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4" r:id="rId4"/>
    <p:sldMasterId id="2147483648" r:id="rId5"/>
  </p:sldMasterIdLst>
  <p:notesMasterIdLst>
    <p:notesMasterId r:id="rId37"/>
  </p:notesMasterIdLst>
  <p:sldIdLst>
    <p:sldId id="1612" r:id="rId6"/>
    <p:sldId id="1614" r:id="rId7"/>
    <p:sldId id="1634" r:id="rId8"/>
    <p:sldId id="1635" r:id="rId9"/>
    <p:sldId id="1636" r:id="rId10"/>
    <p:sldId id="1637" r:id="rId11"/>
    <p:sldId id="1639" r:id="rId12"/>
    <p:sldId id="1628" r:id="rId13"/>
    <p:sldId id="1627" r:id="rId14"/>
    <p:sldId id="1626" r:id="rId15"/>
    <p:sldId id="1625" r:id="rId16"/>
    <p:sldId id="1623" r:id="rId17"/>
    <p:sldId id="1624" r:id="rId18"/>
    <p:sldId id="1620" r:id="rId19"/>
    <p:sldId id="1619" r:id="rId20"/>
    <p:sldId id="1631" r:id="rId21"/>
    <p:sldId id="1615" r:id="rId22"/>
    <p:sldId id="1617" r:id="rId23"/>
    <p:sldId id="1618" r:id="rId24"/>
    <p:sldId id="256" r:id="rId25"/>
    <p:sldId id="1645" r:id="rId26"/>
    <p:sldId id="1644" r:id="rId27"/>
    <p:sldId id="1643" r:id="rId28"/>
    <p:sldId id="1642" r:id="rId29"/>
    <p:sldId id="1641" r:id="rId30"/>
    <p:sldId id="1629" r:id="rId31"/>
    <p:sldId id="1630" r:id="rId32"/>
    <p:sldId id="1616" r:id="rId33"/>
    <p:sldId id="1632" r:id="rId34"/>
    <p:sldId id="1633" r:id="rId35"/>
    <p:sldId id="164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B545DFF-A7A6-4030-B244-6D3DCEFB075A}">
          <p14:sldIdLst>
            <p14:sldId id="1612"/>
            <p14:sldId id="1614"/>
            <p14:sldId id="1634"/>
            <p14:sldId id="1635"/>
            <p14:sldId id="1636"/>
            <p14:sldId id="1637"/>
            <p14:sldId id="1639"/>
            <p14:sldId id="1628"/>
            <p14:sldId id="1627"/>
            <p14:sldId id="1626"/>
            <p14:sldId id="1625"/>
            <p14:sldId id="1623"/>
            <p14:sldId id="1624"/>
            <p14:sldId id="1620"/>
            <p14:sldId id="1619"/>
            <p14:sldId id="1631"/>
            <p14:sldId id="1615"/>
            <p14:sldId id="1617"/>
            <p14:sldId id="1618"/>
            <p14:sldId id="256"/>
            <p14:sldId id="1645"/>
            <p14:sldId id="1644"/>
            <p14:sldId id="1643"/>
            <p14:sldId id="1642"/>
            <p14:sldId id="1641"/>
            <p14:sldId id="1629"/>
            <p14:sldId id="1630"/>
            <p14:sldId id="1616"/>
            <p14:sldId id="1632"/>
            <p14:sldId id="1633"/>
            <p14:sldId id="1640"/>
          </p14:sldIdLst>
        </p14:section>
        <p14:section name="Additional Resources" id="{DE4A6381-4828-4FFA-BAD2-5EBC93E5233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DBA9B"/>
    <a:srgbClr val="1100A8"/>
    <a:srgbClr val="0095A8"/>
    <a:srgbClr val="912A16"/>
    <a:srgbClr val="1F5593"/>
    <a:srgbClr val="FF7043"/>
    <a:srgbClr val="112E51"/>
    <a:srgbClr val="D9FAFF"/>
    <a:srgbClr val="216093"/>
    <a:srgbClr val="F1F1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CD4FE0-68DA-5B8A-E63A-F13B986F7BB8}" v="1664" dt="2023-10-23T21:33:25.520"/>
    <p1510:client id="{241A89D1-E20A-6F33-8EAD-D4A615E346AE}" v="51" dt="2023-10-24T18:49:15.532"/>
    <p1510:client id="{39EF22D5-8942-1367-8E74-06F9D7917915}" v="2" dt="2023-10-12T19:04:27.560"/>
    <p1510:client id="{44EFF5E0-E9BA-DC45-8458-45C69207B608}" v="36" dt="2023-10-25T14:14:26.270"/>
    <p1510:client id="{4DEB4B9B-AABF-BA39-ECA0-12322A79C798}" v="2" dt="2023-10-27T18:36:34.835"/>
    <p1510:client id="{5B70B060-B0DB-B217-C2AF-DCCE4BEE7A6E}" v="399" dt="2023-10-24T01:08:48.408"/>
    <p1510:client id="{5D24DCFF-BEAA-6E4D-8CBF-DFECF0B8F8D3}" v="786" dt="2023-10-24T23:22:31.533"/>
    <p1510:client id="{90FCA545-5D76-B094-95FA-A93905661091}" v="1" dt="2023-10-25T14:33:56.887"/>
    <p1510:client id="{D0C64ACD-4EBE-43ED-635D-2A0B6876083B}" v="67" dt="2023-10-17T15:08:37.9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diagrams/_rels/data1.xml.rels><?xml version="1.0" encoding="UTF-8" standalone="yes"?>
<Relationships xmlns="http://schemas.openxmlformats.org/package/2006/relationships"><Relationship Id="rId2" Type="http://schemas.openxmlformats.org/officeDocument/2006/relationships/hyperlink" Target="https://www.census.gov/programs-surveys/decennial-census/decade/2030/2030-census-main.html" TargetMode="External"/><Relationship Id="rId1" Type="http://schemas.openxmlformats.org/officeDocument/2006/relationships/hyperlink" Target="https://www.census.gov/data/data-tools/decennial/2030-census-research-explorer/" TargetMode="External"/></Relationships>
</file>

<file path=ppt/diagrams/_rels/drawing1.xml.rels><?xml version="1.0" encoding="UTF-8" standalone="yes"?>
<Relationships xmlns="http://schemas.openxmlformats.org/package/2006/relationships"><Relationship Id="rId2" Type="http://schemas.openxmlformats.org/officeDocument/2006/relationships/hyperlink" Target="https://www.census.gov/programs-surveys/decennial-census/decade/2030/2030-census-main.html" TargetMode="External"/><Relationship Id="rId1" Type="http://schemas.openxmlformats.org/officeDocument/2006/relationships/hyperlink" Target="https://www.census.gov/data/data-tools/decennial/2030-census-research-explorer/"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03DCF2-F50B-4961-B6EB-E6E42DB81339}"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52A27D8B-FFB3-4D2E-8151-3D2FD43E7230}">
      <dgm:prSet/>
      <dgm:spPr/>
      <dgm:t>
        <a:bodyPr/>
        <a:lstStyle/>
        <a:p>
          <a:r>
            <a:rPr lang="en-US" b="1"/>
            <a:t>Check out the </a:t>
          </a:r>
          <a:r>
            <a:rPr lang="en-US" b="1">
              <a:hlinkClick xmlns:r="http://schemas.openxmlformats.org/officeDocument/2006/relationships" r:id="rId1"/>
            </a:rPr>
            <a:t>2030 Census Research Project Explorer</a:t>
          </a:r>
          <a:r>
            <a:rPr lang="en-US" b="1"/>
            <a:t> </a:t>
          </a:r>
          <a:endParaRPr lang="en-US"/>
        </a:p>
      </dgm:t>
    </dgm:pt>
    <dgm:pt modelId="{E64A0CC4-6C64-4695-B6B5-FAB91266E3CE}" type="parTrans" cxnId="{71705F7F-4FD8-4524-9A8D-8B599B95A67E}">
      <dgm:prSet/>
      <dgm:spPr/>
      <dgm:t>
        <a:bodyPr/>
        <a:lstStyle/>
        <a:p>
          <a:endParaRPr lang="en-US"/>
        </a:p>
      </dgm:t>
    </dgm:pt>
    <dgm:pt modelId="{AB768886-DC9A-4314-9044-267633A1AC21}" type="sibTrans" cxnId="{71705F7F-4FD8-4524-9A8D-8B599B95A67E}">
      <dgm:prSet/>
      <dgm:spPr/>
      <dgm:t>
        <a:bodyPr/>
        <a:lstStyle/>
        <a:p>
          <a:endParaRPr lang="en-US"/>
        </a:p>
      </dgm:t>
    </dgm:pt>
    <dgm:pt modelId="{71E54F3C-8FE4-4C3D-AF2E-9346FDC63F36}">
      <dgm:prSet/>
      <dgm:spPr/>
      <dgm:t>
        <a:bodyPr/>
        <a:lstStyle/>
        <a:p>
          <a:r>
            <a:rPr lang="en-US" b="1"/>
            <a:t>Visit census.gov and search for </a:t>
          </a:r>
          <a:r>
            <a:rPr lang="en-US" b="1">
              <a:hlinkClick xmlns:r="http://schemas.openxmlformats.org/officeDocument/2006/relationships" r:id="rId2"/>
            </a:rPr>
            <a:t>2030 Census</a:t>
          </a:r>
          <a:endParaRPr lang="en-US"/>
        </a:p>
      </dgm:t>
    </dgm:pt>
    <dgm:pt modelId="{D25B4FDA-6ECF-4D00-8459-6160DB871C11}" type="parTrans" cxnId="{8FFCBB63-8D49-4FF6-9793-6E089C0BD4C6}">
      <dgm:prSet/>
      <dgm:spPr/>
      <dgm:t>
        <a:bodyPr/>
        <a:lstStyle/>
        <a:p>
          <a:endParaRPr lang="en-US"/>
        </a:p>
      </dgm:t>
    </dgm:pt>
    <dgm:pt modelId="{6F580628-F17A-4C74-872E-E18AE13D624E}" type="sibTrans" cxnId="{8FFCBB63-8D49-4FF6-9793-6E089C0BD4C6}">
      <dgm:prSet/>
      <dgm:spPr/>
      <dgm:t>
        <a:bodyPr/>
        <a:lstStyle/>
        <a:p>
          <a:endParaRPr lang="en-US"/>
        </a:p>
      </dgm:t>
    </dgm:pt>
    <dgm:pt modelId="{1531E2BE-25DF-4DF1-9C6F-B81E341DB3C6}" type="pres">
      <dgm:prSet presAssocID="{7503DCF2-F50B-4961-B6EB-E6E42DB81339}" presName="hierChild1" presStyleCnt="0">
        <dgm:presLayoutVars>
          <dgm:chPref val="1"/>
          <dgm:dir/>
          <dgm:animOne val="branch"/>
          <dgm:animLvl val="lvl"/>
          <dgm:resizeHandles/>
        </dgm:presLayoutVars>
      </dgm:prSet>
      <dgm:spPr/>
    </dgm:pt>
    <dgm:pt modelId="{E1944A5D-8DCD-434F-BDC5-142FB05B9BE4}" type="pres">
      <dgm:prSet presAssocID="{52A27D8B-FFB3-4D2E-8151-3D2FD43E7230}" presName="hierRoot1" presStyleCnt="0"/>
      <dgm:spPr/>
    </dgm:pt>
    <dgm:pt modelId="{1501433A-4147-4BCC-B914-F9155260F836}" type="pres">
      <dgm:prSet presAssocID="{52A27D8B-FFB3-4D2E-8151-3D2FD43E7230}" presName="composite" presStyleCnt="0"/>
      <dgm:spPr/>
    </dgm:pt>
    <dgm:pt modelId="{00BFC411-E65B-416F-9573-7733F8FFDB94}" type="pres">
      <dgm:prSet presAssocID="{52A27D8B-FFB3-4D2E-8151-3D2FD43E7230}" presName="background" presStyleLbl="node0" presStyleIdx="0" presStyleCnt="2"/>
      <dgm:spPr/>
    </dgm:pt>
    <dgm:pt modelId="{EE20304D-2756-405B-B6B8-E07149F86059}" type="pres">
      <dgm:prSet presAssocID="{52A27D8B-FFB3-4D2E-8151-3D2FD43E7230}" presName="text" presStyleLbl="fgAcc0" presStyleIdx="0" presStyleCnt="2">
        <dgm:presLayoutVars>
          <dgm:chPref val="3"/>
        </dgm:presLayoutVars>
      </dgm:prSet>
      <dgm:spPr/>
    </dgm:pt>
    <dgm:pt modelId="{39F7320C-F376-44D0-80A1-F4FE86CEF83D}" type="pres">
      <dgm:prSet presAssocID="{52A27D8B-FFB3-4D2E-8151-3D2FD43E7230}" presName="hierChild2" presStyleCnt="0"/>
      <dgm:spPr/>
    </dgm:pt>
    <dgm:pt modelId="{3FAA1ED2-5842-47E1-9FEC-1434A8EB3E6D}" type="pres">
      <dgm:prSet presAssocID="{71E54F3C-8FE4-4C3D-AF2E-9346FDC63F36}" presName="hierRoot1" presStyleCnt="0"/>
      <dgm:spPr/>
    </dgm:pt>
    <dgm:pt modelId="{59EDD439-E7FC-42F9-8F1C-238D164A6DB2}" type="pres">
      <dgm:prSet presAssocID="{71E54F3C-8FE4-4C3D-AF2E-9346FDC63F36}" presName="composite" presStyleCnt="0"/>
      <dgm:spPr/>
    </dgm:pt>
    <dgm:pt modelId="{2418400B-52C9-4C86-9343-8054D48A9A3D}" type="pres">
      <dgm:prSet presAssocID="{71E54F3C-8FE4-4C3D-AF2E-9346FDC63F36}" presName="background" presStyleLbl="node0" presStyleIdx="1" presStyleCnt="2"/>
      <dgm:spPr/>
    </dgm:pt>
    <dgm:pt modelId="{AD76DAEF-8098-49BE-B0DC-78E8348EC6FE}" type="pres">
      <dgm:prSet presAssocID="{71E54F3C-8FE4-4C3D-AF2E-9346FDC63F36}" presName="text" presStyleLbl="fgAcc0" presStyleIdx="1" presStyleCnt="2">
        <dgm:presLayoutVars>
          <dgm:chPref val="3"/>
        </dgm:presLayoutVars>
      </dgm:prSet>
      <dgm:spPr/>
    </dgm:pt>
    <dgm:pt modelId="{F6DA3371-8F9E-4721-9E93-5623036E9817}" type="pres">
      <dgm:prSet presAssocID="{71E54F3C-8FE4-4C3D-AF2E-9346FDC63F36}" presName="hierChild2" presStyleCnt="0"/>
      <dgm:spPr/>
    </dgm:pt>
  </dgm:ptLst>
  <dgm:cxnLst>
    <dgm:cxn modelId="{8FFCBB63-8D49-4FF6-9793-6E089C0BD4C6}" srcId="{7503DCF2-F50B-4961-B6EB-E6E42DB81339}" destId="{71E54F3C-8FE4-4C3D-AF2E-9346FDC63F36}" srcOrd="1" destOrd="0" parTransId="{D25B4FDA-6ECF-4D00-8459-6160DB871C11}" sibTransId="{6F580628-F17A-4C74-872E-E18AE13D624E}"/>
    <dgm:cxn modelId="{71705F7F-4FD8-4524-9A8D-8B599B95A67E}" srcId="{7503DCF2-F50B-4961-B6EB-E6E42DB81339}" destId="{52A27D8B-FFB3-4D2E-8151-3D2FD43E7230}" srcOrd="0" destOrd="0" parTransId="{E64A0CC4-6C64-4695-B6B5-FAB91266E3CE}" sibTransId="{AB768886-DC9A-4314-9044-267633A1AC21}"/>
    <dgm:cxn modelId="{81654D89-44A8-4502-9925-58FA92148772}" type="presOf" srcId="{7503DCF2-F50B-4961-B6EB-E6E42DB81339}" destId="{1531E2BE-25DF-4DF1-9C6F-B81E341DB3C6}" srcOrd="0" destOrd="0" presId="urn:microsoft.com/office/officeart/2005/8/layout/hierarchy1"/>
    <dgm:cxn modelId="{ACD6509A-6254-4EB3-884B-07A5B8573A7C}" type="presOf" srcId="{52A27D8B-FFB3-4D2E-8151-3D2FD43E7230}" destId="{EE20304D-2756-405B-B6B8-E07149F86059}" srcOrd="0" destOrd="0" presId="urn:microsoft.com/office/officeart/2005/8/layout/hierarchy1"/>
    <dgm:cxn modelId="{55AF9CF0-2FEA-4E3B-80A1-D4CC469A0480}" type="presOf" srcId="{71E54F3C-8FE4-4C3D-AF2E-9346FDC63F36}" destId="{AD76DAEF-8098-49BE-B0DC-78E8348EC6FE}" srcOrd="0" destOrd="0" presId="urn:microsoft.com/office/officeart/2005/8/layout/hierarchy1"/>
    <dgm:cxn modelId="{21DBFA68-2385-44AD-A93A-319BABA71780}" type="presParOf" srcId="{1531E2BE-25DF-4DF1-9C6F-B81E341DB3C6}" destId="{E1944A5D-8DCD-434F-BDC5-142FB05B9BE4}" srcOrd="0" destOrd="0" presId="urn:microsoft.com/office/officeart/2005/8/layout/hierarchy1"/>
    <dgm:cxn modelId="{459F9262-B966-4A6F-B6EF-5EC1FB9E5B70}" type="presParOf" srcId="{E1944A5D-8DCD-434F-BDC5-142FB05B9BE4}" destId="{1501433A-4147-4BCC-B914-F9155260F836}" srcOrd="0" destOrd="0" presId="urn:microsoft.com/office/officeart/2005/8/layout/hierarchy1"/>
    <dgm:cxn modelId="{0EFF277A-DE2B-4039-B77A-165B0C7DD0E2}" type="presParOf" srcId="{1501433A-4147-4BCC-B914-F9155260F836}" destId="{00BFC411-E65B-416F-9573-7733F8FFDB94}" srcOrd="0" destOrd="0" presId="urn:microsoft.com/office/officeart/2005/8/layout/hierarchy1"/>
    <dgm:cxn modelId="{59EC114B-A8C2-4220-87D7-E297AA0902BD}" type="presParOf" srcId="{1501433A-4147-4BCC-B914-F9155260F836}" destId="{EE20304D-2756-405B-B6B8-E07149F86059}" srcOrd="1" destOrd="0" presId="urn:microsoft.com/office/officeart/2005/8/layout/hierarchy1"/>
    <dgm:cxn modelId="{002BCC08-4DD8-4500-848D-DC7CF76357FB}" type="presParOf" srcId="{E1944A5D-8DCD-434F-BDC5-142FB05B9BE4}" destId="{39F7320C-F376-44D0-80A1-F4FE86CEF83D}" srcOrd="1" destOrd="0" presId="urn:microsoft.com/office/officeart/2005/8/layout/hierarchy1"/>
    <dgm:cxn modelId="{89E11B14-45A8-4777-A1AA-C7E0C857422F}" type="presParOf" srcId="{1531E2BE-25DF-4DF1-9C6F-B81E341DB3C6}" destId="{3FAA1ED2-5842-47E1-9FEC-1434A8EB3E6D}" srcOrd="1" destOrd="0" presId="urn:microsoft.com/office/officeart/2005/8/layout/hierarchy1"/>
    <dgm:cxn modelId="{0C4DA654-21BF-42EE-988F-7929A3395F77}" type="presParOf" srcId="{3FAA1ED2-5842-47E1-9FEC-1434A8EB3E6D}" destId="{59EDD439-E7FC-42F9-8F1C-238D164A6DB2}" srcOrd="0" destOrd="0" presId="urn:microsoft.com/office/officeart/2005/8/layout/hierarchy1"/>
    <dgm:cxn modelId="{B957383C-8A6C-4A07-B812-E8735CE88D1F}" type="presParOf" srcId="{59EDD439-E7FC-42F9-8F1C-238D164A6DB2}" destId="{2418400B-52C9-4C86-9343-8054D48A9A3D}" srcOrd="0" destOrd="0" presId="urn:microsoft.com/office/officeart/2005/8/layout/hierarchy1"/>
    <dgm:cxn modelId="{F3A37763-561F-487B-8048-0695102F5D1C}" type="presParOf" srcId="{59EDD439-E7FC-42F9-8F1C-238D164A6DB2}" destId="{AD76DAEF-8098-49BE-B0DC-78E8348EC6FE}" srcOrd="1" destOrd="0" presId="urn:microsoft.com/office/officeart/2005/8/layout/hierarchy1"/>
    <dgm:cxn modelId="{64B5F338-C9DC-4157-B95D-126EC58C9918}" type="presParOf" srcId="{3FAA1ED2-5842-47E1-9FEC-1434A8EB3E6D}" destId="{F6DA3371-8F9E-4721-9E93-5623036E981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085546-7C7C-4B3E-ABEB-2669F1A65FB2}" type="doc">
      <dgm:prSet loTypeId="urn:microsoft.com/office/officeart/2017/3/layout/DropPinTimeline" loCatId="process" qsTypeId="urn:microsoft.com/office/officeart/2005/8/quickstyle/simple1" qsCatId="simple" csTypeId="urn:microsoft.com/office/officeart/2005/8/colors/accent1_2" csCatId="accent1" phldr="1"/>
      <dgm:spPr/>
      <dgm:t>
        <a:bodyPr/>
        <a:lstStyle/>
        <a:p>
          <a:endParaRPr lang="en-US"/>
        </a:p>
      </dgm:t>
    </dgm:pt>
    <dgm:pt modelId="{9DCEA5FC-4640-45AF-B712-7A4FD94AEF0D}">
      <dgm:prSet phldrT="[Text]" custT="1"/>
      <dgm:spPr/>
      <dgm:t>
        <a:bodyPr/>
        <a:lstStyle/>
        <a:p>
          <a:pPr>
            <a:defRPr b="1"/>
          </a:pPr>
          <a:r>
            <a:rPr lang="en-US" sz="1600" b="1" dirty="0">
              <a:solidFill>
                <a:schemeClr val="tx1">
                  <a:lumMod val="65000"/>
                  <a:lumOff val="35000"/>
                </a:schemeClr>
              </a:solidFill>
              <a:latin typeface="Calibri" panose="020F0502020204030204" pitchFamily="34" charset="0"/>
              <a:cs typeface="Calibri" panose="020F0502020204030204" pitchFamily="34" charset="0"/>
            </a:rPr>
            <a:t>Spring</a:t>
          </a:r>
          <a:br>
            <a:rPr lang="en-US" sz="1100" dirty="0">
              <a:solidFill>
                <a:schemeClr val="tx1">
                  <a:lumMod val="65000"/>
                  <a:lumOff val="35000"/>
                </a:schemeClr>
              </a:solidFill>
            </a:rPr>
          </a:br>
          <a:r>
            <a:rPr lang="en-US" sz="1400" dirty="0">
              <a:solidFill>
                <a:schemeClr val="tx1">
                  <a:lumMod val="65000"/>
                  <a:lumOff val="35000"/>
                </a:schemeClr>
              </a:solidFill>
              <a:latin typeface="Calibri" panose="020F0502020204030204" pitchFamily="34" charset="0"/>
              <a:cs typeface="Calibri" panose="020F0502020204030204" pitchFamily="34" charset="0"/>
            </a:rPr>
            <a:t>2O23</a:t>
          </a:r>
        </a:p>
      </dgm:t>
    </dgm:pt>
    <dgm:pt modelId="{929A5FD9-0612-4B79-9B59-C3C36D34A069}" type="parTrans" cxnId="{DBD99269-D7F7-4B47-B17B-A5AE402751D9}">
      <dgm:prSet/>
      <dgm:spPr/>
      <dgm:t>
        <a:bodyPr/>
        <a:lstStyle/>
        <a:p>
          <a:endParaRPr lang="en-US"/>
        </a:p>
      </dgm:t>
    </dgm:pt>
    <dgm:pt modelId="{0A99745B-BB5C-49B3-A782-8DB57641F6C9}" type="sibTrans" cxnId="{DBD99269-D7F7-4B47-B17B-A5AE402751D9}">
      <dgm:prSet/>
      <dgm:spPr/>
      <dgm:t>
        <a:bodyPr/>
        <a:lstStyle/>
        <a:p>
          <a:endParaRPr lang="en-US"/>
        </a:p>
      </dgm:t>
    </dgm:pt>
    <dgm:pt modelId="{831701CF-77C7-46C0-A913-8CC39517BAB8}">
      <dgm:prSet phldrT="[Text]"/>
      <dgm:spPr/>
      <dgm:t>
        <a:bodyPr/>
        <a:lstStyle/>
        <a:p>
          <a:r>
            <a:rPr lang="en-US" i="1" dirty="0">
              <a:solidFill>
                <a:schemeClr val="tx1">
                  <a:lumMod val="65000"/>
                  <a:lumOff val="35000"/>
                </a:schemeClr>
              </a:solidFill>
              <a:latin typeface="Calibri" panose="020F0502020204030204" pitchFamily="34" charset="0"/>
              <a:cs typeface="Calibri" panose="020F0502020204030204" pitchFamily="34" charset="0"/>
            </a:rPr>
            <a:t>Cost estimate request opens</a:t>
          </a:r>
        </a:p>
      </dgm:t>
    </dgm:pt>
    <dgm:pt modelId="{13FBC60D-3EA6-4496-BA97-C1AE8C7F8961}" type="parTrans" cxnId="{39A11E5C-7A57-4117-A6DF-36000C29509C}">
      <dgm:prSet/>
      <dgm:spPr/>
      <dgm:t>
        <a:bodyPr/>
        <a:lstStyle/>
        <a:p>
          <a:endParaRPr lang="en-US"/>
        </a:p>
      </dgm:t>
    </dgm:pt>
    <dgm:pt modelId="{75156CDF-E17B-4DAD-AE37-EA44D7F37090}" type="sibTrans" cxnId="{39A11E5C-7A57-4117-A6DF-36000C29509C}">
      <dgm:prSet/>
      <dgm:spPr/>
      <dgm:t>
        <a:bodyPr/>
        <a:lstStyle/>
        <a:p>
          <a:endParaRPr lang="en-US"/>
        </a:p>
      </dgm:t>
    </dgm:pt>
    <dgm:pt modelId="{096A9AF0-0DAE-4EB3-B448-4501DA034F4A}">
      <dgm:prSet phldrT="[Text]" custT="1"/>
      <dgm:spPr/>
      <dgm:t>
        <a:bodyPr/>
        <a:lstStyle/>
        <a:p>
          <a:pPr>
            <a:defRPr b="1"/>
          </a:pPr>
          <a:r>
            <a:rPr lang="en-US" sz="1400" dirty="0">
              <a:solidFill>
                <a:schemeClr val="tx1">
                  <a:lumMod val="65000"/>
                  <a:lumOff val="35000"/>
                </a:schemeClr>
              </a:solidFill>
              <a:latin typeface="Calibri" panose="020F0502020204030204" pitchFamily="34" charset="0"/>
              <a:cs typeface="Calibri" panose="020F0502020204030204" pitchFamily="34" charset="0"/>
            </a:rPr>
            <a:t>January </a:t>
          </a:r>
          <a:br>
            <a:rPr lang="en-US" sz="1400" dirty="0">
              <a:solidFill>
                <a:schemeClr val="tx1">
                  <a:lumMod val="65000"/>
                  <a:lumOff val="35000"/>
                </a:schemeClr>
              </a:solidFill>
              <a:latin typeface="Calibri" panose="020F0502020204030204" pitchFamily="34" charset="0"/>
              <a:cs typeface="Calibri" panose="020F0502020204030204" pitchFamily="34" charset="0"/>
            </a:rPr>
          </a:br>
          <a:r>
            <a:rPr lang="en-US" sz="1400" dirty="0">
              <a:solidFill>
                <a:schemeClr val="tx1">
                  <a:lumMod val="65000"/>
                  <a:lumOff val="35000"/>
                </a:schemeClr>
              </a:solidFill>
              <a:latin typeface="Calibri" panose="020F0502020204030204" pitchFamily="34" charset="0"/>
              <a:cs typeface="Calibri" panose="020F0502020204030204" pitchFamily="34" charset="0"/>
            </a:rPr>
            <a:t>2024</a:t>
          </a:r>
        </a:p>
      </dgm:t>
    </dgm:pt>
    <dgm:pt modelId="{8CE6ABD6-768E-42C8-9029-C3B5F278B21C}" type="parTrans" cxnId="{CA0753BD-DB60-4D68-8486-5B376B839B26}">
      <dgm:prSet/>
      <dgm:spPr/>
      <dgm:t>
        <a:bodyPr/>
        <a:lstStyle/>
        <a:p>
          <a:endParaRPr lang="en-US"/>
        </a:p>
      </dgm:t>
    </dgm:pt>
    <dgm:pt modelId="{6B0D7DA9-E6ED-4137-9716-F48BF62327A8}" type="sibTrans" cxnId="{CA0753BD-DB60-4D68-8486-5B376B839B26}">
      <dgm:prSet/>
      <dgm:spPr/>
      <dgm:t>
        <a:bodyPr/>
        <a:lstStyle/>
        <a:p>
          <a:endParaRPr lang="en-US"/>
        </a:p>
      </dgm:t>
    </dgm:pt>
    <dgm:pt modelId="{CA6B1BA0-B2FC-48AD-8EDA-F4AAA4AF2782}">
      <dgm:prSet custT="1"/>
      <dgm:spPr/>
      <dgm:t>
        <a:bodyPr/>
        <a:lstStyle/>
        <a:p>
          <a:pPr>
            <a:defRPr b="1"/>
          </a:pPr>
          <a:r>
            <a:rPr lang="en-US" sz="1400" dirty="0">
              <a:solidFill>
                <a:schemeClr val="tx1">
                  <a:lumMod val="65000"/>
                  <a:lumOff val="35000"/>
                </a:schemeClr>
              </a:solidFill>
              <a:latin typeface="Calibri" panose="020F0502020204030204" pitchFamily="34" charset="0"/>
              <a:cs typeface="Calibri" panose="020F0502020204030204" pitchFamily="34" charset="0"/>
            </a:rPr>
            <a:t>June </a:t>
          </a:r>
          <a:br>
            <a:rPr lang="en-US" sz="1400" dirty="0">
              <a:solidFill>
                <a:schemeClr val="tx1">
                  <a:lumMod val="65000"/>
                  <a:lumOff val="35000"/>
                </a:schemeClr>
              </a:solidFill>
              <a:latin typeface="Calibri" panose="020F0502020204030204" pitchFamily="34" charset="0"/>
              <a:cs typeface="Calibri" panose="020F0502020204030204" pitchFamily="34" charset="0"/>
            </a:rPr>
          </a:br>
          <a:r>
            <a:rPr lang="en-US" sz="1400" dirty="0">
              <a:solidFill>
                <a:schemeClr val="tx1">
                  <a:lumMod val="65000"/>
                  <a:lumOff val="35000"/>
                </a:schemeClr>
              </a:solidFill>
              <a:latin typeface="Calibri" panose="020F0502020204030204" pitchFamily="34" charset="0"/>
              <a:cs typeface="Calibri" panose="020F0502020204030204" pitchFamily="34" charset="0"/>
            </a:rPr>
            <a:t>2027</a:t>
          </a:r>
        </a:p>
      </dgm:t>
    </dgm:pt>
    <dgm:pt modelId="{D7D3AA07-BCB9-4212-A556-E90870FB1413}" type="parTrans" cxnId="{CD6B6EE8-3813-4EF1-BFEC-C005A3326D63}">
      <dgm:prSet/>
      <dgm:spPr/>
      <dgm:t>
        <a:bodyPr/>
        <a:lstStyle/>
        <a:p>
          <a:endParaRPr lang="en-US"/>
        </a:p>
      </dgm:t>
    </dgm:pt>
    <dgm:pt modelId="{39FB540D-D808-4040-9A37-0AC474C0212F}" type="sibTrans" cxnId="{CD6B6EE8-3813-4EF1-BFEC-C005A3326D63}">
      <dgm:prSet/>
      <dgm:spPr/>
      <dgm:t>
        <a:bodyPr/>
        <a:lstStyle/>
        <a:p>
          <a:endParaRPr lang="en-US"/>
        </a:p>
      </dgm:t>
    </dgm:pt>
    <dgm:pt modelId="{92921081-529B-4D1C-83A4-C416BB4C5224}">
      <dgm:prSet/>
      <dgm:spPr/>
      <dgm:t>
        <a:bodyPr/>
        <a:lstStyle/>
        <a:p>
          <a:r>
            <a:rPr lang="en-US" i="1" dirty="0">
              <a:solidFill>
                <a:schemeClr val="tx1">
                  <a:lumMod val="65000"/>
                  <a:lumOff val="35000"/>
                </a:schemeClr>
              </a:solidFill>
              <a:latin typeface="Calibri" panose="020F0502020204030204" pitchFamily="34" charset="0"/>
              <a:cs typeface="Calibri" panose="020F0502020204030204" pitchFamily="34" charset="0"/>
            </a:rPr>
            <a:t>Internet Self-Response (ISR) begins</a:t>
          </a:r>
        </a:p>
      </dgm:t>
    </dgm:pt>
    <dgm:pt modelId="{5AD2C2F8-A1D7-469B-93D8-B578BEFE51F8}" type="parTrans" cxnId="{B05C4C7C-FEB8-4825-98A0-C38D3021918A}">
      <dgm:prSet/>
      <dgm:spPr/>
      <dgm:t>
        <a:bodyPr/>
        <a:lstStyle/>
        <a:p>
          <a:endParaRPr lang="en-US"/>
        </a:p>
      </dgm:t>
    </dgm:pt>
    <dgm:pt modelId="{ECC13403-1F53-4ED4-AE4F-334EEC7C8710}" type="sibTrans" cxnId="{B05C4C7C-FEB8-4825-98A0-C38D3021918A}">
      <dgm:prSet/>
      <dgm:spPr/>
      <dgm:t>
        <a:bodyPr/>
        <a:lstStyle/>
        <a:p>
          <a:endParaRPr lang="en-US"/>
        </a:p>
      </dgm:t>
    </dgm:pt>
    <dgm:pt modelId="{3CB04A44-4013-4CA7-90FD-29AFC3C15E37}">
      <dgm:prSet/>
      <dgm:spPr/>
      <dgm:t>
        <a:bodyPr/>
        <a:lstStyle/>
        <a:p>
          <a:r>
            <a:rPr lang="en-US" i="1" dirty="0">
              <a:solidFill>
                <a:schemeClr val="tx1">
                  <a:lumMod val="65000"/>
                  <a:lumOff val="35000"/>
                </a:schemeClr>
              </a:solidFill>
              <a:latin typeface="Calibri" panose="020F0502020204030204" pitchFamily="34" charset="0"/>
              <a:cs typeface="Calibri" panose="020F0502020204030204" pitchFamily="34" charset="0"/>
            </a:rPr>
            <a:t>Cost estimate request ends</a:t>
          </a:r>
        </a:p>
      </dgm:t>
    </dgm:pt>
    <dgm:pt modelId="{ECEE936A-E3CC-4209-BECC-1CD0C85A2B72}" type="parTrans" cxnId="{24A8F052-3377-4BA4-8C62-CCF5039C85D7}">
      <dgm:prSet/>
      <dgm:spPr/>
      <dgm:t>
        <a:bodyPr/>
        <a:lstStyle/>
        <a:p>
          <a:endParaRPr lang="en-US"/>
        </a:p>
      </dgm:t>
    </dgm:pt>
    <dgm:pt modelId="{D7A8F7A0-47A3-4464-B3B7-E0806DF46627}" type="sibTrans" cxnId="{24A8F052-3377-4BA4-8C62-CCF5039C85D7}">
      <dgm:prSet/>
      <dgm:spPr/>
      <dgm:t>
        <a:bodyPr/>
        <a:lstStyle/>
        <a:p>
          <a:endParaRPr lang="en-US"/>
        </a:p>
      </dgm:t>
    </dgm:pt>
    <dgm:pt modelId="{212ADAAB-D5CB-4BBC-8DAF-7340FD334994}">
      <dgm:prSet custT="1"/>
      <dgm:spPr/>
      <dgm:t>
        <a:bodyPr/>
        <a:lstStyle/>
        <a:p>
          <a:pPr>
            <a:defRPr b="1"/>
          </a:pPr>
          <a:r>
            <a:rPr lang="en-US" sz="1400" b="1" dirty="0">
              <a:solidFill>
                <a:schemeClr val="tx1">
                  <a:lumMod val="65000"/>
                  <a:lumOff val="35000"/>
                </a:schemeClr>
              </a:solidFill>
              <a:latin typeface="Calibri" panose="020F0502020204030204" pitchFamily="34" charset="0"/>
              <a:cs typeface="Calibri" panose="020F0502020204030204" pitchFamily="34" charset="0"/>
            </a:rPr>
            <a:t>September</a:t>
          </a:r>
          <a:br>
            <a:rPr lang="en-US" sz="1400" dirty="0">
              <a:solidFill>
                <a:schemeClr val="tx1">
                  <a:lumMod val="65000"/>
                  <a:lumOff val="35000"/>
                </a:schemeClr>
              </a:solidFill>
              <a:latin typeface="Calibri" panose="020F0502020204030204" pitchFamily="34" charset="0"/>
              <a:cs typeface="Calibri" panose="020F0502020204030204" pitchFamily="34" charset="0"/>
            </a:rPr>
          </a:br>
          <a:r>
            <a:rPr lang="en-US" sz="1400" dirty="0">
              <a:solidFill>
                <a:schemeClr val="tx1">
                  <a:lumMod val="65000"/>
                  <a:lumOff val="35000"/>
                </a:schemeClr>
              </a:solidFill>
              <a:latin typeface="Calibri" panose="020F0502020204030204" pitchFamily="34" charset="0"/>
              <a:cs typeface="Calibri" panose="020F0502020204030204" pitchFamily="34" charset="0"/>
            </a:rPr>
            <a:t>2028</a:t>
          </a:r>
        </a:p>
      </dgm:t>
    </dgm:pt>
    <dgm:pt modelId="{45F6D312-A686-491E-95E3-EFB9640CC472}" type="parTrans" cxnId="{C8C7266C-2A0C-476A-85B3-F12BE2521F4C}">
      <dgm:prSet/>
      <dgm:spPr/>
      <dgm:t>
        <a:bodyPr/>
        <a:lstStyle/>
        <a:p>
          <a:endParaRPr lang="en-US"/>
        </a:p>
      </dgm:t>
    </dgm:pt>
    <dgm:pt modelId="{AB2787E4-2A8B-428D-A4AE-2B14DCFFC4E7}" type="sibTrans" cxnId="{C8C7266C-2A0C-476A-85B3-F12BE2521F4C}">
      <dgm:prSet/>
      <dgm:spPr/>
      <dgm:t>
        <a:bodyPr/>
        <a:lstStyle/>
        <a:p>
          <a:endParaRPr lang="en-US"/>
        </a:p>
      </dgm:t>
    </dgm:pt>
    <dgm:pt modelId="{2AEE5C11-34AE-4EB7-8907-9BED418EA471}">
      <dgm:prSet/>
      <dgm:spPr/>
      <dgm:t>
        <a:bodyPr/>
        <a:lstStyle/>
        <a:p>
          <a:r>
            <a:rPr lang="en-US" i="1" dirty="0">
              <a:solidFill>
                <a:schemeClr val="tx1">
                  <a:lumMod val="65000"/>
                  <a:lumOff val="35000"/>
                </a:schemeClr>
              </a:solidFill>
              <a:latin typeface="Calibri" panose="020F0502020204030204" pitchFamily="34" charset="0"/>
              <a:cs typeface="Calibri" panose="020F0502020204030204" pitchFamily="34" charset="0"/>
            </a:rPr>
            <a:t>Special Census program ends</a:t>
          </a:r>
        </a:p>
      </dgm:t>
    </dgm:pt>
    <dgm:pt modelId="{2E14AD1F-C7EA-45AE-ADC0-0EE92A6516CB}" type="parTrans" cxnId="{DD687B5C-28C8-4088-99B8-D375C5FDAE4A}">
      <dgm:prSet/>
      <dgm:spPr/>
      <dgm:t>
        <a:bodyPr/>
        <a:lstStyle/>
        <a:p>
          <a:endParaRPr lang="en-US"/>
        </a:p>
      </dgm:t>
    </dgm:pt>
    <dgm:pt modelId="{F36FDDA0-6B91-47CB-8114-B6F076E55FC8}" type="sibTrans" cxnId="{DD687B5C-28C8-4088-99B8-D375C5FDAE4A}">
      <dgm:prSet/>
      <dgm:spPr/>
      <dgm:t>
        <a:bodyPr/>
        <a:lstStyle/>
        <a:p>
          <a:endParaRPr lang="en-US"/>
        </a:p>
      </dgm:t>
    </dgm:pt>
    <dgm:pt modelId="{683CC5F6-E9B5-49F2-909E-A68D38896308}">
      <dgm:prSet custT="1"/>
      <dgm:spPr/>
      <dgm:t>
        <a:bodyPr/>
        <a:lstStyle/>
        <a:p>
          <a:pPr>
            <a:defRPr b="1"/>
          </a:pPr>
          <a:r>
            <a:rPr lang="en-US" sz="1400" dirty="0">
              <a:solidFill>
                <a:schemeClr val="tx1">
                  <a:lumMod val="65000"/>
                  <a:lumOff val="35000"/>
                </a:schemeClr>
              </a:solidFill>
              <a:latin typeface="Calibri" panose="020F0502020204030204" pitchFamily="34" charset="0"/>
              <a:cs typeface="Calibri" panose="020F0502020204030204" pitchFamily="34" charset="0"/>
            </a:rPr>
            <a:t>February/March</a:t>
          </a:r>
          <a:br>
            <a:rPr lang="en-US" sz="1400" dirty="0">
              <a:solidFill>
                <a:schemeClr val="tx1">
                  <a:lumMod val="65000"/>
                  <a:lumOff val="35000"/>
                </a:schemeClr>
              </a:solidFill>
              <a:latin typeface="Calibri" panose="020F0502020204030204" pitchFamily="34" charset="0"/>
              <a:cs typeface="Calibri" panose="020F0502020204030204" pitchFamily="34" charset="0"/>
            </a:rPr>
          </a:br>
          <a:r>
            <a:rPr lang="en-US" sz="1400" dirty="0">
              <a:solidFill>
                <a:schemeClr val="tx1">
                  <a:lumMod val="65000"/>
                  <a:lumOff val="35000"/>
                </a:schemeClr>
              </a:solidFill>
              <a:latin typeface="Calibri" panose="020F0502020204030204" pitchFamily="34" charset="0"/>
              <a:cs typeface="Calibri" panose="020F0502020204030204" pitchFamily="34" charset="0"/>
            </a:rPr>
            <a:t>2024</a:t>
          </a:r>
          <a:endParaRPr lang="en-US" sz="1400" b="0" i="1" dirty="0">
            <a:solidFill>
              <a:schemeClr val="tx1">
                <a:lumMod val="65000"/>
                <a:lumOff val="35000"/>
              </a:schemeClr>
            </a:solidFill>
            <a:latin typeface="Calibri" panose="020F0502020204030204" pitchFamily="34" charset="0"/>
            <a:cs typeface="Calibri" panose="020F0502020204030204" pitchFamily="34" charset="0"/>
          </a:endParaRPr>
        </a:p>
      </dgm:t>
    </dgm:pt>
    <dgm:pt modelId="{4C61DDEE-8BBF-4CBF-B066-7E60B6DF0A11}" type="sibTrans" cxnId="{59786CF9-070F-4821-A4E9-D33DB930D8D2}">
      <dgm:prSet/>
      <dgm:spPr/>
      <dgm:t>
        <a:bodyPr/>
        <a:lstStyle/>
        <a:p>
          <a:endParaRPr lang="en-US"/>
        </a:p>
      </dgm:t>
    </dgm:pt>
    <dgm:pt modelId="{15BFC747-B881-4328-BFBE-9BC128388CC6}" type="parTrans" cxnId="{59786CF9-070F-4821-A4E9-D33DB930D8D2}">
      <dgm:prSet/>
      <dgm:spPr/>
      <dgm:t>
        <a:bodyPr/>
        <a:lstStyle/>
        <a:p>
          <a:endParaRPr lang="en-US"/>
        </a:p>
      </dgm:t>
    </dgm:pt>
    <dgm:pt modelId="{4EA069F3-397F-40D5-94A6-32C3E355C277}">
      <dgm:prSet/>
      <dgm:spPr/>
      <dgm:t>
        <a:bodyPr anchor="t"/>
        <a:lstStyle/>
        <a:p>
          <a:r>
            <a:rPr lang="en-US" i="1" dirty="0">
              <a:solidFill>
                <a:schemeClr val="tx1">
                  <a:lumMod val="65000"/>
                  <a:lumOff val="35000"/>
                </a:schemeClr>
              </a:solidFill>
              <a:latin typeface="Calibri" panose="020F0502020204030204" pitchFamily="34" charset="0"/>
              <a:cs typeface="Calibri" panose="020F0502020204030204" pitchFamily="34" charset="0"/>
            </a:rPr>
            <a:t>First production field work begins</a:t>
          </a:r>
        </a:p>
      </dgm:t>
    </dgm:pt>
    <dgm:pt modelId="{2F99115B-608E-4E08-A503-B74879A76D07}" type="parTrans" cxnId="{BC5A70C8-9D97-4922-BCDB-6316D191C527}">
      <dgm:prSet/>
      <dgm:spPr/>
      <dgm:t>
        <a:bodyPr/>
        <a:lstStyle/>
        <a:p>
          <a:endParaRPr lang="en-US"/>
        </a:p>
      </dgm:t>
    </dgm:pt>
    <dgm:pt modelId="{E94D5EF7-F47C-476C-A5FE-1C35261B578A}" type="sibTrans" cxnId="{BC5A70C8-9D97-4922-BCDB-6316D191C527}">
      <dgm:prSet/>
      <dgm:spPr/>
      <dgm:t>
        <a:bodyPr/>
        <a:lstStyle/>
        <a:p>
          <a:endParaRPr lang="en-US"/>
        </a:p>
      </dgm:t>
    </dgm:pt>
    <dgm:pt modelId="{7A5D3400-AF5B-4297-8592-4C1EDB9D0973}" type="pres">
      <dgm:prSet presAssocID="{63085546-7C7C-4B3E-ABEB-2669F1A65FB2}" presName="root" presStyleCnt="0">
        <dgm:presLayoutVars>
          <dgm:chMax/>
          <dgm:chPref/>
          <dgm:animLvl val="lvl"/>
        </dgm:presLayoutVars>
      </dgm:prSet>
      <dgm:spPr/>
    </dgm:pt>
    <dgm:pt modelId="{BD204284-1F7C-4D58-BC79-8C2DEE7E9FAF}" type="pres">
      <dgm:prSet presAssocID="{63085546-7C7C-4B3E-ABEB-2669F1A65FB2}" presName="divider" presStyleLbl="fgAcc1" presStyleIdx="0" presStyleCnt="6" custSzY="428624"/>
      <dgm:spPr>
        <a:prstGeom prst="homePlate">
          <a:avLst/>
        </a:prstGeom>
        <a:gradFill rotWithShape="0">
          <a:gsLst>
            <a:gs pos="0">
              <a:schemeClr val="accent2">
                <a:lumMod val="20000"/>
                <a:lumOff val="80000"/>
              </a:schemeClr>
            </a:gs>
            <a:gs pos="100000">
              <a:schemeClr val="accent2">
                <a:lumMod val="40000"/>
                <a:lumOff val="60000"/>
              </a:schemeClr>
            </a:gs>
          </a:gsLst>
          <a:lin ang="1200000" scaled="0"/>
        </a:gradFill>
        <a:ln w="12700" cap="flat" cmpd="sng" algn="ctr">
          <a:noFill/>
          <a:prstDash val="solid"/>
          <a:miter lim="800000"/>
          <a:tailEnd type="arrow" w="sm" len="sm"/>
        </a:ln>
        <a:effectLst/>
      </dgm:spPr>
    </dgm:pt>
    <dgm:pt modelId="{46A6B157-7198-41C4-9D25-C4F8885F1B6F}" type="pres">
      <dgm:prSet presAssocID="{63085546-7C7C-4B3E-ABEB-2669F1A65FB2}" presName="nodes" presStyleCnt="0">
        <dgm:presLayoutVars>
          <dgm:chMax/>
          <dgm:chPref/>
          <dgm:animLvl val="lvl"/>
        </dgm:presLayoutVars>
      </dgm:prSet>
      <dgm:spPr/>
    </dgm:pt>
    <dgm:pt modelId="{578E6A06-6F61-48BD-9F1A-48E731D6E26D}" type="pres">
      <dgm:prSet presAssocID="{9DCEA5FC-4640-45AF-B712-7A4FD94AEF0D}" presName="composite" presStyleCnt="0"/>
      <dgm:spPr/>
    </dgm:pt>
    <dgm:pt modelId="{9F727168-E825-43C1-AF50-41E115F59C0C}" type="pres">
      <dgm:prSet presAssocID="{9DCEA5FC-4640-45AF-B712-7A4FD94AEF0D}" presName="ConnectorPoint" presStyleLbl="lnNode1" presStyleIdx="0" presStyleCnt="5"/>
      <dgm:spPr>
        <a:solidFill>
          <a:schemeClr val="accent1"/>
        </a:solidFill>
        <a:ln w="6350" cap="flat" cmpd="sng" algn="ctr">
          <a:noFill/>
          <a:prstDash val="solid"/>
          <a:miter lim="800000"/>
        </a:ln>
        <a:effectLst/>
      </dgm:spPr>
    </dgm:pt>
    <dgm:pt modelId="{0C380CA5-521A-4949-A022-450DA9C217F5}" type="pres">
      <dgm:prSet presAssocID="{9DCEA5FC-4640-45AF-B712-7A4FD94AEF0D}" presName="DropPinPlaceHolder" presStyleCnt="0"/>
      <dgm:spPr/>
    </dgm:pt>
    <dgm:pt modelId="{19EF924A-339B-436A-9151-9C7B0B0377B9}" type="pres">
      <dgm:prSet presAssocID="{9DCEA5FC-4640-45AF-B712-7A4FD94AEF0D}" presName="DropPin" presStyleLbl="alignNode1" presStyleIdx="0" presStyleCnt="5" custLinFactNeighborX="1969" custLinFactNeighborY="-8302"/>
      <dgm:spPr>
        <a:ln>
          <a:noFill/>
        </a:ln>
      </dgm:spPr>
    </dgm:pt>
    <dgm:pt modelId="{846B4BA4-33F0-43CE-A60E-B95E195AD5A9}" type="pres">
      <dgm:prSet presAssocID="{9DCEA5FC-4640-45AF-B712-7A4FD94AEF0D}" presName="Ellipse" presStyleLbl="fgAcc1" presStyleIdx="1" presStyleCnt="6"/>
      <dgm:spPr>
        <a:prstGeom prst="star5">
          <a:avLst/>
        </a:prstGeom>
        <a:solidFill>
          <a:schemeClr val="bg1"/>
        </a:solidFill>
        <a:ln w="12700" cap="flat" cmpd="sng" algn="ctr">
          <a:noFill/>
          <a:prstDash val="solid"/>
          <a:miter lim="800000"/>
        </a:ln>
        <a:effectLst/>
      </dgm:spPr>
    </dgm:pt>
    <dgm:pt modelId="{A782CF5D-A585-4990-846A-5EDBD19A9BDB}" type="pres">
      <dgm:prSet presAssocID="{9DCEA5FC-4640-45AF-B712-7A4FD94AEF0D}" presName="L2TextContainer" presStyleLbl="revTx" presStyleIdx="0" presStyleCnt="10">
        <dgm:presLayoutVars>
          <dgm:bulletEnabled val="1"/>
        </dgm:presLayoutVars>
      </dgm:prSet>
      <dgm:spPr/>
    </dgm:pt>
    <dgm:pt modelId="{85C50C56-6DC8-4C47-8DBC-4FD6B1554AA4}" type="pres">
      <dgm:prSet presAssocID="{9DCEA5FC-4640-45AF-B712-7A4FD94AEF0D}" presName="L1TextContainer" presStyleLbl="revTx" presStyleIdx="1" presStyleCnt="10" custScaleX="56024" custLinFactNeighborX="-21430">
        <dgm:presLayoutVars>
          <dgm:chMax val="1"/>
          <dgm:chPref val="1"/>
          <dgm:bulletEnabled val="1"/>
        </dgm:presLayoutVars>
      </dgm:prSet>
      <dgm:spPr/>
    </dgm:pt>
    <dgm:pt modelId="{4F322B1B-F357-4BCD-BF34-8A0D705A1CE7}" type="pres">
      <dgm:prSet presAssocID="{9DCEA5FC-4640-45AF-B712-7A4FD94AEF0D}" presName="ConnectLine" presStyleLbl="sibTrans1D1" presStyleIdx="0" presStyleCnt="5"/>
      <dgm:spPr>
        <a:noFill/>
        <a:ln w="3175" cap="flat" cmpd="sng" algn="ctr">
          <a:solidFill>
            <a:schemeClr val="bg1">
              <a:lumMod val="85000"/>
            </a:schemeClr>
          </a:solidFill>
          <a:prstDash val="solid"/>
          <a:miter lim="800000"/>
        </a:ln>
        <a:effectLst/>
      </dgm:spPr>
    </dgm:pt>
    <dgm:pt modelId="{9FF32B1E-94FD-475E-9959-8E0546070C5B}" type="pres">
      <dgm:prSet presAssocID="{9DCEA5FC-4640-45AF-B712-7A4FD94AEF0D}" presName="EmptyPlaceHolder" presStyleCnt="0"/>
      <dgm:spPr/>
    </dgm:pt>
    <dgm:pt modelId="{C9E000F5-B650-46EB-A3B0-FBA6593CE548}" type="pres">
      <dgm:prSet presAssocID="{0A99745B-BB5C-49B3-A782-8DB57641F6C9}" presName="spaceBetweenRectangles" presStyleCnt="0"/>
      <dgm:spPr/>
    </dgm:pt>
    <dgm:pt modelId="{64373A7D-C7A5-4C0C-9781-58743159539A}" type="pres">
      <dgm:prSet presAssocID="{096A9AF0-0DAE-4EB3-B448-4501DA034F4A}" presName="composite" presStyleCnt="0"/>
      <dgm:spPr/>
    </dgm:pt>
    <dgm:pt modelId="{B57996C3-16BE-4CEB-B9E2-6FFC42938F41}" type="pres">
      <dgm:prSet presAssocID="{096A9AF0-0DAE-4EB3-B448-4501DA034F4A}" presName="ConnectorPoint" presStyleLbl="lnNode1" presStyleIdx="1" presStyleCnt="5"/>
      <dgm:spPr>
        <a:solidFill>
          <a:schemeClr val="accent1">
            <a:hueOff val="0"/>
            <a:satOff val="0"/>
            <a:lumOff val="0"/>
            <a:alphaOff val="0"/>
          </a:schemeClr>
        </a:solidFill>
        <a:ln w="6350" cap="flat" cmpd="sng" algn="ctr">
          <a:noFill/>
          <a:prstDash val="solid"/>
          <a:miter lim="800000"/>
        </a:ln>
        <a:effectLst/>
      </dgm:spPr>
    </dgm:pt>
    <dgm:pt modelId="{BC71368F-DA7E-405D-93AC-3A6767BF9FC6}" type="pres">
      <dgm:prSet presAssocID="{096A9AF0-0DAE-4EB3-B448-4501DA034F4A}" presName="DropPinPlaceHolder" presStyleCnt="0"/>
      <dgm:spPr/>
    </dgm:pt>
    <dgm:pt modelId="{5B4632EA-1574-417A-A3FA-D711159FBAD1}" type="pres">
      <dgm:prSet presAssocID="{096A9AF0-0DAE-4EB3-B448-4501DA034F4A}" presName="DropPin" presStyleLbl="alignNode1" presStyleIdx="1" presStyleCnt="5" custLinFactNeighborX="1968" custLinFactNeighborY="11811"/>
      <dgm:spPr>
        <a:ln>
          <a:noFill/>
        </a:ln>
      </dgm:spPr>
    </dgm:pt>
    <dgm:pt modelId="{032E0966-F86B-4BBD-BE80-8FAB861AF0E8}" type="pres">
      <dgm:prSet presAssocID="{096A9AF0-0DAE-4EB3-B448-4501DA034F4A}" presName="Ellipse" presStyleLbl="fgAcc1" presStyleIdx="2" presStyleCnt="6"/>
      <dgm:spPr>
        <a:prstGeom prst="donut">
          <a:avLst/>
        </a:prstGeom>
        <a:solidFill>
          <a:schemeClr val="accent1"/>
        </a:solidFill>
        <a:ln w="12700" cap="flat" cmpd="sng" algn="ctr">
          <a:noFill/>
          <a:prstDash val="solid"/>
          <a:miter lim="800000"/>
        </a:ln>
        <a:effectLst/>
      </dgm:spPr>
    </dgm:pt>
    <dgm:pt modelId="{B608C5A1-CE9E-4410-9F2F-F714CC6AB069}" type="pres">
      <dgm:prSet presAssocID="{096A9AF0-0DAE-4EB3-B448-4501DA034F4A}" presName="L2TextContainer" presStyleLbl="revTx" presStyleIdx="2" presStyleCnt="10">
        <dgm:presLayoutVars>
          <dgm:bulletEnabled val="1"/>
        </dgm:presLayoutVars>
      </dgm:prSet>
      <dgm:spPr/>
    </dgm:pt>
    <dgm:pt modelId="{C1E34084-406C-48D5-88FE-7226282DBC49}" type="pres">
      <dgm:prSet presAssocID="{096A9AF0-0DAE-4EB3-B448-4501DA034F4A}" presName="L1TextContainer" presStyleLbl="revTx" presStyleIdx="3" presStyleCnt="10">
        <dgm:presLayoutVars>
          <dgm:chMax val="1"/>
          <dgm:chPref val="1"/>
          <dgm:bulletEnabled val="1"/>
        </dgm:presLayoutVars>
      </dgm:prSet>
      <dgm:spPr/>
    </dgm:pt>
    <dgm:pt modelId="{33168228-1414-4AAF-B7E5-C08A80BBB2F1}" type="pres">
      <dgm:prSet presAssocID="{096A9AF0-0DAE-4EB3-B448-4501DA034F4A}" presName="ConnectLine" presStyleLbl="sibTrans1D1" presStyleIdx="1" presStyleCnt="5"/>
      <dgm:spPr>
        <a:xfrm>
          <a:off x="1843314" y="2690813"/>
          <a:ext cx="0" cy="1592961"/>
        </a:xfrm>
        <a:prstGeom prst="line">
          <a:avLst/>
        </a:prstGeom>
        <a:noFill/>
        <a:ln w="3175" cap="flat" cmpd="sng" algn="ctr">
          <a:solidFill>
            <a:prstClr val="white">
              <a:lumMod val="85000"/>
            </a:prstClr>
          </a:solidFill>
          <a:prstDash val="solid"/>
          <a:miter lim="800000"/>
        </a:ln>
        <a:effectLst/>
      </dgm:spPr>
    </dgm:pt>
    <dgm:pt modelId="{C791BCDD-76D3-4E0E-98B9-0C4903CF0E94}" type="pres">
      <dgm:prSet presAssocID="{096A9AF0-0DAE-4EB3-B448-4501DA034F4A}" presName="EmptyPlaceHolder" presStyleCnt="0"/>
      <dgm:spPr/>
    </dgm:pt>
    <dgm:pt modelId="{3B1DA912-FDB7-4F73-8823-B30C56F7DE86}" type="pres">
      <dgm:prSet presAssocID="{6B0D7DA9-E6ED-4137-9716-F48BF62327A8}" presName="spaceBetweenRectangles" presStyleCnt="0"/>
      <dgm:spPr/>
    </dgm:pt>
    <dgm:pt modelId="{DCEEC7C0-6CAC-4153-B66A-D920E3B7F504}" type="pres">
      <dgm:prSet presAssocID="{683CC5F6-E9B5-49F2-909E-A68D38896308}" presName="composite" presStyleCnt="0"/>
      <dgm:spPr/>
    </dgm:pt>
    <dgm:pt modelId="{56361E50-9FEC-48AD-A369-C1A8379B35EC}" type="pres">
      <dgm:prSet presAssocID="{683CC5F6-E9B5-49F2-909E-A68D38896308}" presName="ConnectorPoint" presStyleLbl="lnNode1" presStyleIdx="2" presStyleCnt="5"/>
      <dgm:spPr>
        <a:solidFill>
          <a:schemeClr val="accent1">
            <a:lumMod val="40000"/>
            <a:lumOff val="60000"/>
          </a:schemeClr>
        </a:solidFill>
        <a:ln w="6350" cap="flat" cmpd="sng" algn="ctr">
          <a:noFill/>
          <a:prstDash val="solid"/>
          <a:miter lim="800000"/>
        </a:ln>
        <a:effectLst/>
      </dgm:spPr>
    </dgm:pt>
    <dgm:pt modelId="{70AC7E27-D774-4261-A80F-683BBD09A81D}" type="pres">
      <dgm:prSet presAssocID="{683CC5F6-E9B5-49F2-909E-A68D38896308}" presName="DropPinPlaceHolder" presStyleCnt="0"/>
      <dgm:spPr/>
    </dgm:pt>
    <dgm:pt modelId="{7BC09B8D-1C75-4604-9F35-AEC078447C45}" type="pres">
      <dgm:prSet presAssocID="{683CC5F6-E9B5-49F2-909E-A68D38896308}" presName="DropPin" presStyleLbl="alignNode1" presStyleIdx="2" presStyleCnt="5" custLinFactX="-100000" custLinFactNeighborX="-112586" custLinFactNeighborY="-3937"/>
      <dgm:spPr>
        <a:prstGeom prst="ellipse">
          <a:avLst/>
        </a:prstGeom>
        <a:solidFill>
          <a:schemeClr val="accent1">
            <a:lumMod val="20000"/>
            <a:lumOff val="80000"/>
          </a:schemeClr>
        </a:solidFill>
        <a:ln>
          <a:noFill/>
        </a:ln>
      </dgm:spPr>
    </dgm:pt>
    <dgm:pt modelId="{DFE91A1F-E910-48AB-A4C9-128002268483}" type="pres">
      <dgm:prSet presAssocID="{683CC5F6-E9B5-49F2-909E-A68D38896308}" presName="Ellipse" presStyleLbl="fgAcc1" presStyleIdx="3" presStyleCnt="6"/>
      <dgm:spPr>
        <a:prstGeom prst="star5">
          <a:avLst/>
        </a:prstGeom>
        <a:solidFill>
          <a:schemeClr val="accent1">
            <a:lumMod val="20000"/>
            <a:lumOff val="80000"/>
          </a:schemeClr>
        </a:solidFill>
        <a:ln w="12700" cap="flat" cmpd="sng" algn="ctr">
          <a:noFill/>
          <a:prstDash val="solid"/>
          <a:miter lim="800000"/>
        </a:ln>
        <a:effectLst/>
      </dgm:spPr>
    </dgm:pt>
    <dgm:pt modelId="{FC8603F2-85FC-4134-978C-4054E468209C}" type="pres">
      <dgm:prSet presAssocID="{683CC5F6-E9B5-49F2-909E-A68D38896308}" presName="L2TextContainer" presStyleLbl="revTx" presStyleIdx="4" presStyleCnt="10">
        <dgm:presLayoutVars>
          <dgm:bulletEnabled val="1"/>
        </dgm:presLayoutVars>
      </dgm:prSet>
      <dgm:spPr/>
    </dgm:pt>
    <dgm:pt modelId="{4EB3AA5C-1289-44C6-9F3E-859ABA28E18F}" type="pres">
      <dgm:prSet presAssocID="{683CC5F6-E9B5-49F2-909E-A68D38896308}" presName="L1TextContainer" presStyleLbl="revTx" presStyleIdx="5" presStyleCnt="10" custScaleX="68348" custLinFactNeighborX="-51952">
        <dgm:presLayoutVars>
          <dgm:chMax val="1"/>
          <dgm:chPref val="1"/>
          <dgm:bulletEnabled val="1"/>
        </dgm:presLayoutVars>
      </dgm:prSet>
      <dgm:spPr/>
    </dgm:pt>
    <dgm:pt modelId="{0BB03C0E-97EC-4D66-9B09-35D689DAB28C}" type="pres">
      <dgm:prSet presAssocID="{683CC5F6-E9B5-49F2-909E-A68D38896308}" presName="ConnectLine" presStyleLbl="sibTrans1D1" presStyleIdx="2" presStyleCnt="5" custLinFactX="-1600000" custLinFactNeighborX="-1674484"/>
      <dgm:spPr>
        <a:noFill/>
        <a:ln w="114300" cap="rnd" cmpd="sng" algn="ctr">
          <a:solidFill>
            <a:schemeClr val="bg1">
              <a:lumMod val="95000"/>
            </a:schemeClr>
          </a:solidFill>
          <a:prstDash val="sysDot"/>
          <a:round/>
        </a:ln>
        <a:effectLst/>
      </dgm:spPr>
    </dgm:pt>
    <dgm:pt modelId="{1A7A92CB-81F0-42D4-87BF-4008DEFA9CA8}" type="pres">
      <dgm:prSet presAssocID="{683CC5F6-E9B5-49F2-909E-A68D38896308}" presName="EmptyPlaceHolder" presStyleCnt="0"/>
      <dgm:spPr/>
    </dgm:pt>
    <dgm:pt modelId="{ABE3202B-256B-4398-8B41-CB40EDB06266}" type="pres">
      <dgm:prSet presAssocID="{4C61DDEE-8BBF-4CBF-B066-7E60B6DF0A11}" presName="spaceBetweenRectangles" presStyleCnt="0"/>
      <dgm:spPr/>
    </dgm:pt>
    <dgm:pt modelId="{B744CD57-FD23-4E62-9589-4CAC57B034E9}" type="pres">
      <dgm:prSet presAssocID="{CA6B1BA0-B2FC-48AD-8EDA-F4AAA4AF2782}" presName="composite" presStyleCnt="0"/>
      <dgm:spPr/>
    </dgm:pt>
    <dgm:pt modelId="{D891B168-1DA5-4124-931F-A51FCB8EFC11}" type="pres">
      <dgm:prSet presAssocID="{CA6B1BA0-B2FC-48AD-8EDA-F4AAA4AF2782}" presName="ConnectorPoint" presStyleLbl="lnNode1" presStyleIdx="3" presStyleCnt="5"/>
      <dgm:spPr>
        <a:solidFill>
          <a:schemeClr val="accent1">
            <a:hueOff val="0"/>
            <a:satOff val="0"/>
            <a:lumOff val="0"/>
            <a:alphaOff val="0"/>
          </a:schemeClr>
        </a:solidFill>
        <a:ln w="6350" cap="flat" cmpd="sng" algn="ctr">
          <a:noFill/>
          <a:prstDash val="solid"/>
          <a:miter lim="800000"/>
        </a:ln>
        <a:effectLst/>
      </dgm:spPr>
    </dgm:pt>
    <dgm:pt modelId="{42206762-CD73-4F82-B16A-D168E2503215}" type="pres">
      <dgm:prSet presAssocID="{CA6B1BA0-B2FC-48AD-8EDA-F4AAA4AF2782}" presName="DropPinPlaceHolder" presStyleCnt="0"/>
      <dgm:spPr/>
    </dgm:pt>
    <dgm:pt modelId="{C0DBECBF-E3AA-450B-95D4-8349AA21B4F8}" type="pres">
      <dgm:prSet presAssocID="{CA6B1BA0-B2FC-48AD-8EDA-F4AAA4AF2782}" presName="DropPin" presStyleLbl="alignNode1" presStyleIdx="3" presStyleCnt="5" custLinFactX="200000" custLinFactNeighborX="254698" custLinFactNeighborY="9842"/>
      <dgm:spPr>
        <a:ln>
          <a:noFill/>
        </a:ln>
      </dgm:spPr>
    </dgm:pt>
    <dgm:pt modelId="{6EDDD44C-F5E4-49AD-B1D9-346B8B8AEE8F}" type="pres">
      <dgm:prSet presAssocID="{CA6B1BA0-B2FC-48AD-8EDA-F4AAA4AF2782}" presName="Ellipse" presStyleLbl="fgAcc1" presStyleIdx="4" presStyleCnt="6"/>
      <dgm:spPr>
        <a:prstGeom prst="donut">
          <a:avLst/>
        </a:prstGeom>
        <a:solidFill>
          <a:schemeClr val="accent1"/>
        </a:solidFill>
        <a:ln w="12700" cap="flat" cmpd="sng" algn="ctr">
          <a:noFill/>
          <a:prstDash val="solid"/>
          <a:miter lim="800000"/>
        </a:ln>
        <a:effectLst/>
      </dgm:spPr>
    </dgm:pt>
    <dgm:pt modelId="{FE564261-183D-47F9-8E7E-BCFC5023A815}" type="pres">
      <dgm:prSet presAssocID="{CA6B1BA0-B2FC-48AD-8EDA-F4AAA4AF2782}" presName="L2TextContainer" presStyleLbl="revTx" presStyleIdx="6" presStyleCnt="10">
        <dgm:presLayoutVars>
          <dgm:bulletEnabled val="1"/>
        </dgm:presLayoutVars>
      </dgm:prSet>
      <dgm:spPr/>
    </dgm:pt>
    <dgm:pt modelId="{3DA36ABE-9810-4ED4-9A55-2905E7588D06}" type="pres">
      <dgm:prSet presAssocID="{CA6B1BA0-B2FC-48AD-8EDA-F4AAA4AF2782}" presName="L1TextContainer" presStyleLbl="revTx" presStyleIdx="7" presStyleCnt="10" custScaleX="50126" custLinFactNeighborX="58493">
        <dgm:presLayoutVars>
          <dgm:chMax val="1"/>
          <dgm:chPref val="1"/>
          <dgm:bulletEnabled val="1"/>
        </dgm:presLayoutVars>
      </dgm:prSet>
      <dgm:spPr/>
    </dgm:pt>
    <dgm:pt modelId="{4B9F5909-A57C-4893-9C8A-D5960FE9BE37}" type="pres">
      <dgm:prSet presAssocID="{CA6B1BA0-B2FC-48AD-8EDA-F4AAA4AF2782}" presName="ConnectLine" presStyleLbl="sibTrans1D1" presStyleIdx="3" presStyleCnt="5" custLinFactX="3500000" custLinFactNeighborX="3569153"/>
      <dgm:spPr>
        <a:xfrm>
          <a:off x="4960678" y="2690813"/>
          <a:ext cx="0" cy="1592961"/>
        </a:xfrm>
        <a:prstGeom prst="line">
          <a:avLst/>
        </a:prstGeom>
        <a:noFill/>
        <a:ln w="3175" cap="flat" cmpd="sng" algn="ctr">
          <a:solidFill>
            <a:prstClr val="white">
              <a:lumMod val="85000"/>
            </a:prstClr>
          </a:solidFill>
          <a:prstDash val="solid"/>
          <a:miter lim="800000"/>
        </a:ln>
        <a:effectLst/>
      </dgm:spPr>
    </dgm:pt>
    <dgm:pt modelId="{DEDCEF89-DB8F-4197-B2D2-2D39426E0B96}" type="pres">
      <dgm:prSet presAssocID="{CA6B1BA0-B2FC-48AD-8EDA-F4AAA4AF2782}" presName="EmptyPlaceHolder" presStyleCnt="0"/>
      <dgm:spPr/>
    </dgm:pt>
    <dgm:pt modelId="{4A96FD2F-C127-41DC-AA54-1EEBED6BA483}" type="pres">
      <dgm:prSet presAssocID="{39FB540D-D808-4040-9A37-0AC474C0212F}" presName="spaceBetweenRectangles" presStyleCnt="0"/>
      <dgm:spPr/>
    </dgm:pt>
    <dgm:pt modelId="{A1AE2BC4-A99C-4DD3-A84D-EB3461D18287}" type="pres">
      <dgm:prSet presAssocID="{212ADAAB-D5CB-4BBC-8DAF-7340FD334994}" presName="composite" presStyleCnt="0"/>
      <dgm:spPr/>
    </dgm:pt>
    <dgm:pt modelId="{278CF1E0-B1C4-4B10-A5EC-FD7EF0557E2D}" type="pres">
      <dgm:prSet presAssocID="{212ADAAB-D5CB-4BBC-8DAF-7340FD334994}" presName="ConnectorPoint" presStyleLbl="lnNode1" presStyleIdx="4" presStyleCnt="5"/>
      <dgm:spPr>
        <a:solidFill>
          <a:schemeClr val="accent1">
            <a:hueOff val="0"/>
            <a:satOff val="0"/>
            <a:lumOff val="0"/>
            <a:alphaOff val="0"/>
          </a:schemeClr>
        </a:solidFill>
        <a:ln w="6350" cap="flat" cmpd="sng" algn="ctr">
          <a:noFill/>
          <a:prstDash val="solid"/>
          <a:miter lim="800000"/>
        </a:ln>
        <a:effectLst/>
      </dgm:spPr>
    </dgm:pt>
    <dgm:pt modelId="{27B65FB4-BE6A-41E6-BBE9-8DC9F7B73486}" type="pres">
      <dgm:prSet presAssocID="{212ADAAB-D5CB-4BBC-8DAF-7340FD334994}" presName="DropPinPlaceHolder" presStyleCnt="0"/>
      <dgm:spPr/>
    </dgm:pt>
    <dgm:pt modelId="{488CC4C6-DFBC-460C-A9ED-BEDA8CC682D4}" type="pres">
      <dgm:prSet presAssocID="{212ADAAB-D5CB-4BBC-8DAF-7340FD334994}" presName="DropPin" presStyleLbl="alignNode1" presStyleIdx="4" presStyleCnt="5" custLinFactX="100000" custLinFactNeighborX="199195" custLinFactNeighborY="-3937"/>
      <dgm:spPr>
        <a:ln>
          <a:noFill/>
        </a:ln>
      </dgm:spPr>
    </dgm:pt>
    <dgm:pt modelId="{48CA82DA-B677-461B-A08D-337683480059}" type="pres">
      <dgm:prSet presAssocID="{212ADAAB-D5CB-4BBC-8DAF-7340FD334994}" presName="Ellipse" presStyleLbl="fgAcc1" presStyleIdx="5" presStyleCnt="6"/>
      <dgm:spPr>
        <a:prstGeom prst="donut">
          <a:avLst/>
        </a:prstGeom>
        <a:solidFill>
          <a:schemeClr val="accent1"/>
        </a:solidFill>
        <a:ln w="12700" cap="flat" cmpd="sng" algn="ctr">
          <a:noFill/>
          <a:prstDash val="solid"/>
          <a:miter lim="800000"/>
        </a:ln>
        <a:effectLst/>
      </dgm:spPr>
    </dgm:pt>
    <dgm:pt modelId="{D1646913-A3FA-4470-A3E9-C64B0A13A62A}" type="pres">
      <dgm:prSet presAssocID="{212ADAAB-D5CB-4BBC-8DAF-7340FD334994}" presName="L2TextContainer" presStyleLbl="revTx" presStyleIdx="8" presStyleCnt="10">
        <dgm:presLayoutVars>
          <dgm:bulletEnabled val="1"/>
        </dgm:presLayoutVars>
      </dgm:prSet>
      <dgm:spPr/>
    </dgm:pt>
    <dgm:pt modelId="{6EC2FC68-E1B8-4274-8090-C2C96A4CD82C}" type="pres">
      <dgm:prSet presAssocID="{212ADAAB-D5CB-4BBC-8DAF-7340FD334994}" presName="L1TextContainer" presStyleLbl="revTx" presStyleIdx="9" presStyleCnt="10" custScaleX="42588" custLinFactNeighborX="26246" custLinFactNeighborY="1968">
        <dgm:presLayoutVars>
          <dgm:chMax val="1"/>
          <dgm:chPref val="1"/>
          <dgm:bulletEnabled val="1"/>
        </dgm:presLayoutVars>
      </dgm:prSet>
      <dgm:spPr/>
    </dgm:pt>
    <dgm:pt modelId="{4F41BF23-550C-4E7F-977E-3D22E3AF7B51}" type="pres">
      <dgm:prSet presAssocID="{212ADAAB-D5CB-4BBC-8DAF-7340FD334994}" presName="ConnectLine" presStyleLbl="sibTrans1D1" presStyleIdx="4" presStyleCnt="5" custLinFactX="2300000" custLinFactNeighborX="2320985"/>
      <dgm:spPr>
        <a:xfrm>
          <a:off x="6519360" y="1097851"/>
          <a:ext cx="0" cy="1592961"/>
        </a:xfrm>
        <a:prstGeom prst="line">
          <a:avLst/>
        </a:prstGeom>
        <a:noFill/>
        <a:ln w="3175" cap="flat" cmpd="sng" algn="ctr">
          <a:solidFill>
            <a:prstClr val="white">
              <a:lumMod val="85000"/>
            </a:prstClr>
          </a:solidFill>
          <a:prstDash val="solid"/>
          <a:miter lim="800000"/>
        </a:ln>
        <a:effectLst/>
      </dgm:spPr>
    </dgm:pt>
    <dgm:pt modelId="{5018695D-CFD4-49F8-8967-BA8A0C0A0DE1}" type="pres">
      <dgm:prSet presAssocID="{212ADAAB-D5CB-4BBC-8DAF-7340FD334994}" presName="EmptyPlaceHolder" presStyleCnt="0"/>
      <dgm:spPr/>
    </dgm:pt>
  </dgm:ptLst>
  <dgm:cxnLst>
    <dgm:cxn modelId="{2F02861A-3FDC-4C2B-B724-282D5914D85A}" type="presOf" srcId="{212ADAAB-D5CB-4BBC-8DAF-7340FD334994}" destId="{6EC2FC68-E1B8-4274-8090-C2C96A4CD82C}" srcOrd="0" destOrd="0" presId="urn:microsoft.com/office/officeart/2017/3/layout/DropPinTimeline"/>
    <dgm:cxn modelId="{146C3436-7349-460D-8FAF-B5C22B68A41F}" type="presOf" srcId="{CA6B1BA0-B2FC-48AD-8EDA-F4AAA4AF2782}" destId="{3DA36ABE-9810-4ED4-9A55-2905E7588D06}" srcOrd="0" destOrd="0" presId="urn:microsoft.com/office/officeart/2017/3/layout/DropPinTimeline"/>
    <dgm:cxn modelId="{991E153C-2D4A-4089-A3BB-23D6CF24990F}" type="presOf" srcId="{683CC5F6-E9B5-49F2-909E-A68D38896308}" destId="{4EB3AA5C-1289-44C6-9F3E-859ABA28E18F}" srcOrd="0" destOrd="0" presId="urn:microsoft.com/office/officeart/2017/3/layout/DropPinTimeline"/>
    <dgm:cxn modelId="{39A11E5C-7A57-4117-A6DF-36000C29509C}" srcId="{9DCEA5FC-4640-45AF-B712-7A4FD94AEF0D}" destId="{831701CF-77C7-46C0-A913-8CC39517BAB8}" srcOrd="0" destOrd="0" parTransId="{13FBC60D-3EA6-4496-BA97-C1AE8C7F8961}" sibTransId="{75156CDF-E17B-4DAD-AE37-EA44D7F37090}"/>
    <dgm:cxn modelId="{DD687B5C-28C8-4088-99B8-D375C5FDAE4A}" srcId="{212ADAAB-D5CB-4BBC-8DAF-7340FD334994}" destId="{2AEE5C11-34AE-4EB7-8907-9BED418EA471}" srcOrd="0" destOrd="0" parTransId="{2E14AD1F-C7EA-45AE-ADC0-0EE92A6516CB}" sibTransId="{F36FDDA0-6B91-47CB-8114-B6F076E55FC8}"/>
    <dgm:cxn modelId="{DBD99269-D7F7-4B47-B17B-A5AE402751D9}" srcId="{63085546-7C7C-4B3E-ABEB-2669F1A65FB2}" destId="{9DCEA5FC-4640-45AF-B712-7A4FD94AEF0D}" srcOrd="0" destOrd="0" parTransId="{929A5FD9-0612-4B79-9B59-C3C36D34A069}" sibTransId="{0A99745B-BB5C-49B3-A782-8DB57641F6C9}"/>
    <dgm:cxn modelId="{C8C7266C-2A0C-476A-85B3-F12BE2521F4C}" srcId="{63085546-7C7C-4B3E-ABEB-2669F1A65FB2}" destId="{212ADAAB-D5CB-4BBC-8DAF-7340FD334994}" srcOrd="4" destOrd="0" parTransId="{45F6D312-A686-491E-95E3-EFB9640CC472}" sibTransId="{AB2787E4-2A8B-428D-A4AE-2B14DCFFC4E7}"/>
    <dgm:cxn modelId="{2841EC4D-F3DC-4972-B897-89C9EA062B26}" type="presOf" srcId="{92921081-529B-4D1C-83A4-C416BB4C5224}" destId="{B608C5A1-CE9E-4410-9F2F-F714CC6AB069}" srcOrd="0" destOrd="0" presId="urn:microsoft.com/office/officeart/2017/3/layout/DropPinTimeline"/>
    <dgm:cxn modelId="{3C15AF51-54A6-4ED0-824A-52A4CE5468AB}" type="presOf" srcId="{2AEE5C11-34AE-4EB7-8907-9BED418EA471}" destId="{D1646913-A3FA-4470-A3E9-C64B0A13A62A}" srcOrd="0" destOrd="0" presId="urn:microsoft.com/office/officeart/2017/3/layout/DropPinTimeline"/>
    <dgm:cxn modelId="{24A8F052-3377-4BA4-8C62-CCF5039C85D7}" srcId="{CA6B1BA0-B2FC-48AD-8EDA-F4AAA4AF2782}" destId="{3CB04A44-4013-4CA7-90FD-29AFC3C15E37}" srcOrd="0" destOrd="0" parTransId="{ECEE936A-E3CC-4209-BECC-1CD0C85A2B72}" sibTransId="{D7A8F7A0-47A3-4464-B3B7-E0806DF46627}"/>
    <dgm:cxn modelId="{601FA375-B804-4895-B969-A3CE7B37C85C}" type="presOf" srcId="{096A9AF0-0DAE-4EB3-B448-4501DA034F4A}" destId="{C1E34084-406C-48D5-88FE-7226282DBC49}" srcOrd="0" destOrd="0" presId="urn:microsoft.com/office/officeart/2017/3/layout/DropPinTimeline"/>
    <dgm:cxn modelId="{761E4B58-8AA0-4EE9-9827-01A0CA5D8AAC}" type="presOf" srcId="{9DCEA5FC-4640-45AF-B712-7A4FD94AEF0D}" destId="{85C50C56-6DC8-4C47-8DBC-4FD6B1554AA4}" srcOrd="0" destOrd="0" presId="urn:microsoft.com/office/officeart/2017/3/layout/DropPinTimeline"/>
    <dgm:cxn modelId="{B05C4C7C-FEB8-4825-98A0-C38D3021918A}" srcId="{096A9AF0-0DAE-4EB3-B448-4501DA034F4A}" destId="{92921081-529B-4D1C-83A4-C416BB4C5224}" srcOrd="0" destOrd="0" parTransId="{5AD2C2F8-A1D7-469B-93D8-B578BEFE51F8}" sibTransId="{ECC13403-1F53-4ED4-AE4F-334EEC7C8710}"/>
    <dgm:cxn modelId="{2802187F-7EB3-49BE-9C62-E8F8F0567AFB}" type="presOf" srcId="{3CB04A44-4013-4CA7-90FD-29AFC3C15E37}" destId="{FE564261-183D-47F9-8E7E-BCFC5023A815}" srcOrd="0" destOrd="0" presId="urn:microsoft.com/office/officeart/2017/3/layout/DropPinTimeline"/>
    <dgm:cxn modelId="{247DE591-0579-4FF5-9C62-940C4F67096B}" type="presOf" srcId="{63085546-7C7C-4B3E-ABEB-2669F1A65FB2}" destId="{7A5D3400-AF5B-4297-8592-4C1EDB9D0973}" srcOrd="0" destOrd="0" presId="urn:microsoft.com/office/officeart/2017/3/layout/DropPinTimeline"/>
    <dgm:cxn modelId="{F16073A4-7F3E-4CB9-8FB4-14646A5FA672}" type="presOf" srcId="{831701CF-77C7-46C0-A913-8CC39517BAB8}" destId="{A782CF5D-A585-4990-846A-5EDBD19A9BDB}" srcOrd="0" destOrd="0" presId="urn:microsoft.com/office/officeart/2017/3/layout/DropPinTimeline"/>
    <dgm:cxn modelId="{C20936A7-C1D6-48FF-ABD6-28E9F197F0C7}" type="presOf" srcId="{4EA069F3-397F-40D5-94A6-32C3E355C277}" destId="{FC8603F2-85FC-4134-978C-4054E468209C}" srcOrd="0" destOrd="0" presId="urn:microsoft.com/office/officeart/2017/3/layout/DropPinTimeline"/>
    <dgm:cxn modelId="{CA0753BD-DB60-4D68-8486-5B376B839B26}" srcId="{63085546-7C7C-4B3E-ABEB-2669F1A65FB2}" destId="{096A9AF0-0DAE-4EB3-B448-4501DA034F4A}" srcOrd="1" destOrd="0" parTransId="{8CE6ABD6-768E-42C8-9029-C3B5F278B21C}" sibTransId="{6B0D7DA9-E6ED-4137-9716-F48BF62327A8}"/>
    <dgm:cxn modelId="{BC5A70C8-9D97-4922-BCDB-6316D191C527}" srcId="{683CC5F6-E9B5-49F2-909E-A68D38896308}" destId="{4EA069F3-397F-40D5-94A6-32C3E355C277}" srcOrd="0" destOrd="0" parTransId="{2F99115B-608E-4E08-A503-B74879A76D07}" sibTransId="{E94D5EF7-F47C-476C-A5FE-1C35261B578A}"/>
    <dgm:cxn modelId="{CD6B6EE8-3813-4EF1-BFEC-C005A3326D63}" srcId="{63085546-7C7C-4B3E-ABEB-2669F1A65FB2}" destId="{CA6B1BA0-B2FC-48AD-8EDA-F4AAA4AF2782}" srcOrd="3" destOrd="0" parTransId="{D7D3AA07-BCB9-4212-A556-E90870FB1413}" sibTransId="{39FB540D-D808-4040-9A37-0AC474C0212F}"/>
    <dgm:cxn modelId="{59786CF9-070F-4821-A4E9-D33DB930D8D2}" srcId="{63085546-7C7C-4B3E-ABEB-2669F1A65FB2}" destId="{683CC5F6-E9B5-49F2-909E-A68D38896308}" srcOrd="2" destOrd="0" parTransId="{15BFC747-B881-4328-BFBE-9BC128388CC6}" sibTransId="{4C61DDEE-8BBF-4CBF-B066-7E60B6DF0A11}"/>
    <dgm:cxn modelId="{DA6A51DB-6C18-400B-9DA5-E8330852483B}" type="presParOf" srcId="{7A5D3400-AF5B-4297-8592-4C1EDB9D0973}" destId="{BD204284-1F7C-4D58-BC79-8C2DEE7E9FAF}" srcOrd="0" destOrd="0" presId="urn:microsoft.com/office/officeart/2017/3/layout/DropPinTimeline"/>
    <dgm:cxn modelId="{B682209A-D180-4D3D-A7FE-3FF4623AAAC8}" type="presParOf" srcId="{7A5D3400-AF5B-4297-8592-4C1EDB9D0973}" destId="{46A6B157-7198-41C4-9D25-C4F8885F1B6F}" srcOrd="1" destOrd="0" presId="urn:microsoft.com/office/officeart/2017/3/layout/DropPinTimeline"/>
    <dgm:cxn modelId="{4CF30FDC-8EA5-4C55-A240-DA99543AE3C6}" type="presParOf" srcId="{46A6B157-7198-41C4-9D25-C4F8885F1B6F}" destId="{578E6A06-6F61-48BD-9F1A-48E731D6E26D}" srcOrd="0" destOrd="0" presId="urn:microsoft.com/office/officeart/2017/3/layout/DropPinTimeline"/>
    <dgm:cxn modelId="{7F06BCA7-F8E6-43B5-AEBF-3EA16A460043}" type="presParOf" srcId="{578E6A06-6F61-48BD-9F1A-48E731D6E26D}" destId="{9F727168-E825-43C1-AF50-41E115F59C0C}" srcOrd="0" destOrd="0" presId="urn:microsoft.com/office/officeart/2017/3/layout/DropPinTimeline"/>
    <dgm:cxn modelId="{39550BBA-C07C-435F-AE58-6A3869656E8F}" type="presParOf" srcId="{578E6A06-6F61-48BD-9F1A-48E731D6E26D}" destId="{0C380CA5-521A-4949-A022-450DA9C217F5}" srcOrd="1" destOrd="0" presId="urn:microsoft.com/office/officeart/2017/3/layout/DropPinTimeline"/>
    <dgm:cxn modelId="{50FAF036-8C4F-4AB4-964E-F6C0C8E1B366}" type="presParOf" srcId="{0C380CA5-521A-4949-A022-450DA9C217F5}" destId="{19EF924A-339B-436A-9151-9C7B0B0377B9}" srcOrd="0" destOrd="0" presId="urn:microsoft.com/office/officeart/2017/3/layout/DropPinTimeline"/>
    <dgm:cxn modelId="{FEF6FDFF-AC95-4350-940F-FC375C454173}" type="presParOf" srcId="{0C380CA5-521A-4949-A022-450DA9C217F5}" destId="{846B4BA4-33F0-43CE-A60E-B95E195AD5A9}" srcOrd="1" destOrd="0" presId="urn:microsoft.com/office/officeart/2017/3/layout/DropPinTimeline"/>
    <dgm:cxn modelId="{86FB1E3B-8C27-43E3-9CFC-6B9AD5B19723}" type="presParOf" srcId="{578E6A06-6F61-48BD-9F1A-48E731D6E26D}" destId="{A782CF5D-A585-4990-846A-5EDBD19A9BDB}" srcOrd="2" destOrd="0" presId="urn:microsoft.com/office/officeart/2017/3/layout/DropPinTimeline"/>
    <dgm:cxn modelId="{A2AA414F-7DC4-4250-B21D-62866A63C6BC}" type="presParOf" srcId="{578E6A06-6F61-48BD-9F1A-48E731D6E26D}" destId="{85C50C56-6DC8-4C47-8DBC-4FD6B1554AA4}" srcOrd="3" destOrd="0" presId="urn:microsoft.com/office/officeart/2017/3/layout/DropPinTimeline"/>
    <dgm:cxn modelId="{AEEA7548-3D0E-4A32-8C4A-EEFE5745C7DF}" type="presParOf" srcId="{578E6A06-6F61-48BD-9F1A-48E731D6E26D}" destId="{4F322B1B-F357-4BCD-BF34-8A0D705A1CE7}" srcOrd="4" destOrd="0" presId="urn:microsoft.com/office/officeart/2017/3/layout/DropPinTimeline"/>
    <dgm:cxn modelId="{7AB3159E-92F2-4399-AE36-6211AADC42EA}" type="presParOf" srcId="{578E6A06-6F61-48BD-9F1A-48E731D6E26D}" destId="{9FF32B1E-94FD-475E-9959-8E0546070C5B}" srcOrd="5" destOrd="0" presId="urn:microsoft.com/office/officeart/2017/3/layout/DropPinTimeline"/>
    <dgm:cxn modelId="{CAD3EAEA-2806-4987-BD88-048D89C54CF1}" type="presParOf" srcId="{46A6B157-7198-41C4-9D25-C4F8885F1B6F}" destId="{C9E000F5-B650-46EB-A3B0-FBA6593CE548}" srcOrd="1" destOrd="0" presId="urn:microsoft.com/office/officeart/2017/3/layout/DropPinTimeline"/>
    <dgm:cxn modelId="{5EA5B657-7F2F-44E2-B1DD-0B3ECBD1E99D}" type="presParOf" srcId="{46A6B157-7198-41C4-9D25-C4F8885F1B6F}" destId="{64373A7D-C7A5-4C0C-9781-58743159539A}" srcOrd="2" destOrd="0" presId="urn:microsoft.com/office/officeart/2017/3/layout/DropPinTimeline"/>
    <dgm:cxn modelId="{14BAE908-5010-418B-B10F-E0EF3644818C}" type="presParOf" srcId="{64373A7D-C7A5-4C0C-9781-58743159539A}" destId="{B57996C3-16BE-4CEB-B9E2-6FFC42938F41}" srcOrd="0" destOrd="0" presId="urn:microsoft.com/office/officeart/2017/3/layout/DropPinTimeline"/>
    <dgm:cxn modelId="{6EE799C9-2ACE-448A-B9B4-1F0BFCC5494D}" type="presParOf" srcId="{64373A7D-C7A5-4C0C-9781-58743159539A}" destId="{BC71368F-DA7E-405D-93AC-3A6767BF9FC6}" srcOrd="1" destOrd="0" presId="urn:microsoft.com/office/officeart/2017/3/layout/DropPinTimeline"/>
    <dgm:cxn modelId="{59CC3372-0972-45A9-AB2E-167939969C7E}" type="presParOf" srcId="{BC71368F-DA7E-405D-93AC-3A6767BF9FC6}" destId="{5B4632EA-1574-417A-A3FA-D711159FBAD1}" srcOrd="0" destOrd="0" presId="urn:microsoft.com/office/officeart/2017/3/layout/DropPinTimeline"/>
    <dgm:cxn modelId="{1BF47519-9E4E-4BB0-BCBA-A5961FF9A6CD}" type="presParOf" srcId="{BC71368F-DA7E-405D-93AC-3A6767BF9FC6}" destId="{032E0966-F86B-4BBD-BE80-8FAB861AF0E8}" srcOrd="1" destOrd="0" presId="urn:microsoft.com/office/officeart/2017/3/layout/DropPinTimeline"/>
    <dgm:cxn modelId="{882EEBD2-110A-4990-8880-616C578449B7}" type="presParOf" srcId="{64373A7D-C7A5-4C0C-9781-58743159539A}" destId="{B608C5A1-CE9E-4410-9F2F-F714CC6AB069}" srcOrd="2" destOrd="0" presId="urn:microsoft.com/office/officeart/2017/3/layout/DropPinTimeline"/>
    <dgm:cxn modelId="{E5F82FBD-2B6D-4121-BACE-4D1B9A91EC66}" type="presParOf" srcId="{64373A7D-C7A5-4C0C-9781-58743159539A}" destId="{C1E34084-406C-48D5-88FE-7226282DBC49}" srcOrd="3" destOrd="0" presId="urn:microsoft.com/office/officeart/2017/3/layout/DropPinTimeline"/>
    <dgm:cxn modelId="{B94D7E38-E5D7-44D5-B33C-E3A0C78F3780}" type="presParOf" srcId="{64373A7D-C7A5-4C0C-9781-58743159539A}" destId="{33168228-1414-4AAF-B7E5-C08A80BBB2F1}" srcOrd="4" destOrd="0" presId="urn:microsoft.com/office/officeart/2017/3/layout/DropPinTimeline"/>
    <dgm:cxn modelId="{397EE9F0-39A3-4A02-B678-70EBE6F9F893}" type="presParOf" srcId="{64373A7D-C7A5-4C0C-9781-58743159539A}" destId="{C791BCDD-76D3-4E0E-98B9-0C4903CF0E94}" srcOrd="5" destOrd="0" presId="urn:microsoft.com/office/officeart/2017/3/layout/DropPinTimeline"/>
    <dgm:cxn modelId="{AD2F3FEC-DCA0-43DB-982D-903784448797}" type="presParOf" srcId="{46A6B157-7198-41C4-9D25-C4F8885F1B6F}" destId="{3B1DA912-FDB7-4F73-8823-B30C56F7DE86}" srcOrd="3" destOrd="0" presId="urn:microsoft.com/office/officeart/2017/3/layout/DropPinTimeline"/>
    <dgm:cxn modelId="{51C3A01D-5793-42E1-B8B1-95C7AEB64581}" type="presParOf" srcId="{46A6B157-7198-41C4-9D25-C4F8885F1B6F}" destId="{DCEEC7C0-6CAC-4153-B66A-D920E3B7F504}" srcOrd="4" destOrd="0" presId="urn:microsoft.com/office/officeart/2017/3/layout/DropPinTimeline"/>
    <dgm:cxn modelId="{86D426D3-DE4C-4BB4-8C09-D2C63BD51E4E}" type="presParOf" srcId="{DCEEC7C0-6CAC-4153-B66A-D920E3B7F504}" destId="{56361E50-9FEC-48AD-A369-C1A8379B35EC}" srcOrd="0" destOrd="0" presId="urn:microsoft.com/office/officeart/2017/3/layout/DropPinTimeline"/>
    <dgm:cxn modelId="{02CD6C3F-E995-471C-94FB-C0D54B4842D5}" type="presParOf" srcId="{DCEEC7C0-6CAC-4153-B66A-D920E3B7F504}" destId="{70AC7E27-D774-4261-A80F-683BBD09A81D}" srcOrd="1" destOrd="0" presId="urn:microsoft.com/office/officeart/2017/3/layout/DropPinTimeline"/>
    <dgm:cxn modelId="{5CF11FCC-C23E-454E-AC1E-DFD67727D7CD}" type="presParOf" srcId="{70AC7E27-D774-4261-A80F-683BBD09A81D}" destId="{7BC09B8D-1C75-4604-9F35-AEC078447C45}" srcOrd="0" destOrd="0" presId="urn:microsoft.com/office/officeart/2017/3/layout/DropPinTimeline"/>
    <dgm:cxn modelId="{F5089ADD-33C1-472D-BAF2-91B6652DF1A9}" type="presParOf" srcId="{70AC7E27-D774-4261-A80F-683BBD09A81D}" destId="{DFE91A1F-E910-48AB-A4C9-128002268483}" srcOrd="1" destOrd="0" presId="urn:microsoft.com/office/officeart/2017/3/layout/DropPinTimeline"/>
    <dgm:cxn modelId="{FD943790-5411-4A3B-924D-4403B21626BA}" type="presParOf" srcId="{DCEEC7C0-6CAC-4153-B66A-D920E3B7F504}" destId="{FC8603F2-85FC-4134-978C-4054E468209C}" srcOrd="2" destOrd="0" presId="urn:microsoft.com/office/officeart/2017/3/layout/DropPinTimeline"/>
    <dgm:cxn modelId="{D5E16DB1-0EBE-490A-BD7E-FD19274E6A38}" type="presParOf" srcId="{DCEEC7C0-6CAC-4153-B66A-D920E3B7F504}" destId="{4EB3AA5C-1289-44C6-9F3E-859ABA28E18F}" srcOrd="3" destOrd="0" presId="urn:microsoft.com/office/officeart/2017/3/layout/DropPinTimeline"/>
    <dgm:cxn modelId="{8DE5DA9E-2AA7-43F7-8DD5-E5ECEF772101}" type="presParOf" srcId="{DCEEC7C0-6CAC-4153-B66A-D920E3B7F504}" destId="{0BB03C0E-97EC-4D66-9B09-35D689DAB28C}" srcOrd="4" destOrd="0" presId="urn:microsoft.com/office/officeart/2017/3/layout/DropPinTimeline"/>
    <dgm:cxn modelId="{DA57C1DD-192D-489A-BBC9-D9ACA01A09F2}" type="presParOf" srcId="{DCEEC7C0-6CAC-4153-B66A-D920E3B7F504}" destId="{1A7A92CB-81F0-42D4-87BF-4008DEFA9CA8}" srcOrd="5" destOrd="0" presId="urn:microsoft.com/office/officeart/2017/3/layout/DropPinTimeline"/>
    <dgm:cxn modelId="{7E5E61DA-CACE-4FC7-A295-A50C9FA0159E}" type="presParOf" srcId="{46A6B157-7198-41C4-9D25-C4F8885F1B6F}" destId="{ABE3202B-256B-4398-8B41-CB40EDB06266}" srcOrd="5" destOrd="0" presId="urn:microsoft.com/office/officeart/2017/3/layout/DropPinTimeline"/>
    <dgm:cxn modelId="{07DA9BDD-D756-4F29-80E5-7856AC99F270}" type="presParOf" srcId="{46A6B157-7198-41C4-9D25-C4F8885F1B6F}" destId="{B744CD57-FD23-4E62-9589-4CAC57B034E9}" srcOrd="6" destOrd="0" presId="urn:microsoft.com/office/officeart/2017/3/layout/DropPinTimeline"/>
    <dgm:cxn modelId="{A54741C0-57CC-4443-9EC5-35B27EE5E879}" type="presParOf" srcId="{B744CD57-FD23-4E62-9589-4CAC57B034E9}" destId="{D891B168-1DA5-4124-931F-A51FCB8EFC11}" srcOrd="0" destOrd="0" presId="urn:microsoft.com/office/officeart/2017/3/layout/DropPinTimeline"/>
    <dgm:cxn modelId="{44B3C3FE-C503-4088-9594-FF6526E19BF3}" type="presParOf" srcId="{B744CD57-FD23-4E62-9589-4CAC57B034E9}" destId="{42206762-CD73-4F82-B16A-D168E2503215}" srcOrd="1" destOrd="0" presId="urn:microsoft.com/office/officeart/2017/3/layout/DropPinTimeline"/>
    <dgm:cxn modelId="{239B9997-909E-499F-90E5-95A977AC216C}" type="presParOf" srcId="{42206762-CD73-4F82-B16A-D168E2503215}" destId="{C0DBECBF-E3AA-450B-95D4-8349AA21B4F8}" srcOrd="0" destOrd="0" presId="urn:microsoft.com/office/officeart/2017/3/layout/DropPinTimeline"/>
    <dgm:cxn modelId="{913BA6FA-228D-4434-8839-0BBC563346A1}" type="presParOf" srcId="{42206762-CD73-4F82-B16A-D168E2503215}" destId="{6EDDD44C-F5E4-49AD-B1D9-346B8B8AEE8F}" srcOrd="1" destOrd="0" presId="urn:microsoft.com/office/officeart/2017/3/layout/DropPinTimeline"/>
    <dgm:cxn modelId="{81CB2C61-6B70-4A51-ACCE-DD65EFE72264}" type="presParOf" srcId="{B744CD57-FD23-4E62-9589-4CAC57B034E9}" destId="{FE564261-183D-47F9-8E7E-BCFC5023A815}" srcOrd="2" destOrd="0" presId="urn:microsoft.com/office/officeart/2017/3/layout/DropPinTimeline"/>
    <dgm:cxn modelId="{0D94F868-59F8-4671-9038-53D01D6C70F0}" type="presParOf" srcId="{B744CD57-FD23-4E62-9589-4CAC57B034E9}" destId="{3DA36ABE-9810-4ED4-9A55-2905E7588D06}" srcOrd="3" destOrd="0" presId="urn:microsoft.com/office/officeart/2017/3/layout/DropPinTimeline"/>
    <dgm:cxn modelId="{A0A095FA-FAD3-4861-A220-140A889CB7D8}" type="presParOf" srcId="{B744CD57-FD23-4E62-9589-4CAC57B034E9}" destId="{4B9F5909-A57C-4893-9C8A-D5960FE9BE37}" srcOrd="4" destOrd="0" presId="urn:microsoft.com/office/officeart/2017/3/layout/DropPinTimeline"/>
    <dgm:cxn modelId="{8FFFA548-0EFE-4476-B5A5-95CB32500074}" type="presParOf" srcId="{B744CD57-FD23-4E62-9589-4CAC57B034E9}" destId="{DEDCEF89-DB8F-4197-B2D2-2D39426E0B96}" srcOrd="5" destOrd="0" presId="urn:microsoft.com/office/officeart/2017/3/layout/DropPinTimeline"/>
    <dgm:cxn modelId="{D7A836E4-E400-4ED7-ABF3-88920F3B86D1}" type="presParOf" srcId="{46A6B157-7198-41C4-9D25-C4F8885F1B6F}" destId="{4A96FD2F-C127-41DC-AA54-1EEBED6BA483}" srcOrd="7" destOrd="0" presId="urn:microsoft.com/office/officeart/2017/3/layout/DropPinTimeline"/>
    <dgm:cxn modelId="{2E35C8AB-C54E-4DE6-98F2-126D8B12CA35}" type="presParOf" srcId="{46A6B157-7198-41C4-9D25-C4F8885F1B6F}" destId="{A1AE2BC4-A99C-4DD3-A84D-EB3461D18287}" srcOrd="8" destOrd="0" presId="urn:microsoft.com/office/officeart/2017/3/layout/DropPinTimeline"/>
    <dgm:cxn modelId="{AC45CECB-C5CF-4E80-98D8-0844891DC577}" type="presParOf" srcId="{A1AE2BC4-A99C-4DD3-A84D-EB3461D18287}" destId="{278CF1E0-B1C4-4B10-A5EC-FD7EF0557E2D}" srcOrd="0" destOrd="0" presId="urn:microsoft.com/office/officeart/2017/3/layout/DropPinTimeline"/>
    <dgm:cxn modelId="{FAC5196A-0FF0-48C2-A8D5-A327A9296F37}" type="presParOf" srcId="{A1AE2BC4-A99C-4DD3-A84D-EB3461D18287}" destId="{27B65FB4-BE6A-41E6-BBE9-8DC9F7B73486}" srcOrd="1" destOrd="0" presId="urn:microsoft.com/office/officeart/2017/3/layout/DropPinTimeline"/>
    <dgm:cxn modelId="{6506C7DF-695E-463E-9F7A-076AACE839A3}" type="presParOf" srcId="{27B65FB4-BE6A-41E6-BBE9-8DC9F7B73486}" destId="{488CC4C6-DFBC-460C-A9ED-BEDA8CC682D4}" srcOrd="0" destOrd="0" presId="urn:microsoft.com/office/officeart/2017/3/layout/DropPinTimeline"/>
    <dgm:cxn modelId="{BB2EC07F-9382-4ADC-B58A-370E51165161}" type="presParOf" srcId="{27B65FB4-BE6A-41E6-BBE9-8DC9F7B73486}" destId="{48CA82DA-B677-461B-A08D-337683480059}" srcOrd="1" destOrd="0" presId="urn:microsoft.com/office/officeart/2017/3/layout/DropPinTimeline"/>
    <dgm:cxn modelId="{D2C7B1A6-CF92-4104-85AF-7ED69E77FB2E}" type="presParOf" srcId="{A1AE2BC4-A99C-4DD3-A84D-EB3461D18287}" destId="{D1646913-A3FA-4470-A3E9-C64B0A13A62A}" srcOrd="2" destOrd="0" presId="urn:microsoft.com/office/officeart/2017/3/layout/DropPinTimeline"/>
    <dgm:cxn modelId="{6DFB5DDF-069E-470A-9D51-14C2EEBAEAB6}" type="presParOf" srcId="{A1AE2BC4-A99C-4DD3-A84D-EB3461D18287}" destId="{6EC2FC68-E1B8-4274-8090-C2C96A4CD82C}" srcOrd="3" destOrd="0" presId="urn:microsoft.com/office/officeart/2017/3/layout/DropPinTimeline"/>
    <dgm:cxn modelId="{E13030DA-BCC9-42B5-90A4-C1245E765FC8}" type="presParOf" srcId="{A1AE2BC4-A99C-4DD3-A84D-EB3461D18287}" destId="{4F41BF23-550C-4E7F-977E-3D22E3AF7B51}" srcOrd="4" destOrd="0" presId="urn:microsoft.com/office/officeart/2017/3/layout/DropPinTimeline"/>
    <dgm:cxn modelId="{5DC7870F-4614-4A72-AB7A-994AF1F8A4DE}" type="presParOf" srcId="{A1AE2BC4-A99C-4DD3-A84D-EB3461D18287}" destId="{5018695D-CFD4-49F8-8967-BA8A0C0A0DE1}" srcOrd="5" destOrd="0" presId="urn:microsoft.com/office/officeart/2017/3/layout/DropPinTimeline"/>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BFC411-E65B-416F-9573-7733F8FFDB94}">
      <dsp:nvSpPr>
        <dsp:cNvPr id="0" name=""/>
        <dsp:cNvSpPr/>
      </dsp:nvSpPr>
      <dsp:spPr>
        <a:xfrm>
          <a:off x="1333" y="110983"/>
          <a:ext cx="4682211" cy="29732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20304D-2756-405B-B6B8-E07149F86059}">
      <dsp:nvSpPr>
        <dsp:cNvPr id="0" name=""/>
        <dsp:cNvSpPr/>
      </dsp:nvSpPr>
      <dsp:spPr>
        <a:xfrm>
          <a:off x="521579" y="605216"/>
          <a:ext cx="4682211" cy="29732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a:t>Check out the </a:t>
          </a:r>
          <a:r>
            <a:rPr lang="en-US" sz="4400" b="1" kern="1200">
              <a:hlinkClick xmlns:r="http://schemas.openxmlformats.org/officeDocument/2006/relationships" r:id="rId1"/>
            </a:rPr>
            <a:t>2030 Census Research Project Explorer</a:t>
          </a:r>
          <a:r>
            <a:rPr lang="en-US" sz="4400" b="1" kern="1200"/>
            <a:t> </a:t>
          </a:r>
          <a:endParaRPr lang="en-US" sz="4400" kern="1200"/>
        </a:p>
      </dsp:txBody>
      <dsp:txXfrm>
        <a:off x="608661" y="692298"/>
        <a:ext cx="4508047" cy="2799040"/>
      </dsp:txXfrm>
    </dsp:sp>
    <dsp:sp modelId="{2418400B-52C9-4C86-9343-8054D48A9A3D}">
      <dsp:nvSpPr>
        <dsp:cNvPr id="0" name=""/>
        <dsp:cNvSpPr/>
      </dsp:nvSpPr>
      <dsp:spPr>
        <a:xfrm>
          <a:off x="5724037" y="110983"/>
          <a:ext cx="4682211" cy="29732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76DAEF-8098-49BE-B0DC-78E8348EC6FE}">
      <dsp:nvSpPr>
        <dsp:cNvPr id="0" name=""/>
        <dsp:cNvSpPr/>
      </dsp:nvSpPr>
      <dsp:spPr>
        <a:xfrm>
          <a:off x="6244283" y="605216"/>
          <a:ext cx="4682211" cy="29732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a:t>Visit census.gov and search for </a:t>
          </a:r>
          <a:r>
            <a:rPr lang="en-US" sz="4400" b="1" kern="1200">
              <a:hlinkClick xmlns:r="http://schemas.openxmlformats.org/officeDocument/2006/relationships" r:id="rId2"/>
            </a:rPr>
            <a:t>2030 Census</a:t>
          </a:r>
          <a:endParaRPr lang="en-US" sz="4400" kern="1200"/>
        </a:p>
      </dsp:txBody>
      <dsp:txXfrm>
        <a:off x="6331365" y="692298"/>
        <a:ext cx="4508047" cy="27990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04284-1F7C-4D58-BC79-8C2DEE7E9FAF}">
      <dsp:nvSpPr>
        <dsp:cNvPr id="0" name=""/>
        <dsp:cNvSpPr/>
      </dsp:nvSpPr>
      <dsp:spPr>
        <a:xfrm>
          <a:off x="0" y="2476501"/>
          <a:ext cx="10939605" cy="428624"/>
        </a:xfrm>
        <a:prstGeom prst="homePlate">
          <a:avLst/>
        </a:prstGeom>
        <a:gradFill rotWithShape="0">
          <a:gsLst>
            <a:gs pos="0">
              <a:schemeClr val="accent2">
                <a:lumMod val="20000"/>
                <a:lumOff val="80000"/>
              </a:schemeClr>
            </a:gs>
            <a:gs pos="100000">
              <a:schemeClr val="accent2">
                <a:lumMod val="40000"/>
                <a:lumOff val="60000"/>
              </a:schemeClr>
            </a:gs>
          </a:gsLst>
          <a:lin ang="1200000" scaled="0"/>
        </a:gradFill>
        <a:ln w="12700" cap="flat" cmpd="sng" algn="ctr">
          <a:noFill/>
          <a:prstDash val="solid"/>
          <a:miter lim="800000"/>
          <a:tailEnd type="arrow" w="sm" len="sm"/>
        </a:ln>
        <a:effectLst/>
      </dsp:spPr>
      <dsp:style>
        <a:lnRef idx="2">
          <a:scrgbClr r="0" g="0" b="0"/>
        </a:lnRef>
        <a:fillRef idx="1">
          <a:scrgbClr r="0" g="0" b="0"/>
        </a:fillRef>
        <a:effectRef idx="0">
          <a:scrgbClr r="0" g="0" b="0"/>
        </a:effectRef>
        <a:fontRef idx="minor"/>
      </dsp:style>
    </dsp:sp>
    <dsp:sp modelId="{19EF924A-339B-436A-9151-9C7B0B0377B9}">
      <dsp:nvSpPr>
        <dsp:cNvPr id="0" name=""/>
        <dsp:cNvSpPr/>
      </dsp:nvSpPr>
      <dsp:spPr>
        <a:xfrm rot="8100000">
          <a:off x="100313" y="573661"/>
          <a:ext cx="395759" cy="395759"/>
        </a:xfrm>
        <a:prstGeom prst="teardrop">
          <a:avLst>
            <a:gd name="adj" fmla="val 115000"/>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6B4BA4-33F0-43CE-A60E-B95E195AD5A9}">
      <dsp:nvSpPr>
        <dsp:cNvPr id="0" name=""/>
        <dsp:cNvSpPr/>
      </dsp:nvSpPr>
      <dsp:spPr>
        <a:xfrm>
          <a:off x="144279" y="617627"/>
          <a:ext cx="307829" cy="307829"/>
        </a:xfrm>
        <a:prstGeom prst="star5">
          <a:avLst/>
        </a:prstGeom>
        <a:solidFill>
          <a:schemeClr val="bg1"/>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782CF5D-A585-4990-846A-5EDBD19A9BDB}">
      <dsp:nvSpPr>
        <dsp:cNvPr id="0" name=""/>
        <dsp:cNvSpPr/>
      </dsp:nvSpPr>
      <dsp:spPr>
        <a:xfrm>
          <a:off x="583936" y="1097851"/>
          <a:ext cx="1698577" cy="1592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i="1" kern="1200" dirty="0">
              <a:solidFill>
                <a:schemeClr val="tx1">
                  <a:lumMod val="65000"/>
                  <a:lumOff val="35000"/>
                </a:schemeClr>
              </a:solidFill>
              <a:latin typeface="Calibri" panose="020F0502020204030204" pitchFamily="34" charset="0"/>
              <a:cs typeface="Calibri" panose="020F0502020204030204" pitchFamily="34" charset="0"/>
            </a:rPr>
            <a:t>Cost estimate request opens</a:t>
          </a:r>
        </a:p>
      </dsp:txBody>
      <dsp:txXfrm>
        <a:off x="583936" y="1097851"/>
        <a:ext cx="1698577" cy="1592961"/>
      </dsp:txXfrm>
    </dsp:sp>
    <dsp:sp modelId="{85C50C56-6DC8-4C47-8DBC-4FD6B1554AA4}">
      <dsp:nvSpPr>
        <dsp:cNvPr id="0" name=""/>
        <dsp:cNvSpPr/>
      </dsp:nvSpPr>
      <dsp:spPr>
        <a:xfrm>
          <a:off x="583936" y="538162"/>
          <a:ext cx="1698577" cy="559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b="1" kern="1200" dirty="0">
              <a:solidFill>
                <a:schemeClr val="tx1">
                  <a:lumMod val="65000"/>
                  <a:lumOff val="35000"/>
                </a:schemeClr>
              </a:solidFill>
              <a:latin typeface="Calibri" panose="020F0502020204030204" pitchFamily="34" charset="0"/>
              <a:cs typeface="Calibri" panose="020F0502020204030204" pitchFamily="34" charset="0"/>
            </a:rPr>
            <a:t>Spring</a:t>
          </a:r>
          <a:br>
            <a:rPr lang="en-US" sz="1100" kern="1200" dirty="0">
              <a:solidFill>
                <a:schemeClr val="tx1">
                  <a:lumMod val="65000"/>
                  <a:lumOff val="35000"/>
                </a:schemeClr>
              </a:solidFill>
            </a:rPr>
          </a:br>
          <a:r>
            <a:rPr lang="en-US" sz="1400" kern="1200" dirty="0">
              <a:solidFill>
                <a:schemeClr val="tx1">
                  <a:lumMod val="65000"/>
                  <a:lumOff val="35000"/>
                </a:schemeClr>
              </a:solidFill>
              <a:latin typeface="Calibri" panose="020F0502020204030204" pitchFamily="34" charset="0"/>
              <a:cs typeface="Calibri" panose="020F0502020204030204" pitchFamily="34" charset="0"/>
            </a:rPr>
            <a:t>2O23</a:t>
          </a:r>
        </a:p>
      </dsp:txBody>
      <dsp:txXfrm>
        <a:off x="583936" y="538162"/>
        <a:ext cx="1698577" cy="559689"/>
      </dsp:txXfrm>
    </dsp:sp>
    <dsp:sp modelId="{4F322B1B-F357-4BCD-BF34-8A0D705A1CE7}">
      <dsp:nvSpPr>
        <dsp:cNvPr id="0" name=""/>
        <dsp:cNvSpPr/>
      </dsp:nvSpPr>
      <dsp:spPr>
        <a:xfrm>
          <a:off x="287173" y="1097851"/>
          <a:ext cx="0" cy="1592961"/>
        </a:xfrm>
        <a:prstGeom prst="line">
          <a:avLst/>
        </a:prstGeom>
        <a:noFill/>
        <a:ln w="3175" cap="flat" cmpd="sng" algn="ctr">
          <a:solidFill>
            <a:schemeClr val="bg1">
              <a:lumMod val="85000"/>
            </a:schemeClr>
          </a:solidFill>
          <a:prstDash val="solid"/>
          <a:miter lim="800000"/>
        </a:ln>
        <a:effectLst/>
      </dsp:spPr>
      <dsp:style>
        <a:lnRef idx="1">
          <a:scrgbClr r="0" g="0" b="0"/>
        </a:lnRef>
        <a:fillRef idx="0">
          <a:scrgbClr r="0" g="0" b="0"/>
        </a:fillRef>
        <a:effectRef idx="0">
          <a:scrgbClr r="0" g="0" b="0"/>
        </a:effectRef>
        <a:fontRef idx="minor"/>
      </dsp:style>
    </dsp:sp>
    <dsp:sp modelId="{9F727168-E825-43C1-AF50-41E115F59C0C}">
      <dsp:nvSpPr>
        <dsp:cNvPr id="0" name=""/>
        <dsp:cNvSpPr/>
      </dsp:nvSpPr>
      <dsp:spPr>
        <a:xfrm>
          <a:off x="235518" y="2640440"/>
          <a:ext cx="100744" cy="100744"/>
        </a:xfrm>
        <a:prstGeom prst="ellipse">
          <a:avLst/>
        </a:prstGeom>
        <a:solidFill>
          <a:schemeClr val="accent1"/>
        </a:solidFill>
        <a:ln w="63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B4632EA-1574-417A-A3FA-D711159FBAD1}">
      <dsp:nvSpPr>
        <dsp:cNvPr id="0" name=""/>
        <dsp:cNvSpPr/>
      </dsp:nvSpPr>
      <dsp:spPr>
        <a:xfrm rot="18900000">
          <a:off x="1918329" y="4431843"/>
          <a:ext cx="395759" cy="395759"/>
        </a:xfrm>
        <a:prstGeom prst="teardrop">
          <a:avLst>
            <a:gd name="adj" fmla="val 115000"/>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2E0966-F86B-4BBD-BE80-8FAB861AF0E8}">
      <dsp:nvSpPr>
        <dsp:cNvPr id="0" name=""/>
        <dsp:cNvSpPr/>
      </dsp:nvSpPr>
      <dsp:spPr>
        <a:xfrm>
          <a:off x="1962294" y="4475809"/>
          <a:ext cx="307829" cy="307829"/>
        </a:xfrm>
        <a:prstGeom prst="donut">
          <a:avLst/>
        </a:prstGeom>
        <a:solidFill>
          <a:schemeClr val="accent1"/>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608C5A1-CE9E-4410-9F2F-F714CC6AB069}">
      <dsp:nvSpPr>
        <dsp:cNvPr id="0" name=""/>
        <dsp:cNvSpPr/>
      </dsp:nvSpPr>
      <dsp:spPr>
        <a:xfrm>
          <a:off x="2385039" y="2690813"/>
          <a:ext cx="3031875" cy="1592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i="1" kern="1200" dirty="0">
              <a:solidFill>
                <a:schemeClr val="tx1">
                  <a:lumMod val="65000"/>
                  <a:lumOff val="35000"/>
                </a:schemeClr>
              </a:solidFill>
              <a:latin typeface="Calibri" panose="020F0502020204030204" pitchFamily="34" charset="0"/>
              <a:cs typeface="Calibri" panose="020F0502020204030204" pitchFamily="34" charset="0"/>
            </a:rPr>
            <a:t>Internet Self-Response (ISR) begins</a:t>
          </a:r>
        </a:p>
      </dsp:txBody>
      <dsp:txXfrm>
        <a:off x="2385039" y="2690813"/>
        <a:ext cx="3031875" cy="1592961"/>
      </dsp:txXfrm>
    </dsp:sp>
    <dsp:sp modelId="{C1E34084-406C-48D5-88FE-7226282DBC49}">
      <dsp:nvSpPr>
        <dsp:cNvPr id="0" name=""/>
        <dsp:cNvSpPr/>
      </dsp:nvSpPr>
      <dsp:spPr>
        <a:xfrm>
          <a:off x="2385039" y="4283774"/>
          <a:ext cx="3031875" cy="559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kern="1200" dirty="0">
              <a:solidFill>
                <a:schemeClr val="tx1">
                  <a:lumMod val="65000"/>
                  <a:lumOff val="35000"/>
                </a:schemeClr>
              </a:solidFill>
              <a:latin typeface="Calibri" panose="020F0502020204030204" pitchFamily="34" charset="0"/>
              <a:cs typeface="Calibri" panose="020F0502020204030204" pitchFamily="34" charset="0"/>
            </a:rPr>
            <a:t>January </a:t>
          </a:r>
          <a:br>
            <a:rPr lang="en-US" sz="1400" kern="1200" dirty="0">
              <a:solidFill>
                <a:schemeClr val="tx1">
                  <a:lumMod val="65000"/>
                  <a:lumOff val="35000"/>
                </a:schemeClr>
              </a:solidFill>
              <a:latin typeface="Calibri" panose="020F0502020204030204" pitchFamily="34" charset="0"/>
              <a:cs typeface="Calibri" panose="020F0502020204030204" pitchFamily="34" charset="0"/>
            </a:rPr>
          </a:br>
          <a:r>
            <a:rPr lang="en-US" sz="1400" kern="1200" dirty="0">
              <a:solidFill>
                <a:schemeClr val="tx1">
                  <a:lumMod val="65000"/>
                  <a:lumOff val="35000"/>
                </a:schemeClr>
              </a:solidFill>
              <a:latin typeface="Calibri" panose="020F0502020204030204" pitchFamily="34" charset="0"/>
              <a:cs typeface="Calibri" panose="020F0502020204030204" pitchFamily="34" charset="0"/>
            </a:rPr>
            <a:t>2024</a:t>
          </a:r>
        </a:p>
      </dsp:txBody>
      <dsp:txXfrm>
        <a:off x="2385039" y="4283774"/>
        <a:ext cx="3031875" cy="559689"/>
      </dsp:txXfrm>
    </dsp:sp>
    <dsp:sp modelId="{33168228-1414-4AAF-B7E5-C08A80BBB2F1}">
      <dsp:nvSpPr>
        <dsp:cNvPr id="0" name=""/>
        <dsp:cNvSpPr/>
      </dsp:nvSpPr>
      <dsp:spPr>
        <a:xfrm>
          <a:off x="2105194" y="2690813"/>
          <a:ext cx="0" cy="1592961"/>
        </a:xfrm>
        <a:prstGeom prst="line">
          <a:avLst/>
        </a:prstGeom>
        <a:noFill/>
        <a:ln w="3175" cap="flat" cmpd="sng" algn="ctr">
          <a:solidFill>
            <a:prstClr val="white">
              <a:lumMod val="85000"/>
            </a:prstClr>
          </a:solidFill>
          <a:prstDash val="solid"/>
          <a:miter lim="800000"/>
        </a:ln>
        <a:effectLst/>
      </dsp:spPr>
      <dsp:style>
        <a:lnRef idx="1">
          <a:scrgbClr r="0" g="0" b="0"/>
        </a:lnRef>
        <a:fillRef idx="0">
          <a:scrgbClr r="0" g="0" b="0"/>
        </a:fillRef>
        <a:effectRef idx="0">
          <a:scrgbClr r="0" g="0" b="0"/>
        </a:effectRef>
        <a:fontRef idx="minor"/>
      </dsp:style>
    </dsp:sp>
    <dsp:sp modelId="{B57996C3-16BE-4CEB-B9E2-6FFC42938F41}">
      <dsp:nvSpPr>
        <dsp:cNvPr id="0" name=""/>
        <dsp:cNvSpPr/>
      </dsp:nvSpPr>
      <dsp:spPr>
        <a:xfrm>
          <a:off x="2053540" y="2640440"/>
          <a:ext cx="100744" cy="100744"/>
        </a:xfrm>
        <a:prstGeom prst="ellipse">
          <a:avLst/>
        </a:prstGeom>
        <a:solidFill>
          <a:schemeClr val="accent1">
            <a:hueOff val="0"/>
            <a:satOff val="0"/>
            <a:lumOff val="0"/>
            <a:alphaOff val="0"/>
          </a:schemeClr>
        </a:solidFill>
        <a:ln w="63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C09B8D-1C75-4604-9F35-AEC078447C45}">
      <dsp:nvSpPr>
        <dsp:cNvPr id="0" name=""/>
        <dsp:cNvSpPr/>
      </dsp:nvSpPr>
      <dsp:spPr>
        <a:xfrm rot="8100000">
          <a:off x="2535515" y="598092"/>
          <a:ext cx="395759" cy="395759"/>
        </a:xfrm>
        <a:prstGeom prst="ellipse">
          <a:avLst/>
        </a:prstGeom>
        <a:solidFill>
          <a:schemeClr val="accent1">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E91A1F-E910-48AB-A4C9-128002268483}">
      <dsp:nvSpPr>
        <dsp:cNvPr id="0" name=""/>
        <dsp:cNvSpPr/>
      </dsp:nvSpPr>
      <dsp:spPr>
        <a:xfrm>
          <a:off x="2579480" y="642057"/>
          <a:ext cx="307829" cy="307829"/>
        </a:xfrm>
        <a:prstGeom prst="star5">
          <a:avLst/>
        </a:prstGeom>
        <a:solidFill>
          <a:schemeClr val="accent1">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C8603F2-85FC-4134-978C-4054E468209C}">
      <dsp:nvSpPr>
        <dsp:cNvPr id="0" name=""/>
        <dsp:cNvSpPr/>
      </dsp:nvSpPr>
      <dsp:spPr>
        <a:xfrm>
          <a:off x="3107765" y="1097851"/>
          <a:ext cx="2072226" cy="1592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i="1" kern="1200" dirty="0">
              <a:solidFill>
                <a:schemeClr val="tx1">
                  <a:lumMod val="65000"/>
                  <a:lumOff val="35000"/>
                </a:schemeClr>
              </a:solidFill>
              <a:latin typeface="Calibri" panose="020F0502020204030204" pitchFamily="34" charset="0"/>
              <a:cs typeface="Calibri" panose="020F0502020204030204" pitchFamily="34" charset="0"/>
            </a:rPr>
            <a:t>First production field work begins</a:t>
          </a:r>
        </a:p>
      </dsp:txBody>
      <dsp:txXfrm>
        <a:off x="3107765" y="1097851"/>
        <a:ext cx="2072226" cy="1592961"/>
      </dsp:txXfrm>
    </dsp:sp>
    <dsp:sp modelId="{4EB3AA5C-1289-44C6-9F3E-859ABA28E18F}">
      <dsp:nvSpPr>
        <dsp:cNvPr id="0" name=""/>
        <dsp:cNvSpPr/>
      </dsp:nvSpPr>
      <dsp:spPr>
        <a:xfrm>
          <a:off x="3107765" y="538162"/>
          <a:ext cx="2072226" cy="559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kern="1200" dirty="0">
              <a:solidFill>
                <a:schemeClr val="tx1">
                  <a:lumMod val="65000"/>
                  <a:lumOff val="35000"/>
                </a:schemeClr>
              </a:solidFill>
              <a:latin typeface="Calibri" panose="020F0502020204030204" pitchFamily="34" charset="0"/>
              <a:cs typeface="Calibri" panose="020F0502020204030204" pitchFamily="34" charset="0"/>
            </a:rPr>
            <a:t>February/March</a:t>
          </a:r>
          <a:br>
            <a:rPr lang="en-US" sz="1400" kern="1200" dirty="0">
              <a:solidFill>
                <a:schemeClr val="tx1">
                  <a:lumMod val="65000"/>
                  <a:lumOff val="35000"/>
                </a:schemeClr>
              </a:solidFill>
              <a:latin typeface="Calibri" panose="020F0502020204030204" pitchFamily="34" charset="0"/>
              <a:cs typeface="Calibri" panose="020F0502020204030204" pitchFamily="34" charset="0"/>
            </a:rPr>
          </a:br>
          <a:r>
            <a:rPr lang="en-US" sz="1400" kern="1200" dirty="0">
              <a:solidFill>
                <a:schemeClr val="tx1">
                  <a:lumMod val="65000"/>
                  <a:lumOff val="35000"/>
                </a:schemeClr>
              </a:solidFill>
              <a:latin typeface="Calibri" panose="020F0502020204030204" pitchFamily="34" charset="0"/>
              <a:cs typeface="Calibri" panose="020F0502020204030204" pitchFamily="34" charset="0"/>
            </a:rPr>
            <a:t>2024</a:t>
          </a:r>
          <a:endParaRPr lang="en-US" sz="1400" b="0" i="1" kern="1200" dirty="0">
            <a:solidFill>
              <a:schemeClr val="tx1">
                <a:lumMod val="65000"/>
                <a:lumOff val="35000"/>
              </a:schemeClr>
            </a:solidFill>
            <a:latin typeface="Calibri" panose="020F0502020204030204" pitchFamily="34" charset="0"/>
            <a:cs typeface="Calibri" panose="020F0502020204030204" pitchFamily="34" charset="0"/>
          </a:endParaRPr>
        </a:p>
      </dsp:txBody>
      <dsp:txXfrm>
        <a:off x="3107765" y="538162"/>
        <a:ext cx="2072226" cy="559689"/>
      </dsp:txXfrm>
    </dsp:sp>
    <dsp:sp modelId="{0BB03C0E-97EC-4D66-9B09-35D689DAB28C}">
      <dsp:nvSpPr>
        <dsp:cNvPr id="0" name=""/>
        <dsp:cNvSpPr/>
      </dsp:nvSpPr>
      <dsp:spPr>
        <a:xfrm>
          <a:off x="2744401" y="1097851"/>
          <a:ext cx="0" cy="1592961"/>
        </a:xfrm>
        <a:prstGeom prst="line">
          <a:avLst/>
        </a:prstGeom>
        <a:noFill/>
        <a:ln w="114300" cap="rnd" cmpd="sng" algn="ctr">
          <a:solidFill>
            <a:schemeClr val="bg1">
              <a:lumMod val="95000"/>
            </a:schemeClr>
          </a:solidFill>
          <a:prstDash val="sysDot"/>
          <a:round/>
        </a:ln>
        <a:effectLst/>
      </dsp:spPr>
      <dsp:style>
        <a:lnRef idx="1">
          <a:scrgbClr r="0" g="0" b="0"/>
        </a:lnRef>
        <a:fillRef idx="0">
          <a:scrgbClr r="0" g="0" b="0"/>
        </a:fillRef>
        <a:effectRef idx="0">
          <a:scrgbClr r="0" g="0" b="0"/>
        </a:effectRef>
        <a:fontRef idx="minor"/>
      </dsp:style>
    </dsp:sp>
    <dsp:sp modelId="{56361E50-9FEC-48AD-A369-C1A8379B35EC}">
      <dsp:nvSpPr>
        <dsp:cNvPr id="0" name=""/>
        <dsp:cNvSpPr/>
      </dsp:nvSpPr>
      <dsp:spPr>
        <a:xfrm>
          <a:off x="2692747" y="2640440"/>
          <a:ext cx="100744" cy="100744"/>
        </a:xfrm>
        <a:prstGeom prst="ellipse">
          <a:avLst/>
        </a:prstGeom>
        <a:solidFill>
          <a:schemeClr val="accent1">
            <a:lumMod val="40000"/>
            <a:lumOff val="60000"/>
          </a:schemeClr>
        </a:solidFill>
        <a:ln w="63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DBECBF-E3AA-450B-95D4-8349AA21B4F8}">
      <dsp:nvSpPr>
        <dsp:cNvPr id="0" name=""/>
        <dsp:cNvSpPr/>
      </dsp:nvSpPr>
      <dsp:spPr>
        <a:xfrm rot="18900000">
          <a:off x="8088252" y="4420823"/>
          <a:ext cx="395759" cy="395759"/>
        </a:xfrm>
        <a:prstGeom prst="teardrop">
          <a:avLst>
            <a:gd name="adj" fmla="val 115000"/>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EDDD44C-F5E4-49AD-B1D9-346B8B8AEE8F}">
      <dsp:nvSpPr>
        <dsp:cNvPr id="0" name=""/>
        <dsp:cNvSpPr/>
      </dsp:nvSpPr>
      <dsp:spPr>
        <a:xfrm>
          <a:off x="8132217" y="4464788"/>
          <a:ext cx="307829" cy="307829"/>
        </a:xfrm>
        <a:prstGeom prst="donut">
          <a:avLst/>
        </a:prstGeom>
        <a:solidFill>
          <a:schemeClr val="accent1"/>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E564261-183D-47F9-8E7E-BCFC5023A815}">
      <dsp:nvSpPr>
        <dsp:cNvPr id="0" name=""/>
        <dsp:cNvSpPr/>
      </dsp:nvSpPr>
      <dsp:spPr>
        <a:xfrm>
          <a:off x="8550575" y="2690813"/>
          <a:ext cx="1519757" cy="1592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i="1" kern="1200" dirty="0">
              <a:solidFill>
                <a:schemeClr val="tx1">
                  <a:lumMod val="65000"/>
                  <a:lumOff val="35000"/>
                </a:schemeClr>
              </a:solidFill>
              <a:latin typeface="Calibri" panose="020F0502020204030204" pitchFamily="34" charset="0"/>
              <a:cs typeface="Calibri" panose="020F0502020204030204" pitchFamily="34" charset="0"/>
            </a:rPr>
            <a:t>Cost estimate request ends</a:t>
          </a:r>
        </a:p>
      </dsp:txBody>
      <dsp:txXfrm>
        <a:off x="8550575" y="2690813"/>
        <a:ext cx="1519757" cy="1592961"/>
      </dsp:txXfrm>
    </dsp:sp>
    <dsp:sp modelId="{3DA36ABE-9810-4ED4-9A55-2905E7588D06}">
      <dsp:nvSpPr>
        <dsp:cNvPr id="0" name=""/>
        <dsp:cNvSpPr/>
      </dsp:nvSpPr>
      <dsp:spPr>
        <a:xfrm>
          <a:off x="8550575" y="4283774"/>
          <a:ext cx="1519757" cy="559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kern="1200" dirty="0">
              <a:solidFill>
                <a:schemeClr val="tx1">
                  <a:lumMod val="65000"/>
                  <a:lumOff val="35000"/>
                </a:schemeClr>
              </a:solidFill>
              <a:latin typeface="Calibri" panose="020F0502020204030204" pitchFamily="34" charset="0"/>
              <a:cs typeface="Calibri" panose="020F0502020204030204" pitchFamily="34" charset="0"/>
            </a:rPr>
            <a:t>June </a:t>
          </a:r>
          <a:br>
            <a:rPr lang="en-US" sz="1400" kern="1200" dirty="0">
              <a:solidFill>
                <a:schemeClr val="tx1">
                  <a:lumMod val="65000"/>
                  <a:lumOff val="35000"/>
                </a:schemeClr>
              </a:solidFill>
              <a:latin typeface="Calibri" panose="020F0502020204030204" pitchFamily="34" charset="0"/>
              <a:cs typeface="Calibri" panose="020F0502020204030204" pitchFamily="34" charset="0"/>
            </a:rPr>
          </a:br>
          <a:r>
            <a:rPr lang="en-US" sz="1400" kern="1200" dirty="0">
              <a:solidFill>
                <a:schemeClr val="tx1">
                  <a:lumMod val="65000"/>
                  <a:lumOff val="35000"/>
                </a:schemeClr>
              </a:solidFill>
              <a:latin typeface="Calibri" panose="020F0502020204030204" pitchFamily="34" charset="0"/>
              <a:cs typeface="Calibri" panose="020F0502020204030204" pitchFamily="34" charset="0"/>
            </a:rPr>
            <a:t>2027</a:t>
          </a:r>
        </a:p>
      </dsp:txBody>
      <dsp:txXfrm>
        <a:off x="8550575" y="4283774"/>
        <a:ext cx="1519757" cy="559689"/>
      </dsp:txXfrm>
    </dsp:sp>
    <dsp:sp modelId="{4B9F5909-A57C-4893-9C8A-D5960FE9BE37}">
      <dsp:nvSpPr>
        <dsp:cNvPr id="0" name=""/>
        <dsp:cNvSpPr/>
      </dsp:nvSpPr>
      <dsp:spPr>
        <a:xfrm>
          <a:off x="8286132" y="2690813"/>
          <a:ext cx="0" cy="1592961"/>
        </a:xfrm>
        <a:prstGeom prst="line">
          <a:avLst/>
        </a:prstGeom>
        <a:noFill/>
        <a:ln w="3175" cap="flat" cmpd="sng" algn="ctr">
          <a:solidFill>
            <a:prstClr val="white">
              <a:lumMod val="85000"/>
            </a:prstClr>
          </a:solidFill>
          <a:prstDash val="solid"/>
          <a:miter lim="800000"/>
        </a:ln>
        <a:effectLst/>
      </dsp:spPr>
      <dsp:style>
        <a:lnRef idx="1">
          <a:scrgbClr r="0" g="0" b="0"/>
        </a:lnRef>
        <a:fillRef idx="0">
          <a:scrgbClr r="0" g="0" b="0"/>
        </a:fillRef>
        <a:effectRef idx="0">
          <a:scrgbClr r="0" g="0" b="0"/>
        </a:effectRef>
        <a:fontRef idx="minor"/>
      </dsp:style>
    </dsp:sp>
    <dsp:sp modelId="{D891B168-1DA5-4124-931F-A51FCB8EFC11}">
      <dsp:nvSpPr>
        <dsp:cNvPr id="0" name=""/>
        <dsp:cNvSpPr/>
      </dsp:nvSpPr>
      <dsp:spPr>
        <a:xfrm>
          <a:off x="8234477" y="2640440"/>
          <a:ext cx="100744" cy="100744"/>
        </a:xfrm>
        <a:prstGeom prst="ellipse">
          <a:avLst/>
        </a:prstGeom>
        <a:solidFill>
          <a:schemeClr val="accent1">
            <a:hueOff val="0"/>
            <a:satOff val="0"/>
            <a:lumOff val="0"/>
            <a:alphaOff val="0"/>
          </a:schemeClr>
        </a:solidFill>
        <a:ln w="63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8CC4C6-DFBC-460C-A9ED-BEDA8CC682D4}">
      <dsp:nvSpPr>
        <dsp:cNvPr id="0" name=""/>
        <dsp:cNvSpPr/>
      </dsp:nvSpPr>
      <dsp:spPr>
        <a:xfrm rot="8100000">
          <a:off x="9035940" y="598092"/>
          <a:ext cx="395759" cy="395759"/>
        </a:xfrm>
        <a:prstGeom prst="teardrop">
          <a:avLst>
            <a:gd name="adj" fmla="val 115000"/>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CA82DA-B677-461B-A08D-337683480059}">
      <dsp:nvSpPr>
        <dsp:cNvPr id="0" name=""/>
        <dsp:cNvSpPr/>
      </dsp:nvSpPr>
      <dsp:spPr>
        <a:xfrm>
          <a:off x="9079905" y="642057"/>
          <a:ext cx="307829" cy="307829"/>
        </a:xfrm>
        <a:prstGeom prst="donut">
          <a:avLst/>
        </a:prstGeom>
        <a:solidFill>
          <a:schemeClr val="accent1"/>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1646913-A3FA-4470-A3E9-C64B0A13A62A}">
      <dsp:nvSpPr>
        <dsp:cNvPr id="0" name=""/>
        <dsp:cNvSpPr/>
      </dsp:nvSpPr>
      <dsp:spPr>
        <a:xfrm>
          <a:off x="9505179" y="1108866"/>
          <a:ext cx="1291215" cy="1592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i="1" kern="1200" dirty="0">
              <a:solidFill>
                <a:schemeClr val="tx1">
                  <a:lumMod val="65000"/>
                  <a:lumOff val="35000"/>
                </a:schemeClr>
              </a:solidFill>
              <a:latin typeface="Calibri" panose="020F0502020204030204" pitchFamily="34" charset="0"/>
              <a:cs typeface="Calibri" panose="020F0502020204030204" pitchFamily="34" charset="0"/>
            </a:rPr>
            <a:t>Special Census program ends</a:t>
          </a:r>
        </a:p>
      </dsp:txBody>
      <dsp:txXfrm>
        <a:off x="9505179" y="1108866"/>
        <a:ext cx="1291215" cy="1592961"/>
      </dsp:txXfrm>
    </dsp:sp>
    <dsp:sp modelId="{6EC2FC68-E1B8-4274-8090-C2C96A4CD82C}">
      <dsp:nvSpPr>
        <dsp:cNvPr id="0" name=""/>
        <dsp:cNvSpPr/>
      </dsp:nvSpPr>
      <dsp:spPr>
        <a:xfrm>
          <a:off x="9505179" y="549177"/>
          <a:ext cx="1291215" cy="559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dirty="0">
              <a:solidFill>
                <a:schemeClr val="tx1">
                  <a:lumMod val="65000"/>
                  <a:lumOff val="35000"/>
                </a:schemeClr>
              </a:solidFill>
              <a:latin typeface="Calibri" panose="020F0502020204030204" pitchFamily="34" charset="0"/>
              <a:cs typeface="Calibri" panose="020F0502020204030204" pitchFamily="34" charset="0"/>
            </a:rPr>
            <a:t>September</a:t>
          </a:r>
          <a:br>
            <a:rPr lang="en-US" sz="1400" kern="1200" dirty="0">
              <a:solidFill>
                <a:schemeClr val="tx1">
                  <a:lumMod val="65000"/>
                  <a:lumOff val="35000"/>
                </a:schemeClr>
              </a:solidFill>
              <a:latin typeface="Calibri" panose="020F0502020204030204" pitchFamily="34" charset="0"/>
              <a:cs typeface="Calibri" panose="020F0502020204030204" pitchFamily="34" charset="0"/>
            </a:rPr>
          </a:br>
          <a:r>
            <a:rPr lang="en-US" sz="1400" kern="1200" dirty="0">
              <a:solidFill>
                <a:schemeClr val="tx1">
                  <a:lumMod val="65000"/>
                  <a:lumOff val="35000"/>
                </a:schemeClr>
              </a:solidFill>
              <a:latin typeface="Calibri" panose="020F0502020204030204" pitchFamily="34" charset="0"/>
              <a:cs typeface="Calibri" panose="020F0502020204030204" pitchFamily="34" charset="0"/>
            </a:rPr>
            <a:t>2028</a:t>
          </a:r>
        </a:p>
      </dsp:txBody>
      <dsp:txXfrm>
        <a:off x="9505179" y="549177"/>
        <a:ext cx="1291215" cy="559689"/>
      </dsp:txXfrm>
    </dsp:sp>
    <dsp:sp modelId="{4F41BF23-550C-4E7F-977E-3D22E3AF7B51}">
      <dsp:nvSpPr>
        <dsp:cNvPr id="0" name=""/>
        <dsp:cNvSpPr/>
      </dsp:nvSpPr>
      <dsp:spPr>
        <a:xfrm>
          <a:off x="9222812" y="1097851"/>
          <a:ext cx="0" cy="1592961"/>
        </a:xfrm>
        <a:prstGeom prst="line">
          <a:avLst/>
        </a:prstGeom>
        <a:noFill/>
        <a:ln w="3175" cap="flat" cmpd="sng" algn="ctr">
          <a:solidFill>
            <a:prstClr val="white">
              <a:lumMod val="85000"/>
            </a:prstClr>
          </a:solidFill>
          <a:prstDash val="solid"/>
          <a:miter lim="800000"/>
        </a:ln>
        <a:effectLst/>
      </dsp:spPr>
      <dsp:style>
        <a:lnRef idx="1">
          <a:scrgbClr r="0" g="0" b="0"/>
        </a:lnRef>
        <a:fillRef idx="0">
          <a:scrgbClr r="0" g="0" b="0"/>
        </a:fillRef>
        <a:effectRef idx="0">
          <a:scrgbClr r="0" g="0" b="0"/>
        </a:effectRef>
        <a:fontRef idx="minor"/>
      </dsp:style>
    </dsp:sp>
    <dsp:sp modelId="{278CF1E0-B1C4-4B10-A5EC-FD7EF0557E2D}">
      <dsp:nvSpPr>
        <dsp:cNvPr id="0" name=""/>
        <dsp:cNvSpPr/>
      </dsp:nvSpPr>
      <dsp:spPr>
        <a:xfrm>
          <a:off x="9171158" y="2640440"/>
          <a:ext cx="100744" cy="100744"/>
        </a:xfrm>
        <a:prstGeom prst="ellipse">
          <a:avLst/>
        </a:prstGeom>
        <a:solidFill>
          <a:schemeClr val="accent1">
            <a:hueOff val="0"/>
            <a:satOff val="0"/>
            <a:lumOff val="0"/>
            <a:alphaOff val="0"/>
          </a:schemeClr>
        </a:solidFill>
        <a:ln w="63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052FEB-CC33-4543-9B3E-91513C3D304E}" type="datetimeFigureOut">
              <a:rPr lang="en-US"/>
              <a:t>10/27/2023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BBA018-38AE-46D3-9FA6-73F2863DD58A}" type="slidenum">
              <a:rPr lang="en-US"/>
              <a:t>‹#›</a:t>
            </a:fld>
            <a:endParaRPr lang="en-US"/>
          </a:p>
        </p:txBody>
      </p:sp>
    </p:spTree>
    <p:extLst>
      <p:ext uri="{BB962C8B-B14F-4D97-AF65-F5344CB8AC3E}">
        <p14:creationId xmlns:p14="http://schemas.microsoft.com/office/powerpoint/2010/main" val="3527554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census.gov/newsroom/facts-for-features/2017/aian-month.html"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ensus.gov/programs-surveys/specialcensus.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Allen, thank you for inviting us to the Arizona State Data Center Annual meeting. I am joined by two people that you are probably very familiar with Regional Office Geographer Jim </a:t>
            </a:r>
            <a:r>
              <a:rPr lang="en-US" dirty="0" err="1"/>
              <a:t>Castagneri</a:t>
            </a:r>
            <a:r>
              <a:rPr lang="en-US" dirty="0"/>
              <a:t>, and tribal relations specialist Charles Tippeconic. I’ll give them a chance to introduce themselves to those who are not familiar with them. As you can see from the bullet points, we have a lot discuss today, so I'm going to jump right in.</a:t>
            </a:r>
          </a:p>
        </p:txBody>
      </p:sp>
      <p:sp>
        <p:nvSpPr>
          <p:cNvPr id="4" name="Slide Number Placeholder 3"/>
          <p:cNvSpPr>
            <a:spLocks noGrp="1"/>
          </p:cNvSpPr>
          <p:nvPr>
            <p:ph type="sldNum" sz="quarter" idx="5"/>
          </p:nvPr>
        </p:nvSpPr>
        <p:spPr/>
        <p:txBody>
          <a:bodyPr/>
          <a:lstStyle/>
          <a:p>
            <a:fld id="{0CBBA018-38AE-46D3-9FA6-73F2863DD58A}" type="slidenum">
              <a:rPr lang="en-US" smtClean="0"/>
              <a:t>1</a:t>
            </a:fld>
            <a:endParaRPr lang="en-US"/>
          </a:p>
        </p:txBody>
      </p:sp>
    </p:spTree>
    <p:extLst>
      <p:ext uri="{BB962C8B-B14F-4D97-AF65-F5344CB8AC3E}">
        <p14:creationId xmlns:p14="http://schemas.microsoft.com/office/powerpoint/2010/main" val="24135104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9300" y="1182688"/>
            <a:ext cx="5676900" cy="3194050"/>
          </a:xfrm>
        </p:spPr>
      </p:sp>
      <p:sp>
        <p:nvSpPr>
          <p:cNvPr id="3" name="Notes Placeholder 2"/>
          <p:cNvSpPr>
            <a:spLocks noGrp="1"/>
          </p:cNvSpPr>
          <p:nvPr>
            <p:ph type="body" idx="1"/>
          </p:nvPr>
        </p:nvSpPr>
        <p:spPr/>
        <p:txBody>
          <a:bodyPr/>
          <a:lstStyle/>
          <a:p>
            <a:pPr defTabSz="933237">
              <a:defRPr/>
            </a:pPr>
            <a:r>
              <a:rPr lang="en-US" sz="1100" dirty="0">
                <a:latin typeface="Calibri"/>
                <a:ea typeface="Calibri" panose="020F0502020204030204" pitchFamily="34" charset="0"/>
                <a:cs typeface="Calibri"/>
              </a:rPr>
              <a:t>New for the this iteration of the Special Census is Internet Self Response. The field staff will </a:t>
            </a:r>
            <a:r>
              <a:rPr lang="en-US" sz="1100" dirty="0" err="1">
                <a:latin typeface="Calibri"/>
                <a:ea typeface="Calibri" panose="020F0502020204030204" pitchFamily="34" charset="0"/>
                <a:cs typeface="Calibri"/>
              </a:rPr>
              <a:t>followup</a:t>
            </a:r>
            <a:r>
              <a:rPr lang="en-US" sz="1100" dirty="0">
                <a:latin typeface="Calibri"/>
                <a:ea typeface="Calibri" panose="020F0502020204030204" pitchFamily="34" charset="0"/>
                <a:cs typeface="Calibri"/>
              </a:rPr>
              <a:t> with non-responding households after ISR ends and the QA portion of the operation will begin shortly after the start of field </a:t>
            </a:r>
            <a:r>
              <a:rPr lang="en-US" sz="1100" dirty="0" err="1">
                <a:latin typeface="Calibri"/>
                <a:ea typeface="Calibri" panose="020F0502020204030204" pitchFamily="34" charset="0"/>
                <a:cs typeface="Calibri"/>
              </a:rPr>
              <a:t>followup</a:t>
            </a:r>
            <a:r>
              <a:rPr lang="en-US" sz="1100" dirty="0">
                <a:latin typeface="Calibri"/>
                <a:ea typeface="Calibri" panose="020F0502020204030204" pitchFamily="34" charset="0"/>
                <a:cs typeface="Calibri"/>
              </a:rPr>
              <a:t>.</a:t>
            </a:r>
          </a:p>
        </p:txBody>
      </p:sp>
      <p:sp>
        <p:nvSpPr>
          <p:cNvPr id="4" name="Slide Number Placeholder 3"/>
          <p:cNvSpPr>
            <a:spLocks noGrp="1"/>
          </p:cNvSpPr>
          <p:nvPr>
            <p:ph type="sldNum" sz="quarter" idx="10"/>
          </p:nvPr>
        </p:nvSpPr>
        <p:spPr/>
        <p:txBody>
          <a:bodyPr/>
          <a:lstStyle/>
          <a:p>
            <a:fld id="{426B0EEB-185B-4127-8690-0C710B7D9F36}" type="slidenum">
              <a:rPr lang="en-US" smtClean="0"/>
              <a:t>11</a:t>
            </a:fld>
            <a:endParaRPr lang="en-US"/>
          </a:p>
        </p:txBody>
      </p:sp>
    </p:spTree>
    <p:extLst>
      <p:ext uri="{BB962C8B-B14F-4D97-AF65-F5344CB8AC3E}">
        <p14:creationId xmlns:p14="http://schemas.microsoft.com/office/powerpoint/2010/main" val="2617682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9300" y="1182688"/>
            <a:ext cx="5676900" cy="3194050"/>
          </a:xfrm>
        </p:spPr>
      </p:sp>
      <p:sp>
        <p:nvSpPr>
          <p:cNvPr id="3" name="Notes Placeholder 2"/>
          <p:cNvSpPr>
            <a:spLocks noGrp="1"/>
          </p:cNvSpPr>
          <p:nvPr>
            <p:ph type="body" idx="1"/>
          </p:nvPr>
        </p:nvSpPr>
        <p:spPr/>
        <p:txBody>
          <a:bodyPr/>
          <a:lstStyle/>
          <a:p>
            <a:pPr defTabSz="933237">
              <a:defRPr/>
            </a:pPr>
            <a:r>
              <a:rPr lang="en-US" dirty="0"/>
              <a:t>Local officials can request a full or partial special census. Both types are conducted the same way, but a partial special census typically covers a much smaller area than a full special census. For example, governmental units may choose to conduct a partial special census of only selected areas within their jurisdictions — covering at least one full 2020 Census tabulation tract — that might have experienced large population growth or a boundary change.</a:t>
            </a:r>
          </a:p>
        </p:txBody>
      </p:sp>
      <p:sp>
        <p:nvSpPr>
          <p:cNvPr id="4" name="Slide Number Placeholder 3"/>
          <p:cNvSpPr>
            <a:spLocks noGrp="1"/>
          </p:cNvSpPr>
          <p:nvPr>
            <p:ph type="sldNum" sz="quarter" idx="10"/>
          </p:nvPr>
        </p:nvSpPr>
        <p:spPr/>
        <p:txBody>
          <a:bodyPr/>
          <a:lstStyle/>
          <a:p>
            <a:fld id="{426B0EEB-185B-4127-8690-0C710B7D9F36}" type="slidenum">
              <a:rPr lang="en-US" smtClean="0"/>
              <a:t>12</a:t>
            </a:fld>
            <a:endParaRPr lang="en-US"/>
          </a:p>
        </p:txBody>
      </p:sp>
    </p:spTree>
    <p:extLst>
      <p:ext uri="{BB962C8B-B14F-4D97-AF65-F5344CB8AC3E}">
        <p14:creationId xmlns:p14="http://schemas.microsoft.com/office/powerpoint/2010/main" val="2787589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timeline for the Special Census program. January 2024 is the earliest a Special Census can begin. June 2027 is the latest a request for cost estimate can be submitted. The program previously closed on Sept. 30, 2018, to accommodate the taking of the 2020 Census. Similarly, the program will conclude by Sept. 30, 2028, ahead of the 2030 Census.</a:t>
            </a:r>
          </a:p>
        </p:txBody>
      </p:sp>
      <p:sp>
        <p:nvSpPr>
          <p:cNvPr id="4" name="Slide Number Placeholder 3"/>
          <p:cNvSpPr>
            <a:spLocks noGrp="1"/>
          </p:cNvSpPr>
          <p:nvPr>
            <p:ph type="sldNum" sz="quarter" idx="5"/>
          </p:nvPr>
        </p:nvSpPr>
        <p:spPr/>
        <p:txBody>
          <a:bodyPr/>
          <a:lstStyle/>
          <a:p>
            <a:fld id="{BF4E52CF-84B8-4B61-B330-006A907A5CC9}" type="slidenum">
              <a:rPr lang="en-US" smtClean="0"/>
              <a:t>13</a:t>
            </a:fld>
            <a:endParaRPr lang="en-US"/>
          </a:p>
        </p:txBody>
      </p:sp>
    </p:spTree>
    <p:extLst>
      <p:ext uri="{BB962C8B-B14F-4D97-AF65-F5344CB8AC3E}">
        <p14:creationId xmlns:p14="http://schemas.microsoft.com/office/powerpoint/2010/main" val="2343320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9300" y="1182688"/>
            <a:ext cx="5676900" cy="3194050"/>
          </a:xfrm>
        </p:spPr>
      </p:sp>
      <p:sp>
        <p:nvSpPr>
          <p:cNvPr id="3" name="Notes Placeholder 2"/>
          <p:cNvSpPr>
            <a:spLocks noGrp="1"/>
          </p:cNvSpPr>
          <p:nvPr>
            <p:ph type="body" idx="1"/>
          </p:nvPr>
        </p:nvSpPr>
        <p:spPr/>
        <p:txBody>
          <a:bodyPr/>
          <a:lstStyle/>
          <a:p>
            <a:pPr defTabSz="933237">
              <a:defRPr/>
            </a:pPr>
            <a:endParaRPr lang="en-US" b="1" dirty="0"/>
          </a:p>
        </p:txBody>
      </p:sp>
      <p:sp>
        <p:nvSpPr>
          <p:cNvPr id="4" name="Slide Number Placeholder 3"/>
          <p:cNvSpPr>
            <a:spLocks noGrp="1"/>
          </p:cNvSpPr>
          <p:nvPr>
            <p:ph type="sldNum" sz="quarter" idx="10"/>
          </p:nvPr>
        </p:nvSpPr>
        <p:spPr/>
        <p:txBody>
          <a:bodyPr/>
          <a:lstStyle/>
          <a:p>
            <a:fld id="{426B0EEB-185B-4127-8690-0C710B7D9F36}" type="slidenum">
              <a:rPr lang="en-US" smtClean="0"/>
              <a:t>14</a:t>
            </a:fld>
            <a:endParaRPr lang="en-US"/>
          </a:p>
        </p:txBody>
      </p:sp>
    </p:spTree>
    <p:extLst>
      <p:ext uri="{BB962C8B-B14F-4D97-AF65-F5344CB8AC3E}">
        <p14:creationId xmlns:p14="http://schemas.microsoft.com/office/powerpoint/2010/main" val="3366349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9300" y="1182688"/>
            <a:ext cx="5676900" cy="3194050"/>
          </a:xfrm>
        </p:spPr>
      </p:sp>
      <p:sp>
        <p:nvSpPr>
          <p:cNvPr id="3" name="Notes Placeholder 2"/>
          <p:cNvSpPr>
            <a:spLocks noGrp="1"/>
          </p:cNvSpPr>
          <p:nvPr>
            <p:ph type="body" idx="1"/>
          </p:nvPr>
        </p:nvSpPr>
        <p:spPr/>
        <p:txBody>
          <a:bodyPr/>
          <a:lstStyle/>
          <a:p>
            <a:pPr defTabSz="933237">
              <a:defRPr/>
            </a:pPr>
            <a:endParaRPr lang="en-US" b="1" dirty="0"/>
          </a:p>
        </p:txBody>
      </p:sp>
      <p:sp>
        <p:nvSpPr>
          <p:cNvPr id="4" name="Slide Number Placeholder 3"/>
          <p:cNvSpPr>
            <a:spLocks noGrp="1"/>
          </p:cNvSpPr>
          <p:nvPr>
            <p:ph type="sldNum" sz="quarter" idx="10"/>
          </p:nvPr>
        </p:nvSpPr>
        <p:spPr/>
        <p:txBody>
          <a:bodyPr/>
          <a:lstStyle/>
          <a:p>
            <a:fld id="{426B0EEB-185B-4127-8690-0C710B7D9F36}" type="slidenum">
              <a:rPr lang="en-US" smtClean="0"/>
              <a:t>15</a:t>
            </a:fld>
            <a:endParaRPr lang="en-US"/>
          </a:p>
        </p:txBody>
      </p:sp>
    </p:spTree>
    <p:extLst>
      <p:ext uri="{BB962C8B-B14F-4D97-AF65-F5344CB8AC3E}">
        <p14:creationId xmlns:p14="http://schemas.microsoft.com/office/powerpoint/2010/main" val="25967510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BBA018-38AE-46D3-9FA6-73F2863DD58A}" type="slidenum">
              <a:rPr lang="en-US" smtClean="0"/>
              <a:t>17</a:t>
            </a:fld>
            <a:endParaRPr lang="en-US"/>
          </a:p>
        </p:txBody>
      </p:sp>
    </p:spTree>
    <p:extLst>
      <p:ext uri="{BB962C8B-B14F-4D97-AF65-F5344CB8AC3E}">
        <p14:creationId xmlns:p14="http://schemas.microsoft.com/office/powerpoint/2010/main" val="12847414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BBA018-38AE-46D3-9FA6-73F2863DD58A}" type="slidenum">
              <a:rPr lang="en-US" smtClean="0"/>
              <a:t>19</a:t>
            </a:fld>
            <a:endParaRPr lang="en-US"/>
          </a:p>
        </p:txBody>
      </p:sp>
    </p:spTree>
    <p:extLst>
      <p:ext uri="{BB962C8B-B14F-4D97-AF65-F5344CB8AC3E}">
        <p14:creationId xmlns:p14="http://schemas.microsoft.com/office/powerpoint/2010/main" val="4117156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0CBBA018-38AE-46D3-9FA6-73F2863DD58A}" type="slidenum">
              <a:rPr lang="en-US" smtClean="0"/>
              <a:t>20</a:t>
            </a:fld>
            <a:endParaRPr lang="en-US"/>
          </a:p>
        </p:txBody>
      </p:sp>
    </p:spTree>
    <p:extLst>
      <p:ext uri="{BB962C8B-B14F-4D97-AF65-F5344CB8AC3E}">
        <p14:creationId xmlns:p14="http://schemas.microsoft.com/office/powerpoint/2010/main" val="32588538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These are the Tribal Relations Specialists and their bios.  (read bios if necessary)</a:t>
            </a:r>
          </a:p>
        </p:txBody>
      </p:sp>
      <p:sp>
        <p:nvSpPr>
          <p:cNvPr id="4" name="Slide Number Placeholder 3"/>
          <p:cNvSpPr>
            <a:spLocks noGrp="1"/>
          </p:cNvSpPr>
          <p:nvPr>
            <p:ph type="sldNum" sz="quarter" idx="5"/>
          </p:nvPr>
        </p:nvSpPr>
        <p:spPr/>
        <p:txBody>
          <a:bodyPr/>
          <a:lstStyle/>
          <a:p>
            <a:fld id="{7B029F25-BB8A-49A8-9842-46F874D393D3}" type="slidenum">
              <a:rPr lang="en-US" smtClean="0"/>
              <a:t>22</a:t>
            </a:fld>
            <a:endParaRPr lang="en-US"/>
          </a:p>
        </p:txBody>
      </p:sp>
    </p:spTree>
    <p:extLst>
      <p:ext uri="{BB962C8B-B14F-4D97-AF65-F5344CB8AC3E}">
        <p14:creationId xmlns:p14="http://schemas.microsoft.com/office/powerpoint/2010/main" val="6593792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Tribal Relations Program is a new Census Program that provides ongoing support to Tribal Nations and Urban Indian Partners.  </a:t>
            </a:r>
          </a:p>
          <a:p>
            <a:endParaRPr lang="en-US" dirty="0">
              <a:cs typeface="Calibri"/>
            </a:endParaRPr>
          </a:p>
          <a:p>
            <a:r>
              <a:rPr lang="en-US" dirty="0">
                <a:cs typeface="Calibri"/>
              </a:rPr>
              <a:t>The program brought on the first Specialist in Nov 2021, Shadana Sultan of the Oglala Lakota Nation.  She's based in Denver and covers the yellow areas on the map.  In March 2022, Charles Tippeconnic of the Comanche Nation joined the program.  He's based in Elgin, OK and covers the green areas on the map.  In July 2022, </a:t>
            </a:r>
            <a:r>
              <a:rPr lang="en-US" dirty="0" err="1">
                <a:cs typeface="Calibri"/>
              </a:rPr>
              <a:t>Bernadece</a:t>
            </a:r>
            <a:r>
              <a:rPr lang="en-US" dirty="0">
                <a:cs typeface="Calibri"/>
              </a:rPr>
              <a:t> Boda of the Little Traverse Band of Odawa joined the program.  She is based in Alanson Michigan and covers the blue areas on the map.  In July of 2023, Alaina Capoeman-Davis of the </a:t>
            </a:r>
            <a:r>
              <a:rPr lang="en-US" dirty="0" err="1">
                <a:cs typeface="Calibri"/>
              </a:rPr>
              <a:t>Quinalt</a:t>
            </a:r>
            <a:r>
              <a:rPr lang="en-US" dirty="0">
                <a:cs typeface="Calibri"/>
              </a:rPr>
              <a:t> Tribal Nation joined the program.  She is based in Suquamish WA and covers the orange areas on the map.  </a:t>
            </a:r>
          </a:p>
          <a:p>
            <a:endParaRPr lang="en-US" dirty="0">
              <a:cs typeface="Calibri"/>
            </a:endParaRPr>
          </a:p>
          <a:p>
            <a:r>
              <a:rPr lang="en-US" dirty="0">
                <a:cs typeface="Calibri"/>
              </a:rPr>
              <a:t>The objectives of the program are:</a:t>
            </a:r>
          </a:p>
          <a:p>
            <a:endParaRPr lang="en-US" dirty="0"/>
          </a:p>
          <a:p>
            <a:pPr marL="171450" indent="-171450">
              <a:buFont typeface="Arial"/>
              <a:buChar char="•"/>
            </a:pPr>
            <a:r>
              <a:rPr lang="en-US" dirty="0"/>
              <a:t>To assist with Tribal Data Tabulation.  The Specialist work with Tribal Nations to secure access permissions for Field Staff to collect data.  </a:t>
            </a:r>
            <a:endParaRPr lang="en-US" dirty="0">
              <a:cs typeface="Calibri"/>
            </a:endParaRPr>
          </a:p>
          <a:p>
            <a:pPr marL="171450" indent="-171450">
              <a:buFont typeface="Arial"/>
              <a:buChar char="•"/>
            </a:pPr>
            <a:r>
              <a:rPr lang="en-US" dirty="0"/>
              <a:t> Engage  Partners throughout the non-Decennial years to increase Tribal engagement &amp; participation in surveys &amp; 2030 Census </a:t>
            </a:r>
            <a:endParaRPr lang="en-US" dirty="0">
              <a:cs typeface="Calibri"/>
            </a:endParaRPr>
          </a:p>
          <a:p>
            <a:pPr marL="171450" indent="-171450">
              <a:buFont typeface="Arial"/>
              <a:buChar char="•"/>
            </a:pPr>
            <a:r>
              <a:rPr lang="en-US" dirty="0"/>
              <a:t> Provide Updates and resources related to ongoing surveys by engaging &amp; educating our Tribal Partners </a:t>
            </a:r>
            <a:endParaRPr lang="en-US" dirty="0">
              <a:cs typeface="Calibri"/>
            </a:endParaRPr>
          </a:p>
          <a:p>
            <a:pPr>
              <a:buFont typeface="Arial"/>
              <a:buChar char="•"/>
            </a:pPr>
            <a:r>
              <a:rPr lang="en-US" dirty="0"/>
              <a:t> Provide support for ongoing Surveys &amp; planning for Upcoming 2030 Census.  An example of that might be to increase AIAN staff within Field Division </a:t>
            </a:r>
            <a:endParaRPr lang="en-US" dirty="0">
              <a:cs typeface="Calibri" panose="020F0502020204030204"/>
            </a:endParaRPr>
          </a:p>
          <a:p>
            <a:pPr marL="171450" indent="-171450">
              <a:buFont typeface="Arial"/>
              <a:buChar char="•"/>
            </a:pPr>
            <a:r>
              <a:rPr lang="en-US" dirty="0"/>
              <a:t> Support with Geographic Programs by increasing participation in Geo programs like BAS annually.</a:t>
            </a:r>
            <a:endParaRPr lang="en-US" dirty="0">
              <a:cs typeface="Calibri"/>
            </a:endParaRPr>
          </a:p>
          <a:p>
            <a:pPr marL="171450" indent="-171450">
              <a:buFont typeface="Arial"/>
              <a:buChar char="•"/>
            </a:pPr>
            <a:r>
              <a:rPr lang="en-US" dirty="0"/>
              <a:t> Conduct Cultural Awareness and Engagement training sessions for Census Staff that work in and around Indian Country.  Specialists are gathering input and feedback from partners regarding what they want visitors to their communities to know before entering, so we may be respectful in that process. </a:t>
            </a:r>
            <a:endParaRPr lang="en-US" dirty="0">
              <a:cs typeface="Calibri"/>
            </a:endParaRPr>
          </a:p>
          <a:p>
            <a:pPr marL="171450" indent="-171450">
              <a:buFont typeface="Arial"/>
              <a:buChar char="•"/>
            </a:pPr>
            <a:r>
              <a:rPr lang="en-US" dirty="0"/>
              <a:t> Support Field and other Census Directorates.  An example of this might be generating interest and/or referrals for Data workshops.</a:t>
            </a:r>
            <a:endParaRPr lang="en-US" dirty="0">
              <a:cs typeface="Calibri"/>
            </a:endParaRPr>
          </a:p>
          <a:p>
            <a:r>
              <a:rPr lang="en-US" dirty="0"/>
              <a:t> </a:t>
            </a:r>
            <a:endParaRPr lang="en-US" dirty="0">
              <a:cs typeface="Calibri"/>
            </a:endParaRPr>
          </a:p>
          <a:p>
            <a:r>
              <a:rPr lang="en-US" dirty="0"/>
              <a:t> </a:t>
            </a:r>
            <a:endParaRPr lang="en-US" dirty="0">
              <a:cs typeface="Calibri"/>
            </a:endParaRPr>
          </a:p>
          <a:p>
            <a:r>
              <a:rPr lang="en-US" dirty="0">
                <a:cs typeface="Calibri"/>
              </a:rPr>
              <a:t>This program provides an opportunity for Census to have a two way conversation of how Census can support and better inform Indian Country. </a:t>
            </a:r>
          </a:p>
          <a:p>
            <a:r>
              <a:rPr lang="en-US" dirty="0"/>
              <a:t> </a:t>
            </a:r>
            <a:endParaRPr lang="en-US" dirty="0">
              <a:cs typeface="Calibri"/>
            </a:endParaRPr>
          </a:p>
          <a:p>
            <a:endParaRPr lang="en-US" dirty="0">
              <a:cs typeface="Calibri"/>
            </a:endParaRPr>
          </a:p>
          <a:p>
            <a:r>
              <a:rPr lang="en-US" dirty="0"/>
              <a:t> </a:t>
            </a:r>
            <a:endParaRPr lang="en-US" dirty="0">
              <a:cs typeface="Calibri"/>
            </a:endParaRPr>
          </a:p>
          <a:p>
            <a:r>
              <a:rPr lang="en-US" dirty="0"/>
              <a:t> </a:t>
            </a:r>
            <a:endParaRPr lang="en-US" dirty="0">
              <a:cs typeface="Calibri"/>
            </a:endParaRPr>
          </a:p>
          <a:p>
            <a:r>
              <a:rPr lang="en-US" dirty="0"/>
              <a:t> </a:t>
            </a:r>
            <a:endParaRPr lang="en-US" dirty="0">
              <a:cs typeface="Calibri"/>
            </a:endParaRPr>
          </a:p>
          <a:p>
            <a:r>
              <a:rPr lang="en-US" dirty="0"/>
              <a:t> </a:t>
            </a:r>
            <a:endParaRPr lang="en-US" dirty="0">
              <a:cs typeface="Calibri"/>
            </a:endParaRPr>
          </a:p>
          <a:p>
            <a:r>
              <a:rPr lang="en-US" dirty="0"/>
              <a:t> </a:t>
            </a:r>
            <a:endParaRPr lang="en-US" dirty="0">
              <a:cs typeface="Calibri"/>
            </a:endParaRPr>
          </a:p>
          <a:p>
            <a:r>
              <a:rPr lang="en-US" dirty="0"/>
              <a:t> </a:t>
            </a:r>
            <a:endParaRPr lang="en-US" dirty="0">
              <a:cs typeface="Calibri"/>
            </a:endParaRPr>
          </a:p>
          <a:p>
            <a:r>
              <a:rPr lang="en-US" dirty="0"/>
              <a:t> </a:t>
            </a:r>
            <a:endParaRPr lang="en-US" dirty="0">
              <a:cs typeface="Calibri"/>
            </a:endParaRPr>
          </a:p>
          <a:p>
            <a:r>
              <a:rPr lang="en-US" dirty="0"/>
              <a:t> </a:t>
            </a:r>
            <a:endParaRPr lang="en-US" dirty="0">
              <a:cs typeface="Calibri"/>
            </a:endParaRPr>
          </a:p>
          <a:p>
            <a:r>
              <a:rPr lang="en-US" dirty="0"/>
              <a:t> </a:t>
            </a:r>
            <a:endParaRPr lang="en-US" dirty="0">
              <a:cs typeface="Calibri"/>
            </a:endParaRPr>
          </a:p>
          <a:p>
            <a:r>
              <a:rPr lang="en-US" dirty="0"/>
              <a:t> </a:t>
            </a:r>
            <a:endParaRPr lang="en-US" dirty="0">
              <a:cs typeface="Calibri"/>
            </a:endParaRPr>
          </a:p>
          <a:p>
            <a:r>
              <a:rPr lang="en-US" dirty="0"/>
              <a:t> </a:t>
            </a:r>
            <a:endParaRPr lang="en-US" dirty="0">
              <a:cs typeface="Calibri"/>
            </a:endParaRPr>
          </a:p>
          <a:p>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F6A33367-C7DD-4070-8A8A-4A94FB71ED67}" type="slidenum">
              <a:rPr lang="en-US" smtClean="0"/>
              <a:t>23</a:t>
            </a:fld>
            <a:endParaRPr lang="en-US"/>
          </a:p>
        </p:txBody>
      </p:sp>
    </p:spTree>
    <p:extLst>
      <p:ext uri="{BB962C8B-B14F-4D97-AF65-F5344CB8AC3E}">
        <p14:creationId xmlns:p14="http://schemas.microsoft.com/office/powerpoint/2010/main" val="3312901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First, </a:t>
            </a:r>
            <a:r>
              <a:rPr lang="en-US" dirty="0"/>
              <a:t>I’m going to provide some brief highlights from the results of the 2030 FRN then wrapped up in November 2022</a:t>
            </a:r>
            <a:endParaRPr lang="en-US" dirty="0">
              <a:cs typeface="Calibri"/>
            </a:endParaRPr>
          </a:p>
        </p:txBody>
      </p:sp>
      <p:sp>
        <p:nvSpPr>
          <p:cNvPr id="4" name="Slide Number Placeholder 3"/>
          <p:cNvSpPr>
            <a:spLocks noGrp="1"/>
          </p:cNvSpPr>
          <p:nvPr>
            <p:ph type="sldNum" sz="quarter" idx="5"/>
          </p:nvPr>
        </p:nvSpPr>
        <p:spPr/>
        <p:txBody>
          <a:bodyPr/>
          <a:lstStyle/>
          <a:p>
            <a:fld id="{0CBBA018-38AE-46D3-9FA6-73F2863DD58A}" type="slidenum">
              <a:rPr lang="en-US"/>
              <a:t>2</a:t>
            </a:fld>
            <a:endParaRPr lang="en-US"/>
          </a:p>
        </p:txBody>
      </p:sp>
    </p:spTree>
    <p:extLst>
      <p:ext uri="{BB962C8B-B14F-4D97-AF65-F5344CB8AC3E}">
        <p14:creationId xmlns:p14="http://schemas.microsoft.com/office/powerpoint/2010/main" val="6497164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solidFill>
                  <a:srgbClr val="000000"/>
                </a:solidFill>
                <a:latin typeface="Arial"/>
                <a:cs typeface="Arial"/>
              </a:rPr>
              <a:t>The first chart shows total counts of AIAN alone or in combination with other races, by Region.  It also reflects how many of those are on Tribal Lands (blue) and those living off Tribal Lands (red), according to the 2020 Decennial Census.</a:t>
            </a:r>
          </a:p>
          <a:p>
            <a:r>
              <a:rPr lang="en-US" dirty="0">
                <a:solidFill>
                  <a:srgbClr val="000000"/>
                </a:solidFill>
                <a:latin typeface="Arial"/>
                <a:cs typeface="Arial"/>
              </a:rPr>
              <a:t>One interesting observation – in 2017, Census did an AIAN profile for </a:t>
            </a:r>
            <a:r>
              <a:rPr lang="en-US" dirty="0">
                <a:latin typeface="Arial"/>
                <a:cs typeface="Arial"/>
              </a:rPr>
              <a:t>American Indian Heritage Month </a:t>
            </a:r>
            <a:r>
              <a:rPr lang="en-US" dirty="0">
                <a:hlinkClick r:id="rId3"/>
              </a:rPr>
              <a:t>https://www.census.gov/newsroom/facts-for-features/2017/aian-month.html</a:t>
            </a:r>
            <a:r>
              <a:rPr lang="en-US" dirty="0"/>
              <a:t> projecting the AIAN alone or in combo population to be 10.2 mil in July 2060.  According to 2020 Decennial, that population already reached 9.7 mil.  The majority of that growth was off Tribal Lands.  </a:t>
            </a:r>
            <a:endParaRPr lang="en-US" dirty="0">
              <a:cs typeface="Calibri"/>
            </a:endParaRPr>
          </a:p>
          <a:p>
            <a:r>
              <a:rPr lang="en-US" dirty="0">
                <a:solidFill>
                  <a:srgbClr val="000000"/>
                </a:solidFill>
                <a:latin typeface="Calibri"/>
                <a:cs typeface="Calibri"/>
              </a:rPr>
              <a:t>The pie chart to the right shows the percentage distribution of AIAN by region, according to the 2020 Decennial</a:t>
            </a:r>
          </a:p>
        </p:txBody>
      </p:sp>
      <p:sp>
        <p:nvSpPr>
          <p:cNvPr id="4" name="Slide Number Placeholder 3"/>
          <p:cNvSpPr>
            <a:spLocks noGrp="1"/>
          </p:cNvSpPr>
          <p:nvPr>
            <p:ph type="sldNum" sz="quarter" idx="5"/>
          </p:nvPr>
        </p:nvSpPr>
        <p:spPr/>
        <p:txBody>
          <a:bodyPr/>
          <a:lstStyle/>
          <a:p>
            <a:fld id="{7B029F25-BB8A-49A8-9842-46F874D393D3}" type="slidenum">
              <a:rPr lang="en-US" smtClean="0"/>
              <a:t>24</a:t>
            </a:fld>
            <a:endParaRPr lang="en-US"/>
          </a:p>
        </p:txBody>
      </p:sp>
    </p:spTree>
    <p:extLst>
      <p:ext uri="{BB962C8B-B14F-4D97-AF65-F5344CB8AC3E}">
        <p14:creationId xmlns:p14="http://schemas.microsoft.com/office/powerpoint/2010/main" val="19546512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solidFill>
                  <a:srgbClr val="000000"/>
                </a:solidFill>
              </a:rPr>
              <a:t>**All graphics are hyperlinked to the data.census.gov resource that is interactive.  You can zoom in maps and click on items in the maps for more info. </a:t>
            </a:r>
            <a:endParaRPr lang="en-US" dirty="0">
              <a:solidFill>
                <a:srgbClr val="000000"/>
              </a:solidFill>
            </a:endParaRPr>
          </a:p>
          <a:p>
            <a:endParaRPr lang="en-US" dirty="0">
              <a:solidFill>
                <a:srgbClr val="000000"/>
              </a:solidFill>
            </a:endParaRPr>
          </a:p>
          <a:p>
            <a:r>
              <a:rPr lang="en-US" dirty="0">
                <a:solidFill>
                  <a:srgbClr val="000000"/>
                </a:solidFill>
              </a:rPr>
              <a:t>There are Twenty-Two (22) Federally Recognized Tribal Nations in Arizona including the Navajo Nation which is the largest Tribal Nation by population and by land area.  The Navajo Nation also extends into the States of Utah and New Mexico.</a:t>
            </a:r>
            <a:endParaRPr lang="en-US" dirty="0">
              <a:solidFill>
                <a:srgbClr val="000000"/>
              </a:solidFill>
              <a:cs typeface="Calibri" panose="020F0502020204030204"/>
            </a:endParaRPr>
          </a:p>
          <a:p>
            <a:endParaRPr lang="en-US" dirty="0">
              <a:solidFill>
                <a:srgbClr val="000000"/>
              </a:solidFill>
            </a:endParaRPr>
          </a:p>
          <a:p>
            <a:pPr marL="171450" indent="-171450">
              <a:buFont typeface="Arial,Sans-Serif"/>
              <a:buChar char="•"/>
            </a:pPr>
            <a:r>
              <a:rPr lang="en-US" dirty="0">
                <a:solidFill>
                  <a:srgbClr val="000000"/>
                </a:solidFill>
              </a:rPr>
              <a:t>This map on the left reflects the AIAN Alone or in Combination with other Races numbers on Tribal Areas within Arizona according to the 2021 5yr ACS release.  These numbers are for all AIAN that live in these areas, not just those enrolled in these specific Tribal Nations.</a:t>
            </a:r>
            <a:endParaRPr lang="en-US" dirty="0">
              <a:solidFill>
                <a:srgbClr val="000000"/>
              </a:solidFill>
              <a:cs typeface="Calibri" panose="020F0502020204030204"/>
            </a:endParaRPr>
          </a:p>
          <a:p>
            <a:pPr marL="171450" indent="-171450">
              <a:buFont typeface="Arial,Sans-Serif"/>
              <a:buChar char="•"/>
            </a:pPr>
            <a:r>
              <a:rPr lang="en-US" dirty="0">
                <a:solidFill>
                  <a:srgbClr val="000000"/>
                </a:solidFill>
              </a:rPr>
              <a:t>These are the AIAN Tribal Groupings for the State of Arizona.  According to the 2021 5yr ACS Release, there are 453,651 AIAN alone or in combination with other races in Arizona.  This is a breakdown of Tribal Groupings represented.</a:t>
            </a:r>
            <a:endParaRPr lang="en-US" dirty="0">
              <a:solidFill>
                <a:srgbClr val="000000"/>
              </a:solidFill>
              <a:cs typeface="Calibri" panose="020F0502020204030204"/>
            </a:endParaRPr>
          </a:p>
          <a:p>
            <a:pPr marL="171450" indent="-171450">
              <a:buFont typeface="Arial,Sans-Serif"/>
              <a:buChar char="•"/>
            </a:pPr>
            <a:r>
              <a:rPr lang="en-US" dirty="0">
                <a:solidFill>
                  <a:srgbClr val="000000"/>
                </a:solidFill>
              </a:rPr>
              <a:t>This map on the right reflects the AIAN alone or in combination with other races in Metro Statistical areas of Arizona, according to the 2021 5yr ACS Release. *click on any of the areas to show the numbers</a:t>
            </a:r>
          </a:p>
        </p:txBody>
      </p:sp>
      <p:sp>
        <p:nvSpPr>
          <p:cNvPr id="4" name="Slide Number Placeholder 3"/>
          <p:cNvSpPr>
            <a:spLocks noGrp="1"/>
          </p:cNvSpPr>
          <p:nvPr>
            <p:ph type="sldNum" sz="quarter" idx="5"/>
          </p:nvPr>
        </p:nvSpPr>
        <p:spPr/>
        <p:txBody>
          <a:bodyPr/>
          <a:lstStyle/>
          <a:p>
            <a:fld id="{7B029F25-BB8A-49A8-9842-46F874D393D3}" type="slidenum">
              <a:rPr lang="en-US" smtClean="0"/>
              <a:t>25</a:t>
            </a:fld>
            <a:endParaRPr lang="en-US"/>
          </a:p>
        </p:txBody>
      </p:sp>
    </p:spTree>
    <p:extLst>
      <p:ext uri="{BB962C8B-B14F-4D97-AF65-F5344CB8AC3E}">
        <p14:creationId xmlns:p14="http://schemas.microsoft.com/office/powerpoint/2010/main" val="35751797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Teacher and Principal Survey (NTPS) is a system of related questionnaires that collect data on the elementary and secondary education in the United States, including teaching and working conditions in our schools, as well as characteristics of the teachers and principals who staff them. The survey is a primary source of information about what is happening in K–12 schools across the United States.</a:t>
            </a:r>
          </a:p>
          <a:p>
            <a:endParaRPr lang="en-US" dirty="0">
              <a:cs typeface="Calibri"/>
            </a:endParaRPr>
          </a:p>
          <a:p>
            <a:r>
              <a:rPr lang="en-US">
                <a:cs typeface="Calibri"/>
              </a:rPr>
              <a:t>The survey began this month and will closeout in May 2024. There are 4 phases to the survey:</a:t>
            </a:r>
          </a:p>
          <a:p>
            <a:endParaRPr lang="en-US" dirty="0">
              <a:cs typeface="Calibri"/>
            </a:endParaRPr>
          </a:p>
          <a:p>
            <a:r>
              <a:rPr lang="en-US" dirty="0">
                <a:cs typeface="Calibri"/>
              </a:rPr>
              <a:t>Phase 1 – FRs will make personal visits to the school to drop off the forms and provide login information to the staff.</a:t>
            </a:r>
          </a:p>
          <a:p>
            <a:r>
              <a:rPr lang="en-US" dirty="0">
                <a:cs typeface="Calibri"/>
              </a:rPr>
              <a:t>Phase 2 – The FRs will call the schools to remind them to complete the questionnaires</a:t>
            </a:r>
          </a:p>
          <a:p>
            <a:r>
              <a:rPr lang="en-US" dirty="0">
                <a:cs typeface="Calibri"/>
              </a:rPr>
              <a:t>Phase 3 – The FRs will pick up the completed questionnaires</a:t>
            </a:r>
          </a:p>
          <a:p>
            <a:r>
              <a:rPr lang="en-US" dirty="0">
                <a:cs typeface="Calibri"/>
              </a:rPr>
              <a:t>Pase 4 – Is the final pickup and closeout of the survey</a:t>
            </a:r>
          </a:p>
        </p:txBody>
      </p:sp>
      <p:sp>
        <p:nvSpPr>
          <p:cNvPr id="4" name="Slide Number Placeholder 3"/>
          <p:cNvSpPr>
            <a:spLocks noGrp="1"/>
          </p:cNvSpPr>
          <p:nvPr>
            <p:ph type="sldNum" sz="quarter" idx="5"/>
          </p:nvPr>
        </p:nvSpPr>
        <p:spPr/>
        <p:txBody>
          <a:bodyPr/>
          <a:lstStyle/>
          <a:p>
            <a:fld id="{0CBBA018-38AE-46D3-9FA6-73F2863DD58A}" type="slidenum">
              <a:rPr lang="en-US"/>
              <a:t>27</a:t>
            </a:fld>
            <a:endParaRPr lang="en-US"/>
          </a:p>
        </p:txBody>
      </p:sp>
    </p:spTree>
    <p:extLst>
      <p:ext uri="{BB962C8B-B14F-4D97-AF65-F5344CB8AC3E}">
        <p14:creationId xmlns:p14="http://schemas.microsoft.com/office/powerpoint/2010/main" val="2500093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is just a reminder that we have 6 Field Supervisors and 113 Field Representatives working throughout Arizona supporting data collection for our ongoing demographic surveys. This list is not all-inclusive, but these are the main ongoing surveys that are in the field every month.</a:t>
            </a:r>
          </a:p>
        </p:txBody>
      </p:sp>
      <p:sp>
        <p:nvSpPr>
          <p:cNvPr id="4" name="Slide Number Placeholder 3"/>
          <p:cNvSpPr>
            <a:spLocks noGrp="1"/>
          </p:cNvSpPr>
          <p:nvPr>
            <p:ph type="sldNum" sz="quarter" idx="5"/>
          </p:nvPr>
        </p:nvSpPr>
        <p:spPr/>
        <p:txBody>
          <a:bodyPr/>
          <a:lstStyle/>
          <a:p>
            <a:fld id="{0CBBA018-38AE-46D3-9FA6-73F2863DD58A}" type="slidenum">
              <a:rPr lang="en-US"/>
              <a:t>28</a:t>
            </a:fld>
            <a:endParaRPr lang="en-US"/>
          </a:p>
        </p:txBody>
      </p:sp>
    </p:spTree>
    <p:extLst>
      <p:ext uri="{BB962C8B-B14F-4D97-AF65-F5344CB8AC3E}">
        <p14:creationId xmlns:p14="http://schemas.microsoft.com/office/powerpoint/2010/main" val="32472715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CBBA018-38AE-46D3-9FA6-73F2863DD58A}" type="slidenum">
              <a:rPr lang="en-US"/>
              <a:t>29</a:t>
            </a:fld>
            <a:endParaRPr lang="en-US"/>
          </a:p>
        </p:txBody>
      </p:sp>
    </p:spTree>
    <p:extLst>
      <p:ext uri="{BB962C8B-B14F-4D97-AF65-F5344CB8AC3E}">
        <p14:creationId xmlns:p14="http://schemas.microsoft.com/office/powerpoint/2010/main" val="26504801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BBA018-38AE-46D3-9FA6-73F2863DD58A}" type="slidenum">
              <a:rPr lang="en-US" smtClean="0"/>
              <a:t>31</a:t>
            </a:fld>
            <a:endParaRPr lang="en-US"/>
          </a:p>
        </p:txBody>
      </p:sp>
    </p:spTree>
    <p:extLst>
      <p:ext uri="{BB962C8B-B14F-4D97-AF65-F5344CB8AC3E}">
        <p14:creationId xmlns:p14="http://schemas.microsoft.com/office/powerpoint/2010/main" val="2719800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Census Bureau held a public webinar on October 17, discussing some of the results from the public feedback from the FRN. Over 8000 comments were received from the public providing feedback on new projects and areas that we can expand our research products. More than half contained ideas that are already being worked on as part of 2030 Census research. </a:t>
            </a:r>
          </a:p>
        </p:txBody>
      </p:sp>
      <p:sp>
        <p:nvSpPr>
          <p:cNvPr id="4" name="Slide Number Placeholder 3"/>
          <p:cNvSpPr>
            <a:spLocks noGrp="1"/>
          </p:cNvSpPr>
          <p:nvPr>
            <p:ph type="sldNum" sz="quarter" idx="5"/>
          </p:nvPr>
        </p:nvSpPr>
        <p:spPr/>
        <p:txBody>
          <a:bodyPr/>
          <a:lstStyle/>
          <a:p>
            <a:fld id="{0CBBA018-38AE-46D3-9FA6-73F2863DD58A}" type="slidenum">
              <a:rPr lang="en-US"/>
              <a:t>3</a:t>
            </a:fld>
            <a:endParaRPr lang="en-US"/>
          </a:p>
        </p:txBody>
      </p:sp>
    </p:spTree>
    <p:extLst>
      <p:ext uri="{BB962C8B-B14F-4D97-AF65-F5344CB8AC3E}">
        <p14:creationId xmlns:p14="http://schemas.microsoft.com/office/powerpoint/2010/main" val="2217897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Census Bureau identified 4 projects for development – CQA, CBAMS, Access to Information and Admin Data Sources</a:t>
            </a:r>
          </a:p>
          <a:p>
            <a:endParaRPr lang="en-US" dirty="0">
              <a:cs typeface="Calibri"/>
            </a:endParaRPr>
          </a:p>
          <a:p>
            <a:r>
              <a:rPr lang="en-US" dirty="0">
                <a:cs typeface="Calibri"/>
              </a:rPr>
              <a:t>CQA - </a:t>
            </a:r>
            <a:r>
              <a:rPr lang="en-US" dirty="0"/>
              <a:t>Live webchat functionality and a chatbot component are being considered as possible options to improve access and customer support.</a:t>
            </a:r>
            <a:endParaRPr lang="en-US" dirty="0">
              <a:cs typeface="Calibri"/>
            </a:endParaRPr>
          </a:p>
          <a:p>
            <a:endParaRPr lang="en-US" dirty="0">
              <a:cs typeface="Calibri"/>
            </a:endParaRPr>
          </a:p>
          <a:p>
            <a:r>
              <a:rPr lang="en-US" dirty="0">
                <a:cs typeface="Calibri"/>
              </a:rPr>
              <a:t>CBAMS – Read slide</a:t>
            </a:r>
          </a:p>
          <a:p>
            <a:endParaRPr lang="en-US" dirty="0">
              <a:cs typeface="Calibri"/>
            </a:endParaRPr>
          </a:p>
          <a:p>
            <a:r>
              <a:rPr lang="en-US" dirty="0">
                <a:cs typeface="Calibri"/>
              </a:rPr>
              <a:t>Access – Read Slide</a:t>
            </a:r>
          </a:p>
          <a:p>
            <a:endParaRPr lang="en-US" dirty="0">
              <a:cs typeface="Calibri"/>
            </a:endParaRPr>
          </a:p>
          <a:p>
            <a:r>
              <a:rPr lang="en-US" dirty="0">
                <a:cs typeface="Calibri"/>
              </a:rPr>
              <a:t>Admin Data – Read Slide</a:t>
            </a:r>
          </a:p>
        </p:txBody>
      </p:sp>
      <p:sp>
        <p:nvSpPr>
          <p:cNvPr id="4" name="Slide Number Placeholder 3"/>
          <p:cNvSpPr>
            <a:spLocks noGrp="1"/>
          </p:cNvSpPr>
          <p:nvPr>
            <p:ph type="sldNum" sz="quarter" idx="5"/>
          </p:nvPr>
        </p:nvSpPr>
        <p:spPr/>
        <p:txBody>
          <a:bodyPr/>
          <a:lstStyle/>
          <a:p>
            <a:fld id="{0CBBA018-38AE-46D3-9FA6-73F2863DD58A}" type="slidenum">
              <a:rPr lang="en-US"/>
              <a:t>4</a:t>
            </a:fld>
            <a:endParaRPr lang="en-US"/>
          </a:p>
        </p:txBody>
      </p:sp>
    </p:spTree>
    <p:extLst>
      <p:ext uri="{BB962C8B-B14F-4D97-AF65-F5344CB8AC3E}">
        <p14:creationId xmlns:p14="http://schemas.microsoft.com/office/powerpoint/2010/main" val="1807734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Census Bureau identified 3 research projects that should be expanded – Contact Strategies, Improving Messaging and Communication, and Enhancing External Engagement</a:t>
            </a:r>
          </a:p>
          <a:p>
            <a:endParaRPr lang="en-US" dirty="0"/>
          </a:p>
          <a:p>
            <a:r>
              <a:rPr lang="en-US" b="1" dirty="0"/>
              <a:t>Tailored Contact Strategies - </a:t>
            </a:r>
            <a:r>
              <a:rPr lang="en-US" dirty="0"/>
              <a:t>We intend to expand this scope by researching the possibility of using a mass texting campaign to announce the Census Day, and to encourage response. </a:t>
            </a:r>
            <a:endParaRPr lang="en-US"/>
          </a:p>
          <a:p>
            <a:endParaRPr lang="en-US" dirty="0">
              <a:cs typeface="Calibri"/>
            </a:endParaRPr>
          </a:p>
          <a:p>
            <a:r>
              <a:rPr lang="en-US" b="1" dirty="0"/>
              <a:t>Research to Improve Communications, Messaging, and Advertising Effort - We intend to expand this scope by researching the messaging around the fact that the National Archives and Records Administration (NARA) does not release census results for 72 years, in order to build additional trust in the confidentiality of response data.</a:t>
            </a:r>
          </a:p>
          <a:p>
            <a:endParaRPr lang="en-US" b="1" dirty="0">
              <a:cs typeface="Calibri"/>
            </a:endParaRPr>
          </a:p>
          <a:p>
            <a:r>
              <a:rPr lang="en-US" b="1" dirty="0"/>
              <a:t>Enhance External Engagement - </a:t>
            </a:r>
            <a:r>
              <a:rPr lang="en-US" dirty="0"/>
              <a:t>We intend to expand this scope to include research of a partnership system that will allow requests for specific materials and information. In addition, we will engage with disability advocacy organizations and communities to improve future Census Bureau engagements.</a:t>
            </a:r>
            <a:endParaRPr lang="en-US" dirty="0">
              <a:cs typeface="Calibri"/>
            </a:endParaRPr>
          </a:p>
        </p:txBody>
      </p:sp>
      <p:sp>
        <p:nvSpPr>
          <p:cNvPr id="4" name="Slide Number Placeholder 3"/>
          <p:cNvSpPr>
            <a:spLocks noGrp="1"/>
          </p:cNvSpPr>
          <p:nvPr>
            <p:ph type="sldNum" sz="quarter" idx="5"/>
          </p:nvPr>
        </p:nvSpPr>
        <p:spPr/>
        <p:txBody>
          <a:bodyPr/>
          <a:lstStyle/>
          <a:p>
            <a:fld id="{0CBBA018-38AE-46D3-9FA6-73F2863DD58A}" type="slidenum">
              <a:rPr lang="en-US"/>
              <a:t>5</a:t>
            </a:fld>
            <a:endParaRPr lang="en-US"/>
          </a:p>
        </p:txBody>
      </p:sp>
    </p:spTree>
    <p:extLst>
      <p:ext uri="{BB962C8B-B14F-4D97-AF65-F5344CB8AC3E}">
        <p14:creationId xmlns:p14="http://schemas.microsoft.com/office/powerpoint/2010/main" val="2390343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Census Bureau identified 2 new projects that should be added to the 2030 Census research program.</a:t>
            </a:r>
          </a:p>
          <a:p>
            <a:endParaRPr lang="en-US" b="1" dirty="0"/>
          </a:p>
          <a:p>
            <a:r>
              <a:rPr lang="en-US" b="1" dirty="0"/>
              <a:t>Message for Future Generations - </a:t>
            </a:r>
            <a:r>
              <a:rPr lang="en-US" dirty="0"/>
              <a:t>Based on Federal Register Notice (FRN) feedback, this “time capsule” message would allow the public the ability to leave a personalized note to engage with future generations. If feasible, the public could access these notes 72 years after Census Day when released by NARA.</a:t>
            </a:r>
            <a:endParaRPr lang="en-US" dirty="0">
              <a:cs typeface="Calibri"/>
            </a:endParaRPr>
          </a:p>
          <a:p>
            <a:endParaRPr lang="en-US" dirty="0">
              <a:cs typeface="Calibri"/>
            </a:endParaRPr>
          </a:p>
          <a:p>
            <a:r>
              <a:rPr lang="en-US" b="1" dirty="0"/>
              <a:t>Cultural Competency Training - </a:t>
            </a:r>
            <a:r>
              <a:rPr lang="en-US" dirty="0"/>
              <a:t>This project will help define the training content, the number of training modules, who would take training, and possible cost to develop modules.</a:t>
            </a:r>
            <a:endParaRPr lang="en-US" dirty="0">
              <a:cs typeface="Calibri"/>
            </a:endParaRPr>
          </a:p>
        </p:txBody>
      </p:sp>
      <p:sp>
        <p:nvSpPr>
          <p:cNvPr id="4" name="Slide Number Placeholder 3"/>
          <p:cNvSpPr>
            <a:spLocks noGrp="1"/>
          </p:cNvSpPr>
          <p:nvPr>
            <p:ph type="sldNum" sz="quarter" idx="5"/>
          </p:nvPr>
        </p:nvSpPr>
        <p:spPr/>
        <p:txBody>
          <a:bodyPr/>
          <a:lstStyle/>
          <a:p>
            <a:fld id="{0CBBA018-38AE-46D3-9FA6-73F2863DD58A}" type="slidenum">
              <a:rPr lang="en-US"/>
              <a:t>6</a:t>
            </a:fld>
            <a:endParaRPr lang="en-US"/>
          </a:p>
        </p:txBody>
      </p:sp>
    </p:spTree>
    <p:extLst>
      <p:ext uri="{BB962C8B-B14F-4D97-AF65-F5344CB8AC3E}">
        <p14:creationId xmlns:p14="http://schemas.microsoft.com/office/powerpoint/2010/main" val="1550102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endParaRPr lang="en-US" baseline="0" dirty="0"/>
          </a:p>
          <a:p>
            <a:pPr defTabSz="933237">
              <a:defRPr/>
            </a:pPr>
            <a:r>
              <a:rPr lang="en-US" dirty="0">
                <a:cs typeface="Calibri"/>
              </a:rPr>
              <a:t>Next we'll discuss the 2020 Special Census Program.</a:t>
            </a:r>
            <a:endParaRPr lang="en-US" dirty="0"/>
          </a:p>
        </p:txBody>
      </p:sp>
      <p:sp>
        <p:nvSpPr>
          <p:cNvPr id="4" name="Slide Number Placeholder 3"/>
          <p:cNvSpPr>
            <a:spLocks noGrp="1"/>
          </p:cNvSpPr>
          <p:nvPr>
            <p:ph type="sldNum" sz="quarter" idx="10"/>
          </p:nvPr>
        </p:nvSpPr>
        <p:spPr/>
        <p:txBody>
          <a:bodyPr/>
          <a:lstStyle/>
          <a:p>
            <a:pPr defTabSz="933237">
              <a:defRPr/>
            </a:pPr>
            <a:fld id="{0233E13D-E483-4D2B-8106-BB94865874A0}" type="slidenum">
              <a:rPr lang="en-US">
                <a:solidFill>
                  <a:prstClr val="black"/>
                </a:solidFill>
                <a:latin typeface="Calibri" panose="020F0502020204030204"/>
              </a:rPr>
              <a:pPr defTabSz="933237">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3754791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9300" y="1182688"/>
            <a:ext cx="5676900" cy="3194050"/>
          </a:xfrm>
        </p:spPr>
      </p:sp>
      <p:sp>
        <p:nvSpPr>
          <p:cNvPr id="3" name="Notes Placeholder 2"/>
          <p:cNvSpPr>
            <a:spLocks noGrp="1"/>
          </p:cNvSpPr>
          <p:nvPr>
            <p:ph type="body" idx="1"/>
          </p:nvPr>
        </p:nvSpPr>
        <p:spPr/>
        <p:txBody>
          <a:bodyPr/>
          <a:lstStyle/>
          <a:p>
            <a:pPr defTabSz="933237">
              <a:defRPr/>
            </a:pPr>
            <a:r>
              <a:rPr lang="en-US" sz="1100" dirty="0">
                <a:latin typeface="Calibri"/>
                <a:ea typeface="Calibri" panose="020F0502020204030204" pitchFamily="34" charset="0"/>
                <a:cs typeface="Calibri"/>
              </a:rPr>
              <a:t>On March 30, 2023 the Census Bureau began </a:t>
            </a:r>
            <a:r>
              <a:rPr lang="en-US" dirty="0"/>
              <a:t>accepting requests for special census cost estimates. The </a:t>
            </a:r>
            <a:r>
              <a:rPr lang="en-US" dirty="0">
                <a:hlinkClick r:id="rId3"/>
              </a:rPr>
              <a:t>Special Census Program</a:t>
            </a:r>
            <a:r>
              <a:rPr lang="en-US" dirty="0"/>
              <a:t> is offered each decade to provide local jurisdictions with an enumeration of their population, housing units, group quarters and transitory locations between decennial censuses.</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426B0EEB-185B-4127-8690-0C710B7D9F36}" type="slidenum">
              <a:rPr lang="en-US" smtClean="0"/>
              <a:t>9</a:t>
            </a:fld>
            <a:endParaRPr lang="en-US"/>
          </a:p>
        </p:txBody>
      </p:sp>
    </p:spTree>
    <p:extLst>
      <p:ext uri="{BB962C8B-B14F-4D97-AF65-F5344CB8AC3E}">
        <p14:creationId xmlns:p14="http://schemas.microsoft.com/office/powerpoint/2010/main" val="1686624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9300" y="1182688"/>
            <a:ext cx="5676900" cy="3194050"/>
          </a:xfrm>
        </p:spPr>
      </p:sp>
      <p:sp>
        <p:nvSpPr>
          <p:cNvPr id="3" name="Notes Placeholder 2"/>
          <p:cNvSpPr>
            <a:spLocks noGrp="1"/>
          </p:cNvSpPr>
          <p:nvPr>
            <p:ph type="body" idx="1"/>
          </p:nvPr>
        </p:nvSpPr>
        <p:spPr/>
        <p:txBody>
          <a:bodyPr/>
          <a:lstStyle/>
          <a:p>
            <a:pPr defTabSz="933237">
              <a:defRPr/>
            </a:pPr>
            <a:r>
              <a:rPr lang="en-US" sz="2400" dirty="0">
                <a:cs typeface="Calibri"/>
              </a:rPr>
              <a:t>Local </a:t>
            </a:r>
            <a:r>
              <a:rPr lang="en-US" sz="2400">
                <a:cs typeface="Calibri"/>
              </a:rPr>
              <a:t>officials</a:t>
            </a:r>
            <a:r>
              <a:rPr lang="en-US" sz="2400" dirty="0">
                <a:cs typeface="Calibri"/>
              </a:rPr>
              <a:t> </a:t>
            </a:r>
            <a:r>
              <a:rPr lang="en-US" dirty="0">
                <a:cs typeface="Calibri"/>
              </a:rPr>
              <a:t>may</a:t>
            </a:r>
            <a:r>
              <a:rPr lang="en-US" dirty="0"/>
              <a:t> be interested in requesting a special census if they believe their community’s population size or demographic composition changed considerably after the 2020 Census, for example, because of annexation or new construction. A special census cannot review or recount 2020 Census results but may be used to update the Census Bureau’s population estimates.</a:t>
            </a:r>
            <a:endParaRPr lang="en-US" sz="2400" dirty="0"/>
          </a:p>
        </p:txBody>
      </p:sp>
      <p:sp>
        <p:nvSpPr>
          <p:cNvPr id="4" name="Slide Number Placeholder 3"/>
          <p:cNvSpPr>
            <a:spLocks noGrp="1"/>
          </p:cNvSpPr>
          <p:nvPr>
            <p:ph type="sldNum" sz="quarter" idx="10"/>
          </p:nvPr>
        </p:nvSpPr>
        <p:spPr/>
        <p:txBody>
          <a:bodyPr/>
          <a:lstStyle/>
          <a:p>
            <a:fld id="{426B0EEB-185B-4127-8690-0C710B7D9F36}" type="slidenum">
              <a:rPr lang="en-US" smtClean="0"/>
              <a:t>10</a:t>
            </a:fld>
            <a:endParaRPr lang="en-US"/>
          </a:p>
        </p:txBody>
      </p:sp>
    </p:spTree>
    <p:extLst>
      <p:ext uri="{BB962C8B-B14F-4D97-AF65-F5344CB8AC3E}">
        <p14:creationId xmlns:p14="http://schemas.microsoft.com/office/powerpoint/2010/main" val="16407023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1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png"/><Relationship Id="rId1" Type="http://schemas.openxmlformats.org/officeDocument/2006/relationships/slideMaster" Target="../slideMasters/slideMaster1.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1A39DD-407C-A746-A681-806679DA9489}"/>
              </a:ext>
            </a:extLst>
          </p:cNvPr>
          <p:cNvPicPr>
            <a:picLocks noChangeAspect="1"/>
          </p:cNvPicPr>
          <p:nvPr userDrawn="1"/>
        </p:nvPicPr>
        <p:blipFill>
          <a:blip r:embed="rId2"/>
          <a:src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2FE80FF-03BA-3949-8BA6-FF512CDC7C3B}"/>
              </a:ext>
            </a:extLst>
          </p:cNvPr>
          <p:cNvSpPr txBox="1"/>
          <p:nvPr userDrawn="1"/>
        </p:nvSpPr>
        <p:spPr>
          <a:xfrm>
            <a:off x="165100" y="7061200"/>
            <a:ext cx="184731" cy="369332"/>
          </a:xfrm>
          <a:prstGeom prst="rect">
            <a:avLst/>
          </a:prstGeom>
          <a:noFill/>
        </p:spPr>
        <p:txBody>
          <a:bodyPr wrap="none" rtlCol="0">
            <a:spAutoFit/>
          </a:bodyPr>
          <a:lstStyle/>
          <a:p>
            <a:endParaRPr lang="en-US"/>
          </a:p>
        </p:txBody>
      </p:sp>
      <p:pic>
        <p:nvPicPr>
          <p:cNvPr id="6" name="Picture 5" descr="Census AIAN Logo">
            <a:extLst>
              <a:ext uri="{FF2B5EF4-FFF2-40B4-BE49-F238E27FC236}">
                <a16:creationId xmlns:a16="http://schemas.microsoft.com/office/drawing/2014/main" id="{DF16BECC-9FB9-46F1-BD1B-C6597BC479E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1003" y="5697983"/>
            <a:ext cx="914394" cy="947340"/>
          </a:xfrm>
          <a:prstGeom prst="rect">
            <a:avLst/>
          </a:prstGeom>
        </p:spPr>
      </p:pic>
    </p:spTree>
    <p:extLst>
      <p:ext uri="{BB962C8B-B14F-4D97-AF65-F5344CB8AC3E}">
        <p14:creationId xmlns:p14="http://schemas.microsoft.com/office/powerpoint/2010/main" val="3876315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28EA260-B38C-764B-ACE3-36A02BE4C90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FB1172D5-568E-3542-B214-66C5B7F43238}"/>
              </a:ext>
            </a:extLst>
          </p:cNvPr>
          <p:cNvPicPr>
            <a:picLocks noChangeAspect="1"/>
          </p:cNvPicPr>
          <p:nvPr userDrawn="1"/>
        </p:nvPicPr>
        <p:blipFill>
          <a:blip r:embed="rId3"/>
          <a:stretch>
            <a:fillRect/>
          </a:stretch>
        </p:blipFill>
        <p:spPr>
          <a:xfrm>
            <a:off x="595630" y="226060"/>
            <a:ext cx="1612900" cy="889000"/>
          </a:xfrm>
          <a:prstGeom prst="rect">
            <a:avLst/>
          </a:prstGeom>
        </p:spPr>
      </p:pic>
      <p:sp>
        <p:nvSpPr>
          <p:cNvPr id="5" name="object 9">
            <a:extLst>
              <a:ext uri="{FF2B5EF4-FFF2-40B4-BE49-F238E27FC236}">
                <a16:creationId xmlns:a16="http://schemas.microsoft.com/office/drawing/2014/main" id="{A206ED65-EB71-4FCF-9194-7631BAB48931}"/>
              </a:ext>
            </a:extLst>
          </p:cNvPr>
          <p:cNvSpPr/>
          <p:nvPr userDrawn="1"/>
        </p:nvSpPr>
        <p:spPr>
          <a:xfrm>
            <a:off x="381003" y="5708602"/>
            <a:ext cx="914394" cy="936722"/>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6073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1A3836-884A-EE4F-941D-400088A38F81}"/>
              </a:ext>
            </a:extLst>
          </p:cNvPr>
          <p:cNvPicPr>
            <a:picLocks noChangeAspect="1"/>
          </p:cNvPicPr>
          <p:nvPr userDrawn="1"/>
        </p:nvPicPr>
        <p:blipFill rotWithShape="1">
          <a:blip r:embed="rId2"/>
          <a:srcRect r="51428" b="45952"/>
          <a:stretch/>
        </p:blipFill>
        <p:spPr>
          <a:xfrm>
            <a:off x="6270171" y="3644900"/>
            <a:ext cx="5921829" cy="3213100"/>
          </a:xfrm>
          <a:prstGeom prst="rect">
            <a:avLst/>
          </a:prstGeom>
        </p:spPr>
      </p:pic>
      <p:pic>
        <p:nvPicPr>
          <p:cNvPr id="9" name="Picture 8">
            <a:extLst>
              <a:ext uri="{FF2B5EF4-FFF2-40B4-BE49-F238E27FC236}">
                <a16:creationId xmlns:a16="http://schemas.microsoft.com/office/drawing/2014/main" id="{6EDE15F9-34B3-CA4A-9F0A-F1E1B9312EA8}"/>
              </a:ext>
            </a:extLst>
          </p:cNvPr>
          <p:cNvPicPr>
            <a:picLocks noChangeAspect="1"/>
          </p:cNvPicPr>
          <p:nvPr userDrawn="1"/>
        </p:nvPicPr>
        <p:blipFill>
          <a:blip r:embed="rId3"/>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D3CC7CA3-5AEE-0D4F-A5D7-29CB95EA350F}"/>
              </a:ext>
            </a:extLst>
          </p:cNvPr>
          <p:cNvPicPr>
            <a:picLocks noChangeAspect="1"/>
          </p:cNvPicPr>
          <p:nvPr userDrawn="1"/>
        </p:nvPicPr>
        <p:blipFill>
          <a:blip r:embed="rId4"/>
          <a:stretch>
            <a:fillRect/>
          </a:stretch>
        </p:blipFill>
        <p:spPr>
          <a:xfrm>
            <a:off x="9953986" y="5789613"/>
            <a:ext cx="2044700" cy="800100"/>
          </a:xfrm>
          <a:prstGeom prst="rect">
            <a:avLst/>
          </a:prstGeom>
        </p:spPr>
      </p:pic>
      <p:pic>
        <p:nvPicPr>
          <p:cNvPr id="8" name="Picture 7">
            <a:extLst>
              <a:ext uri="{FF2B5EF4-FFF2-40B4-BE49-F238E27FC236}">
                <a16:creationId xmlns:a16="http://schemas.microsoft.com/office/drawing/2014/main" id="{C05F9818-1EA7-554E-AAEF-7C1B900BAFC7}"/>
              </a:ext>
            </a:extLst>
          </p:cNvPr>
          <p:cNvPicPr>
            <a:picLocks noChangeAspect="1"/>
          </p:cNvPicPr>
          <p:nvPr userDrawn="1"/>
        </p:nvPicPr>
        <p:blipFill>
          <a:blip r:embed="rId5"/>
          <a:stretch>
            <a:fillRect/>
          </a:stretch>
        </p:blipFill>
        <p:spPr>
          <a:xfrm>
            <a:off x="595630" y="226060"/>
            <a:ext cx="1612900" cy="889000"/>
          </a:xfrm>
          <a:prstGeom prst="rect">
            <a:avLst/>
          </a:prstGeom>
        </p:spPr>
      </p:pic>
      <p:pic>
        <p:nvPicPr>
          <p:cNvPr id="7" name="Picture 6" descr="Census AIAN Logo">
            <a:extLst>
              <a:ext uri="{FF2B5EF4-FFF2-40B4-BE49-F238E27FC236}">
                <a16:creationId xmlns:a16="http://schemas.microsoft.com/office/drawing/2014/main" id="{8BC47D72-2B33-400B-8A14-936D93BF2984}"/>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81003" y="5697983"/>
            <a:ext cx="914394" cy="947340"/>
          </a:xfrm>
          <a:prstGeom prst="rect">
            <a:avLst/>
          </a:prstGeom>
        </p:spPr>
      </p:pic>
    </p:spTree>
    <p:extLst>
      <p:ext uri="{BB962C8B-B14F-4D97-AF65-F5344CB8AC3E}">
        <p14:creationId xmlns:p14="http://schemas.microsoft.com/office/powerpoint/2010/main" val="32584247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1A3836-884A-EE4F-941D-400088A38F81}"/>
              </a:ext>
            </a:extLst>
          </p:cNvPr>
          <p:cNvPicPr>
            <a:picLocks noChangeAspect="1"/>
          </p:cNvPicPr>
          <p:nvPr userDrawn="1"/>
        </p:nvPicPr>
        <p:blipFill rotWithShape="1">
          <a:blip r:embed="rId2"/>
          <a:srcRect r="51428" b="45952"/>
          <a:stretch/>
        </p:blipFill>
        <p:spPr>
          <a:xfrm>
            <a:off x="6270171" y="3644900"/>
            <a:ext cx="5921829" cy="3213100"/>
          </a:xfrm>
          <a:prstGeom prst="rect">
            <a:avLst/>
          </a:prstGeom>
        </p:spPr>
      </p:pic>
      <p:pic>
        <p:nvPicPr>
          <p:cNvPr id="9" name="Picture 8">
            <a:extLst>
              <a:ext uri="{FF2B5EF4-FFF2-40B4-BE49-F238E27FC236}">
                <a16:creationId xmlns:a16="http://schemas.microsoft.com/office/drawing/2014/main" id="{6EDE15F9-34B3-CA4A-9F0A-F1E1B9312EA8}"/>
              </a:ext>
            </a:extLst>
          </p:cNvPr>
          <p:cNvPicPr>
            <a:picLocks noChangeAspect="1"/>
          </p:cNvPicPr>
          <p:nvPr userDrawn="1"/>
        </p:nvPicPr>
        <p:blipFill>
          <a:blip r:embed="rId3"/>
          <a:src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C05F9818-1EA7-554E-AAEF-7C1B900BAFC7}"/>
              </a:ext>
            </a:extLst>
          </p:cNvPr>
          <p:cNvPicPr>
            <a:picLocks noChangeAspect="1"/>
          </p:cNvPicPr>
          <p:nvPr userDrawn="1"/>
        </p:nvPicPr>
        <p:blipFill>
          <a:blip r:embed="rId4"/>
          <a:stretch>
            <a:fillRect/>
          </a:stretch>
        </p:blipFill>
        <p:spPr>
          <a:xfrm>
            <a:off x="595630" y="226060"/>
            <a:ext cx="1612900" cy="889000"/>
          </a:xfrm>
          <a:prstGeom prst="rect">
            <a:avLst/>
          </a:prstGeom>
        </p:spPr>
      </p:pic>
      <p:pic>
        <p:nvPicPr>
          <p:cNvPr id="7" name="Picture 6" descr="Census AIAN Logo">
            <a:extLst>
              <a:ext uri="{FF2B5EF4-FFF2-40B4-BE49-F238E27FC236}">
                <a16:creationId xmlns:a16="http://schemas.microsoft.com/office/drawing/2014/main" id="{CC14DCDF-67AB-43F8-A12A-6191B71BAF9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81003" y="5697983"/>
            <a:ext cx="914394" cy="947340"/>
          </a:xfrm>
          <a:prstGeom prst="rect">
            <a:avLst/>
          </a:prstGeom>
        </p:spPr>
      </p:pic>
    </p:spTree>
    <p:extLst>
      <p:ext uri="{BB962C8B-B14F-4D97-AF65-F5344CB8AC3E}">
        <p14:creationId xmlns:p14="http://schemas.microsoft.com/office/powerpoint/2010/main" val="1274287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ABCC9A8-3F06-4942-982C-383426DA94D7}"/>
              </a:ext>
            </a:extLst>
          </p:cNvPr>
          <p:cNvPicPr>
            <a:picLocks noChangeAspect="1"/>
          </p:cNvPicPr>
          <p:nvPr userDrawn="1"/>
        </p:nvPicPr>
        <p:blipFill>
          <a:blip r:embed="rId2"/>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A13839E-D214-6C4E-9927-1F015651CC02}"/>
              </a:ext>
            </a:extLst>
          </p:cNvPr>
          <p:cNvPicPr>
            <a:picLocks noChangeAspect="1"/>
          </p:cNvPicPr>
          <p:nvPr userDrawn="1"/>
        </p:nvPicPr>
        <p:blipFill>
          <a:blip r:embed="rId3"/>
          <a:stretch>
            <a:fillRect/>
          </a:stretch>
        </p:blipFill>
        <p:spPr>
          <a:xfrm>
            <a:off x="8302986" y="5789613"/>
            <a:ext cx="2044700" cy="800100"/>
          </a:xfrm>
          <a:prstGeom prst="rect">
            <a:avLst/>
          </a:prstGeom>
        </p:spPr>
      </p:pic>
      <p:sp>
        <p:nvSpPr>
          <p:cNvPr id="5" name="object 9">
            <a:extLst>
              <a:ext uri="{FF2B5EF4-FFF2-40B4-BE49-F238E27FC236}">
                <a16:creationId xmlns:a16="http://schemas.microsoft.com/office/drawing/2014/main" id="{BD791BCB-6A48-4A11-915A-2CB4118BD597}"/>
              </a:ext>
            </a:extLst>
          </p:cNvPr>
          <p:cNvSpPr/>
          <p:nvPr userDrawn="1"/>
        </p:nvSpPr>
        <p:spPr>
          <a:xfrm>
            <a:off x="381003" y="5708602"/>
            <a:ext cx="914394" cy="936722"/>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9887388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C0F897-ACE6-194B-B41C-0488CC56E086}"/>
              </a:ext>
            </a:extLst>
          </p:cNvPr>
          <p:cNvPicPr>
            <a:picLocks noChangeAspect="1"/>
          </p:cNvPicPr>
          <p:nvPr userDrawn="1"/>
        </p:nvPicPr>
        <p:blipFill>
          <a:blip r:embed="rId2"/>
          <a:srcRect/>
          <a:stretch/>
        </p:blipFill>
        <p:spPr>
          <a:xfrm>
            <a:off x="0" y="0"/>
            <a:ext cx="12192000" cy="6858000"/>
          </a:xfrm>
          <a:prstGeom prst="rect">
            <a:avLst/>
          </a:prstGeom>
        </p:spPr>
      </p:pic>
      <p:sp>
        <p:nvSpPr>
          <p:cNvPr id="5" name="Slide Number Placeholder 4">
            <a:extLst>
              <a:ext uri="{FF2B5EF4-FFF2-40B4-BE49-F238E27FC236}">
                <a16:creationId xmlns:a16="http://schemas.microsoft.com/office/drawing/2014/main" id="{15347A21-F2EB-A841-A8F5-568363429B20}"/>
              </a:ext>
            </a:extLst>
          </p:cNvPr>
          <p:cNvSpPr>
            <a:spLocks noGrp="1"/>
          </p:cNvSpPr>
          <p:nvPr>
            <p:ph type="sldNum" sz="quarter" idx="12"/>
          </p:nvPr>
        </p:nvSpPr>
        <p:spPr/>
        <p:txBody>
          <a:bodyPr/>
          <a:lstStyle/>
          <a:p>
            <a:fld id="{7C0564C1-ED85-FC4A-AC5D-56F28EA76E8D}" type="slidenum">
              <a:rPr lang="en-US" smtClean="0"/>
              <a:t>‹#›</a:t>
            </a:fld>
            <a:endParaRPr lang="en-US"/>
          </a:p>
        </p:txBody>
      </p:sp>
      <p:pic>
        <p:nvPicPr>
          <p:cNvPr id="6" name="Picture 5">
            <a:extLst>
              <a:ext uri="{FF2B5EF4-FFF2-40B4-BE49-F238E27FC236}">
                <a16:creationId xmlns:a16="http://schemas.microsoft.com/office/drawing/2014/main" id="{A0047133-E68C-1645-B560-6E6434553D85}"/>
              </a:ext>
            </a:extLst>
          </p:cNvPr>
          <p:cNvPicPr>
            <a:picLocks noChangeAspect="1"/>
          </p:cNvPicPr>
          <p:nvPr userDrawn="1"/>
        </p:nvPicPr>
        <p:blipFill>
          <a:blip r:embed="rId3"/>
          <a:stretch>
            <a:fillRect/>
          </a:stretch>
        </p:blipFill>
        <p:spPr>
          <a:xfrm>
            <a:off x="7778027" y="5515751"/>
            <a:ext cx="4039324" cy="1295400"/>
          </a:xfrm>
          <a:prstGeom prst="rect">
            <a:avLst/>
          </a:prstGeom>
        </p:spPr>
      </p:pic>
      <p:pic>
        <p:nvPicPr>
          <p:cNvPr id="8" name="Picture 7" descr="Census AIAN Logo">
            <a:extLst>
              <a:ext uri="{FF2B5EF4-FFF2-40B4-BE49-F238E27FC236}">
                <a16:creationId xmlns:a16="http://schemas.microsoft.com/office/drawing/2014/main" id="{6462C92E-5B8A-4217-8C8C-7F6AB5D1ABF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1003" y="5697983"/>
            <a:ext cx="914394" cy="947340"/>
          </a:xfrm>
          <a:prstGeom prst="rect">
            <a:avLst/>
          </a:prstGeom>
        </p:spPr>
      </p:pic>
    </p:spTree>
    <p:extLst>
      <p:ext uri="{BB962C8B-B14F-4D97-AF65-F5344CB8AC3E}">
        <p14:creationId xmlns:p14="http://schemas.microsoft.com/office/powerpoint/2010/main" val="40037497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ABCC9A8-3F06-4942-982C-383426DA94D7}"/>
              </a:ext>
            </a:extLst>
          </p:cNvPr>
          <p:cNvPicPr>
            <a:picLocks noChangeAspect="1"/>
          </p:cNvPicPr>
          <p:nvPr userDrawn="1"/>
        </p:nvPicPr>
        <p:blipFill>
          <a:blip r:embed="rId2"/>
          <a:srcRect/>
          <a:stretch/>
        </p:blipFill>
        <p:spPr>
          <a:xfrm>
            <a:off x="0" y="0"/>
            <a:ext cx="12192000" cy="6858000"/>
          </a:xfrm>
          <a:prstGeom prst="rect">
            <a:avLst/>
          </a:prstGeom>
        </p:spPr>
      </p:pic>
      <p:sp>
        <p:nvSpPr>
          <p:cNvPr id="4" name="object 9">
            <a:extLst>
              <a:ext uri="{FF2B5EF4-FFF2-40B4-BE49-F238E27FC236}">
                <a16:creationId xmlns:a16="http://schemas.microsoft.com/office/drawing/2014/main" id="{0231A1DA-7F34-4DF0-9E6C-DC62871F0A86}"/>
              </a:ext>
            </a:extLst>
          </p:cNvPr>
          <p:cNvSpPr/>
          <p:nvPr userDrawn="1"/>
        </p:nvSpPr>
        <p:spPr>
          <a:xfrm>
            <a:off x="381003" y="5708602"/>
            <a:ext cx="914394" cy="936722"/>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755110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C0F897-ACE6-194B-B41C-0488CC56E086}"/>
              </a:ext>
            </a:extLst>
          </p:cNvPr>
          <p:cNvPicPr>
            <a:picLocks noChangeAspect="1"/>
          </p:cNvPicPr>
          <p:nvPr userDrawn="1"/>
        </p:nvPicPr>
        <p:blipFill>
          <a:blip r:embed="rId2"/>
          <a:srcRect/>
          <a:stretch/>
        </p:blipFill>
        <p:spPr>
          <a:xfrm>
            <a:off x="0" y="0"/>
            <a:ext cx="12192000" cy="6858000"/>
          </a:xfrm>
          <a:prstGeom prst="rect">
            <a:avLst/>
          </a:prstGeom>
        </p:spPr>
      </p:pic>
      <p:sp>
        <p:nvSpPr>
          <p:cNvPr id="5" name="Slide Number Placeholder 4">
            <a:extLst>
              <a:ext uri="{FF2B5EF4-FFF2-40B4-BE49-F238E27FC236}">
                <a16:creationId xmlns:a16="http://schemas.microsoft.com/office/drawing/2014/main" id="{15347A21-F2EB-A841-A8F5-568363429B20}"/>
              </a:ext>
            </a:extLst>
          </p:cNvPr>
          <p:cNvSpPr>
            <a:spLocks noGrp="1"/>
          </p:cNvSpPr>
          <p:nvPr>
            <p:ph type="sldNum" sz="quarter" idx="12"/>
          </p:nvPr>
        </p:nvSpPr>
        <p:spPr/>
        <p:txBody>
          <a:bodyPr/>
          <a:lstStyle/>
          <a:p>
            <a:fld id="{7C0564C1-ED85-FC4A-AC5D-56F28EA76E8D}" type="slidenum">
              <a:rPr lang="en-US" smtClean="0"/>
              <a:t>‹#›</a:t>
            </a:fld>
            <a:endParaRPr lang="en-US"/>
          </a:p>
        </p:txBody>
      </p:sp>
      <p:pic>
        <p:nvPicPr>
          <p:cNvPr id="6" name="Picture 5">
            <a:extLst>
              <a:ext uri="{FF2B5EF4-FFF2-40B4-BE49-F238E27FC236}">
                <a16:creationId xmlns:a16="http://schemas.microsoft.com/office/drawing/2014/main" id="{A0047133-E68C-1645-B560-6E6434553D85}"/>
              </a:ext>
            </a:extLst>
          </p:cNvPr>
          <p:cNvPicPr>
            <a:picLocks noChangeAspect="1"/>
          </p:cNvPicPr>
          <p:nvPr userDrawn="1"/>
        </p:nvPicPr>
        <p:blipFill>
          <a:blip r:embed="rId3"/>
          <a:stretch>
            <a:fillRect/>
          </a:stretch>
        </p:blipFill>
        <p:spPr>
          <a:xfrm>
            <a:off x="7778027" y="5515751"/>
            <a:ext cx="4039324" cy="1295400"/>
          </a:xfrm>
          <a:prstGeom prst="rect">
            <a:avLst/>
          </a:prstGeom>
        </p:spPr>
      </p:pic>
      <p:pic>
        <p:nvPicPr>
          <p:cNvPr id="9" name="Picture 8" descr="Census AIAN Logo">
            <a:extLst>
              <a:ext uri="{FF2B5EF4-FFF2-40B4-BE49-F238E27FC236}">
                <a16:creationId xmlns:a16="http://schemas.microsoft.com/office/drawing/2014/main" id="{543A36C6-6BA2-4A75-8CC6-09298FD6270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1003" y="5697983"/>
            <a:ext cx="914394" cy="947340"/>
          </a:xfrm>
          <a:prstGeom prst="rect">
            <a:avLst/>
          </a:prstGeom>
        </p:spPr>
      </p:pic>
    </p:spTree>
    <p:extLst>
      <p:ext uri="{BB962C8B-B14F-4D97-AF65-F5344CB8AC3E}">
        <p14:creationId xmlns:p14="http://schemas.microsoft.com/office/powerpoint/2010/main" val="39294603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BB8A39B9-8B0D-49E9-B995-F56FF6FD5324}"/>
              </a:ext>
            </a:extLst>
          </p:cNvPr>
          <p:cNvSpPr/>
          <p:nvPr userDrawn="1"/>
        </p:nvSpPr>
        <p:spPr>
          <a:xfrm>
            <a:off x="381003" y="5708602"/>
            <a:ext cx="914394" cy="936722"/>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8743737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867CE13-1B58-FF4F-8369-6471816992B2}"/>
              </a:ext>
            </a:extLst>
          </p:cNvPr>
          <p:cNvPicPr>
            <a:picLocks noChangeAspect="1"/>
          </p:cNvPicPr>
          <p:nvPr userDrawn="1"/>
        </p:nvPicPr>
        <p:blipFill>
          <a:blip r:embed="rId2"/>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B2FA4BAC-2DA1-B641-9AD7-18759D4315BB}"/>
              </a:ext>
            </a:extLst>
          </p:cNvPr>
          <p:cNvPicPr>
            <a:picLocks noChangeAspect="1"/>
          </p:cNvPicPr>
          <p:nvPr userDrawn="1"/>
        </p:nvPicPr>
        <p:blipFill>
          <a:blip r:embed="rId3"/>
          <a:stretch>
            <a:fillRect/>
          </a:stretch>
        </p:blipFill>
        <p:spPr>
          <a:xfrm>
            <a:off x="7778026" y="5515751"/>
            <a:ext cx="4185373" cy="1295400"/>
          </a:xfrm>
          <a:prstGeom prst="rect">
            <a:avLst/>
          </a:prstGeom>
        </p:spPr>
      </p:pic>
      <p:sp>
        <p:nvSpPr>
          <p:cNvPr id="5" name="object 9">
            <a:extLst>
              <a:ext uri="{FF2B5EF4-FFF2-40B4-BE49-F238E27FC236}">
                <a16:creationId xmlns:a16="http://schemas.microsoft.com/office/drawing/2014/main" id="{71AAE1D7-0922-48AD-872C-7DBB6F835408}"/>
              </a:ext>
            </a:extLst>
          </p:cNvPr>
          <p:cNvSpPr/>
          <p:nvPr userDrawn="1"/>
        </p:nvSpPr>
        <p:spPr>
          <a:xfrm>
            <a:off x="381003" y="5708602"/>
            <a:ext cx="914394" cy="936722"/>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1634858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867CE13-1B58-FF4F-8369-6471816992B2}"/>
              </a:ext>
            </a:extLst>
          </p:cNvPr>
          <p:cNvPicPr>
            <a:picLocks noChangeAspect="1"/>
          </p:cNvPicPr>
          <p:nvPr userDrawn="1"/>
        </p:nvPicPr>
        <p:blipFill>
          <a:blip r:embed="rId2"/>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B2FA4BAC-2DA1-B641-9AD7-18759D4315BB}"/>
              </a:ext>
            </a:extLst>
          </p:cNvPr>
          <p:cNvPicPr>
            <a:picLocks noChangeAspect="1"/>
          </p:cNvPicPr>
          <p:nvPr userDrawn="1"/>
        </p:nvPicPr>
        <p:blipFill>
          <a:blip r:embed="rId3"/>
          <a:stretch>
            <a:fillRect/>
          </a:stretch>
        </p:blipFill>
        <p:spPr>
          <a:xfrm>
            <a:off x="7778026" y="5515751"/>
            <a:ext cx="4185373" cy="1295400"/>
          </a:xfrm>
          <a:prstGeom prst="rect">
            <a:avLst/>
          </a:prstGeom>
        </p:spPr>
      </p:pic>
      <p:sp>
        <p:nvSpPr>
          <p:cNvPr id="5" name="object 9">
            <a:extLst>
              <a:ext uri="{FF2B5EF4-FFF2-40B4-BE49-F238E27FC236}">
                <a16:creationId xmlns:a16="http://schemas.microsoft.com/office/drawing/2014/main" id="{A4AB768D-A8A4-4BCF-9F2E-06774F74F383}"/>
              </a:ext>
            </a:extLst>
          </p:cNvPr>
          <p:cNvSpPr/>
          <p:nvPr userDrawn="1"/>
        </p:nvSpPr>
        <p:spPr>
          <a:xfrm>
            <a:off x="381003" y="5708602"/>
            <a:ext cx="914394" cy="936722"/>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479373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1A39DD-407C-A746-A681-806679DA94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6510F998-2BC2-E843-8675-4ACCB9DA49C1}"/>
              </a:ext>
            </a:extLst>
          </p:cNvPr>
          <p:cNvPicPr>
            <a:picLocks noChangeAspect="1"/>
          </p:cNvPicPr>
          <p:nvPr userDrawn="1"/>
        </p:nvPicPr>
        <p:blipFill>
          <a:blip r:embed="rId3"/>
          <a:stretch>
            <a:fillRect/>
          </a:stretch>
        </p:blipFill>
        <p:spPr>
          <a:xfrm>
            <a:off x="7793990" y="5771515"/>
            <a:ext cx="3797300" cy="949960"/>
          </a:xfrm>
          <a:prstGeom prst="rect">
            <a:avLst/>
          </a:prstGeom>
        </p:spPr>
      </p:pic>
    </p:spTree>
    <p:extLst>
      <p:ext uri="{BB962C8B-B14F-4D97-AF65-F5344CB8AC3E}">
        <p14:creationId xmlns:p14="http://schemas.microsoft.com/office/powerpoint/2010/main" val="32553527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A4F5FBB-B1F5-3145-9D94-4565EF509B5A}"/>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3D62BB5C-B72D-B040-AD8C-ACB272BBE902}"/>
              </a:ext>
            </a:extLst>
          </p:cNvPr>
          <p:cNvPicPr>
            <a:picLocks noChangeAspect="1"/>
          </p:cNvPicPr>
          <p:nvPr userDrawn="1"/>
        </p:nvPicPr>
        <p:blipFill>
          <a:blip r:embed="rId3"/>
          <a:stretch>
            <a:fillRect/>
          </a:stretch>
        </p:blipFill>
        <p:spPr>
          <a:xfrm>
            <a:off x="4637428" y="866012"/>
            <a:ext cx="2984500" cy="635000"/>
          </a:xfrm>
          <a:prstGeom prst="rect">
            <a:avLst/>
          </a:prstGeom>
        </p:spPr>
      </p:pic>
      <p:pic>
        <p:nvPicPr>
          <p:cNvPr id="6" name="Graphic 5">
            <a:extLst>
              <a:ext uri="{FF2B5EF4-FFF2-40B4-BE49-F238E27FC236}">
                <a16:creationId xmlns:a16="http://schemas.microsoft.com/office/drawing/2014/main" id="{EFDE62FB-77D0-BC43-B68F-E38AB3D4BD6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263910" y="601114"/>
            <a:ext cx="1664181" cy="941451"/>
          </a:xfrm>
          <a:prstGeom prst="rect">
            <a:avLst/>
          </a:prstGeom>
        </p:spPr>
      </p:pic>
    </p:spTree>
    <p:extLst>
      <p:ext uri="{BB962C8B-B14F-4D97-AF65-F5344CB8AC3E}">
        <p14:creationId xmlns:p14="http://schemas.microsoft.com/office/powerpoint/2010/main" val="7524682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1_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A4F5FBB-B1F5-3145-9D94-4565EF509B5A}"/>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3D62BB5C-B72D-B040-AD8C-ACB272BBE902}"/>
              </a:ext>
            </a:extLst>
          </p:cNvPr>
          <p:cNvPicPr>
            <a:picLocks noChangeAspect="1"/>
          </p:cNvPicPr>
          <p:nvPr userDrawn="1"/>
        </p:nvPicPr>
        <p:blipFill>
          <a:blip r:embed="rId3"/>
          <a:stretch>
            <a:fillRect/>
          </a:stretch>
        </p:blipFill>
        <p:spPr>
          <a:xfrm>
            <a:off x="4637428" y="866012"/>
            <a:ext cx="2984500" cy="635000"/>
          </a:xfrm>
          <a:prstGeom prst="rect">
            <a:avLst/>
          </a:prstGeom>
        </p:spPr>
      </p:pic>
      <p:pic>
        <p:nvPicPr>
          <p:cNvPr id="6" name="Graphic 5">
            <a:extLst>
              <a:ext uri="{FF2B5EF4-FFF2-40B4-BE49-F238E27FC236}">
                <a16:creationId xmlns:a16="http://schemas.microsoft.com/office/drawing/2014/main" id="{EFDE62FB-77D0-BC43-B68F-E38AB3D4BD6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263910" y="601114"/>
            <a:ext cx="1664181" cy="941451"/>
          </a:xfrm>
          <a:prstGeom prst="rect">
            <a:avLst/>
          </a:prstGeom>
        </p:spPr>
      </p:pic>
    </p:spTree>
    <p:extLst>
      <p:ext uri="{BB962C8B-B14F-4D97-AF65-F5344CB8AC3E}">
        <p14:creationId xmlns:p14="http://schemas.microsoft.com/office/powerpoint/2010/main" val="21923679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A4F5FBB-B1F5-3145-9D94-4565EF509B5A}"/>
              </a:ext>
            </a:extLst>
          </p:cNvPr>
          <p:cNvPicPr>
            <a:picLocks noChangeAspect="1"/>
          </p:cNvPicPr>
          <p:nvPr userDrawn="1"/>
        </p:nvPicPr>
        <p:blipFill>
          <a:blip r:embed="rId2"/>
          <a:srcRect/>
          <a:stretch/>
        </p:blipFill>
        <p:spPr>
          <a:xfrm>
            <a:off x="0" y="0"/>
            <a:ext cx="12192000" cy="6858000"/>
          </a:xfrm>
          <a:prstGeom prst="rect">
            <a:avLst/>
          </a:prstGeom>
        </p:spPr>
      </p:pic>
      <p:pic>
        <p:nvPicPr>
          <p:cNvPr id="5" name="Picture 4" descr="Census AIAN Logo">
            <a:extLst>
              <a:ext uri="{FF2B5EF4-FFF2-40B4-BE49-F238E27FC236}">
                <a16:creationId xmlns:a16="http://schemas.microsoft.com/office/drawing/2014/main" id="{C66ED423-E04C-4F94-8B6E-C48688E11A5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1003" y="5697983"/>
            <a:ext cx="914394" cy="947340"/>
          </a:xfrm>
          <a:prstGeom prst="rect">
            <a:avLst/>
          </a:prstGeom>
        </p:spPr>
      </p:pic>
    </p:spTree>
    <p:extLst>
      <p:ext uri="{BB962C8B-B14F-4D97-AF65-F5344CB8AC3E}">
        <p14:creationId xmlns:p14="http://schemas.microsoft.com/office/powerpoint/2010/main" val="13603149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6_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A4F5FBB-B1F5-3145-9D94-4565EF509B5A}"/>
              </a:ext>
            </a:extLst>
          </p:cNvPr>
          <p:cNvPicPr>
            <a:picLocks noChangeAspect="1"/>
          </p:cNvPicPr>
          <p:nvPr userDrawn="1"/>
        </p:nvPicPr>
        <p:blipFill>
          <a:blip r:embed="rId2"/>
          <a:srcRect/>
          <a:stretch/>
        </p:blipFill>
        <p:spPr>
          <a:xfrm>
            <a:off x="0" y="0"/>
            <a:ext cx="12192000" cy="6858000"/>
          </a:xfrm>
          <a:prstGeom prst="rect">
            <a:avLst/>
          </a:prstGeom>
        </p:spPr>
      </p:pic>
      <p:pic>
        <p:nvPicPr>
          <p:cNvPr id="4" name="Picture 3" descr="Census AIAN Logo">
            <a:extLst>
              <a:ext uri="{FF2B5EF4-FFF2-40B4-BE49-F238E27FC236}">
                <a16:creationId xmlns:a16="http://schemas.microsoft.com/office/drawing/2014/main" id="{C7534969-1034-4886-8047-B608A9FCAEB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1003" y="5697983"/>
            <a:ext cx="914394" cy="947340"/>
          </a:xfrm>
          <a:prstGeom prst="rect">
            <a:avLst/>
          </a:prstGeom>
        </p:spPr>
      </p:pic>
    </p:spTree>
    <p:extLst>
      <p:ext uri="{BB962C8B-B14F-4D97-AF65-F5344CB8AC3E}">
        <p14:creationId xmlns:p14="http://schemas.microsoft.com/office/powerpoint/2010/main" val="32715280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_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A4F5FBB-B1F5-3145-9D94-4565EF509B5A}"/>
              </a:ext>
            </a:extLst>
          </p:cNvPr>
          <p:cNvPicPr>
            <a:picLocks noChangeAspect="1"/>
          </p:cNvPicPr>
          <p:nvPr userDrawn="1"/>
        </p:nvPicPr>
        <p:blipFill>
          <a:blip r:embed="rId2"/>
          <a:srcRect/>
          <a:stretch/>
        </p:blipFill>
        <p:spPr>
          <a:xfrm>
            <a:off x="0" y="0"/>
            <a:ext cx="12192000" cy="6858000"/>
          </a:xfrm>
          <a:prstGeom prst="rect">
            <a:avLst/>
          </a:prstGeom>
        </p:spPr>
      </p:pic>
      <p:pic>
        <p:nvPicPr>
          <p:cNvPr id="5" name="Picture 4" descr="Census AIAN Logo">
            <a:extLst>
              <a:ext uri="{FF2B5EF4-FFF2-40B4-BE49-F238E27FC236}">
                <a16:creationId xmlns:a16="http://schemas.microsoft.com/office/drawing/2014/main" id="{3B898170-295A-47F5-A730-AD2E3AED5CF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1003" y="5697983"/>
            <a:ext cx="914394" cy="947340"/>
          </a:xfrm>
          <a:prstGeom prst="rect">
            <a:avLst/>
          </a:prstGeom>
        </p:spPr>
      </p:pic>
    </p:spTree>
    <p:extLst>
      <p:ext uri="{BB962C8B-B14F-4D97-AF65-F5344CB8AC3E}">
        <p14:creationId xmlns:p14="http://schemas.microsoft.com/office/powerpoint/2010/main" val="27174419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2_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A4F5FBB-B1F5-3145-9D94-4565EF509B5A}"/>
              </a:ext>
            </a:extLst>
          </p:cNvPr>
          <p:cNvPicPr>
            <a:picLocks noChangeAspect="1"/>
          </p:cNvPicPr>
          <p:nvPr userDrawn="1"/>
        </p:nvPicPr>
        <p:blipFill>
          <a:blip r:embed="rId2"/>
          <a:srcRect/>
          <a:stretch/>
        </p:blipFill>
        <p:spPr>
          <a:xfrm>
            <a:off x="0" y="0"/>
            <a:ext cx="12192000" cy="6858000"/>
          </a:xfrm>
          <a:prstGeom prst="rect">
            <a:avLst/>
          </a:prstGeom>
        </p:spPr>
      </p:pic>
      <p:pic>
        <p:nvPicPr>
          <p:cNvPr id="5" name="Picture 4" descr="Census AIAN Logo">
            <a:extLst>
              <a:ext uri="{FF2B5EF4-FFF2-40B4-BE49-F238E27FC236}">
                <a16:creationId xmlns:a16="http://schemas.microsoft.com/office/drawing/2014/main" id="{C8F24333-2DA4-42E4-A217-2D4020ED85D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1003" y="5697983"/>
            <a:ext cx="914394" cy="947340"/>
          </a:xfrm>
          <a:prstGeom prst="rect">
            <a:avLst/>
          </a:prstGeom>
        </p:spPr>
      </p:pic>
    </p:spTree>
    <p:extLst>
      <p:ext uri="{BB962C8B-B14F-4D97-AF65-F5344CB8AC3E}">
        <p14:creationId xmlns:p14="http://schemas.microsoft.com/office/powerpoint/2010/main" val="19581994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0_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A4F5FBB-B1F5-3145-9D94-4565EF509B5A}"/>
              </a:ext>
            </a:extLst>
          </p:cNvPr>
          <p:cNvPicPr>
            <a:picLocks noChangeAspect="1"/>
          </p:cNvPicPr>
          <p:nvPr userDrawn="1"/>
        </p:nvPicPr>
        <p:blipFill>
          <a:blip r:embed="rId2"/>
          <a:srcRect/>
          <a:stretch/>
        </p:blipFill>
        <p:spPr>
          <a:xfrm>
            <a:off x="0" y="0"/>
            <a:ext cx="12192000" cy="6858000"/>
          </a:xfrm>
          <a:prstGeom prst="rect">
            <a:avLst/>
          </a:prstGeom>
        </p:spPr>
      </p:pic>
      <p:pic>
        <p:nvPicPr>
          <p:cNvPr id="5" name="Picture 4" descr="Census AIAN Logo">
            <a:extLst>
              <a:ext uri="{FF2B5EF4-FFF2-40B4-BE49-F238E27FC236}">
                <a16:creationId xmlns:a16="http://schemas.microsoft.com/office/drawing/2014/main" id="{ADCCF408-AB47-4DC5-BD92-E9941898D4B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1003" y="5697983"/>
            <a:ext cx="914394" cy="947340"/>
          </a:xfrm>
          <a:prstGeom prst="rect">
            <a:avLst/>
          </a:prstGeom>
        </p:spPr>
      </p:pic>
    </p:spTree>
    <p:extLst>
      <p:ext uri="{BB962C8B-B14F-4D97-AF65-F5344CB8AC3E}">
        <p14:creationId xmlns:p14="http://schemas.microsoft.com/office/powerpoint/2010/main" val="34954589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27D64-E083-4555-98EA-9975462E24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248B70-1763-4811-AD0C-1C4F53A685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6E2475-CD8F-43D7-B490-018E53ECDD46}"/>
              </a:ext>
            </a:extLst>
          </p:cNvPr>
          <p:cNvSpPr>
            <a:spLocks noGrp="1"/>
          </p:cNvSpPr>
          <p:nvPr>
            <p:ph type="dt" sz="half" idx="10"/>
          </p:nvPr>
        </p:nvSpPr>
        <p:spPr>
          <a:xfrm>
            <a:off x="838200" y="6356350"/>
            <a:ext cx="2743200" cy="365125"/>
          </a:xfrm>
          <a:prstGeom prst="rect">
            <a:avLst/>
          </a:prstGeom>
        </p:spPr>
        <p:txBody>
          <a:bodyPr/>
          <a:lstStyle/>
          <a:p>
            <a:fld id="{1723A271-EF58-4B79-A2FE-D7AF43373302}" type="datetimeFigureOut">
              <a:rPr lang="en-US" smtClean="0"/>
              <a:t>10/27/2023</a:t>
            </a:fld>
            <a:endParaRPr lang="en-US"/>
          </a:p>
        </p:txBody>
      </p:sp>
      <p:sp>
        <p:nvSpPr>
          <p:cNvPr id="5" name="Footer Placeholder 4">
            <a:extLst>
              <a:ext uri="{FF2B5EF4-FFF2-40B4-BE49-F238E27FC236}">
                <a16:creationId xmlns:a16="http://schemas.microsoft.com/office/drawing/2014/main" id="{2A81091E-E16E-45AD-B260-D9AAFB28F8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2F82EB-0ED8-4075-A0C0-8FAB8D6DFE1F}"/>
              </a:ext>
            </a:extLst>
          </p:cNvPr>
          <p:cNvSpPr>
            <a:spLocks noGrp="1"/>
          </p:cNvSpPr>
          <p:nvPr>
            <p:ph type="sldNum" sz="quarter" idx="12"/>
          </p:nvPr>
        </p:nvSpPr>
        <p:spPr/>
        <p:txBody>
          <a:bodyPr/>
          <a:lstStyle/>
          <a:p>
            <a:fld id="{64F91421-236D-48C0-9EE3-5DD96B307F31}" type="slidenum">
              <a:rPr lang="en-US" smtClean="0"/>
              <a:t>‹#›</a:t>
            </a:fld>
            <a:endParaRPr lang="en-US"/>
          </a:p>
        </p:txBody>
      </p:sp>
    </p:spTree>
    <p:extLst>
      <p:ext uri="{BB962C8B-B14F-4D97-AF65-F5344CB8AC3E}">
        <p14:creationId xmlns:p14="http://schemas.microsoft.com/office/powerpoint/2010/main" val="23534422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67D21-8767-4A3D-B748-8077EF4BA8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2FCF72-BE92-4971-8284-DE8E37571C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0D1B9E-3846-4EFE-A627-AF92378168E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197FD18-AA79-491B-A548-C3743E6F2987}"/>
              </a:ext>
            </a:extLst>
          </p:cNvPr>
          <p:cNvSpPr>
            <a:spLocks noGrp="1"/>
          </p:cNvSpPr>
          <p:nvPr>
            <p:ph type="ftr" sz="quarter" idx="11"/>
          </p:nvPr>
        </p:nvSpPr>
        <p:spPr/>
        <p:txBody>
          <a:bodyPr/>
          <a:lstStyle/>
          <a:p>
            <a:r>
              <a:rPr lang="en-US"/>
              <a:t>Cleared for Public Release</a:t>
            </a:r>
          </a:p>
        </p:txBody>
      </p:sp>
      <p:sp>
        <p:nvSpPr>
          <p:cNvPr id="6" name="Slide Number Placeholder 5">
            <a:extLst>
              <a:ext uri="{FF2B5EF4-FFF2-40B4-BE49-F238E27FC236}">
                <a16:creationId xmlns:a16="http://schemas.microsoft.com/office/drawing/2014/main" id="{60866BF5-48A3-4D54-8402-F04953FB6A06}"/>
              </a:ext>
            </a:extLst>
          </p:cNvPr>
          <p:cNvSpPr>
            <a:spLocks noGrp="1"/>
          </p:cNvSpPr>
          <p:nvPr>
            <p:ph type="sldNum" sz="quarter" idx="12"/>
          </p:nvPr>
        </p:nvSpPr>
        <p:spPr/>
        <p:txBody>
          <a:bodyPr/>
          <a:lstStyle/>
          <a:p>
            <a:fld id="{0D50A1DF-14FF-411E-A517-A82E71A51688}" type="slidenum">
              <a:rPr lang="en-US" smtClean="0"/>
              <a:t>‹#›</a:t>
            </a:fld>
            <a:endParaRPr lang="en-US"/>
          </a:p>
        </p:txBody>
      </p:sp>
    </p:spTree>
    <p:extLst>
      <p:ext uri="{BB962C8B-B14F-4D97-AF65-F5344CB8AC3E}">
        <p14:creationId xmlns:p14="http://schemas.microsoft.com/office/powerpoint/2010/main" val="16241653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3ECC8-719A-498E-B101-491B6A35558E}" type="slidenum">
              <a:rPr lang="en-US" smtClean="0"/>
              <a:t>‹#›</a:t>
            </a:fld>
            <a:endParaRPr lang="en-US"/>
          </a:p>
        </p:txBody>
      </p:sp>
    </p:spTree>
    <p:extLst>
      <p:ext uri="{BB962C8B-B14F-4D97-AF65-F5344CB8AC3E}">
        <p14:creationId xmlns:p14="http://schemas.microsoft.com/office/powerpoint/2010/main" val="4286397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1757B5-0483-8E42-910C-D746FEA77F95}"/>
              </a:ext>
            </a:extLst>
          </p:cNvPr>
          <p:cNvPicPr>
            <a:picLocks noChangeAspect="1"/>
          </p:cNvPicPr>
          <p:nvPr userDrawn="1"/>
        </p:nvPicPr>
        <p:blipFill>
          <a:blip r:embed="rId2"/>
          <a:src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54F3142D-FDC1-5845-A57C-322B84848658}"/>
              </a:ext>
            </a:extLst>
          </p:cNvPr>
          <p:cNvPicPr>
            <a:picLocks noChangeAspect="1"/>
          </p:cNvPicPr>
          <p:nvPr userDrawn="1"/>
        </p:nvPicPr>
        <p:blipFill rotWithShape="1">
          <a:blip r:embed="rId2"/>
          <a:srcRect r="51428" b="45952"/>
          <a:stretch/>
        </p:blipFill>
        <p:spPr>
          <a:xfrm>
            <a:off x="6270171" y="3151414"/>
            <a:ext cx="5921829" cy="3706586"/>
          </a:xfrm>
          <a:prstGeom prst="rect">
            <a:avLst/>
          </a:prstGeom>
        </p:spPr>
      </p:pic>
      <p:pic>
        <p:nvPicPr>
          <p:cNvPr id="5" name="Picture 4" descr="Census AIAN Logo">
            <a:extLst>
              <a:ext uri="{FF2B5EF4-FFF2-40B4-BE49-F238E27FC236}">
                <a16:creationId xmlns:a16="http://schemas.microsoft.com/office/drawing/2014/main" id="{0594976A-C035-488A-A11B-32404DC5C8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1003" y="5697983"/>
            <a:ext cx="914394" cy="947340"/>
          </a:xfrm>
          <a:prstGeom prst="rect">
            <a:avLst/>
          </a:prstGeom>
        </p:spPr>
      </p:pic>
    </p:spTree>
    <p:extLst>
      <p:ext uri="{BB962C8B-B14F-4D97-AF65-F5344CB8AC3E}">
        <p14:creationId xmlns:p14="http://schemas.microsoft.com/office/powerpoint/2010/main" val="27627889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438400" y="6319447"/>
            <a:ext cx="27432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3ECC8-719A-498E-B101-491B6A35558E}" type="slidenum">
              <a:rPr lang="en-US" smtClean="0"/>
              <a:t>‹#›</a:t>
            </a:fld>
            <a:endParaRPr lang="en-US"/>
          </a:p>
        </p:txBody>
      </p:sp>
    </p:spTree>
    <p:extLst>
      <p:ext uri="{BB962C8B-B14F-4D97-AF65-F5344CB8AC3E}">
        <p14:creationId xmlns:p14="http://schemas.microsoft.com/office/powerpoint/2010/main" val="38350031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2438400" y="6319447"/>
            <a:ext cx="27432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3ECC8-719A-498E-B101-491B6A35558E}" type="slidenum">
              <a:rPr lang="en-US" smtClean="0"/>
              <a:t>‹#›</a:t>
            </a:fld>
            <a:endParaRPr lang="en-US"/>
          </a:p>
        </p:txBody>
      </p:sp>
    </p:spTree>
    <p:extLst>
      <p:ext uri="{BB962C8B-B14F-4D97-AF65-F5344CB8AC3E}">
        <p14:creationId xmlns:p14="http://schemas.microsoft.com/office/powerpoint/2010/main" val="23501063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2438400" y="6319447"/>
            <a:ext cx="27432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3ECC8-719A-498E-B101-491B6A35558E}" type="slidenum">
              <a:rPr lang="en-US" smtClean="0"/>
              <a:t>‹#›</a:t>
            </a:fld>
            <a:endParaRPr lang="en-US"/>
          </a:p>
        </p:txBody>
      </p:sp>
    </p:spTree>
    <p:extLst>
      <p:ext uri="{BB962C8B-B14F-4D97-AF65-F5344CB8AC3E}">
        <p14:creationId xmlns:p14="http://schemas.microsoft.com/office/powerpoint/2010/main" val="26866773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2438400" y="6319447"/>
            <a:ext cx="2743200" cy="365125"/>
          </a:xfrm>
          <a:prstGeom prst="rect">
            <a:avLst/>
          </a:prstGeom>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63ECC8-719A-498E-B101-491B6A35558E}" type="slidenum">
              <a:rPr lang="en-US" smtClean="0"/>
              <a:t>‹#›</a:t>
            </a:fld>
            <a:endParaRPr lang="en-US"/>
          </a:p>
        </p:txBody>
      </p:sp>
    </p:spTree>
    <p:extLst>
      <p:ext uri="{BB962C8B-B14F-4D97-AF65-F5344CB8AC3E}">
        <p14:creationId xmlns:p14="http://schemas.microsoft.com/office/powerpoint/2010/main" val="25995593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2438400" y="6319447"/>
            <a:ext cx="2743200" cy="365125"/>
          </a:xfrm>
          <a:prstGeom prst="rect">
            <a:avLst/>
          </a:prstGeom>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63ECC8-719A-498E-B101-491B6A35558E}" type="slidenum">
              <a:rPr lang="en-US" smtClean="0"/>
              <a:t>‹#›</a:t>
            </a:fld>
            <a:endParaRPr lang="en-US"/>
          </a:p>
        </p:txBody>
      </p:sp>
    </p:spTree>
    <p:extLst>
      <p:ext uri="{BB962C8B-B14F-4D97-AF65-F5344CB8AC3E}">
        <p14:creationId xmlns:p14="http://schemas.microsoft.com/office/powerpoint/2010/main" val="20306950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438400" y="6319447"/>
            <a:ext cx="2743200" cy="365125"/>
          </a:xfrm>
          <a:prstGeom prst="rect">
            <a:avLst/>
          </a:prstGeom>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63ECC8-719A-498E-B101-491B6A35558E}" type="slidenum">
              <a:rPr lang="en-US" smtClean="0"/>
              <a:t>‹#›</a:t>
            </a:fld>
            <a:endParaRPr lang="en-US"/>
          </a:p>
        </p:txBody>
      </p:sp>
    </p:spTree>
    <p:extLst>
      <p:ext uri="{BB962C8B-B14F-4D97-AF65-F5344CB8AC3E}">
        <p14:creationId xmlns:p14="http://schemas.microsoft.com/office/powerpoint/2010/main" val="26403450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2438400" y="6319447"/>
            <a:ext cx="27432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3ECC8-719A-498E-B101-491B6A35558E}" type="slidenum">
              <a:rPr lang="en-US" smtClean="0"/>
              <a:t>‹#›</a:t>
            </a:fld>
            <a:endParaRPr lang="en-US"/>
          </a:p>
        </p:txBody>
      </p:sp>
    </p:spTree>
    <p:extLst>
      <p:ext uri="{BB962C8B-B14F-4D97-AF65-F5344CB8AC3E}">
        <p14:creationId xmlns:p14="http://schemas.microsoft.com/office/powerpoint/2010/main" val="18291279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2438400" y="6319447"/>
            <a:ext cx="27432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3ECC8-719A-498E-B101-491B6A35558E}" type="slidenum">
              <a:rPr lang="en-US" smtClean="0"/>
              <a:t>‹#›</a:t>
            </a:fld>
            <a:endParaRPr lang="en-US"/>
          </a:p>
        </p:txBody>
      </p:sp>
    </p:spTree>
    <p:extLst>
      <p:ext uri="{BB962C8B-B14F-4D97-AF65-F5344CB8AC3E}">
        <p14:creationId xmlns:p14="http://schemas.microsoft.com/office/powerpoint/2010/main" val="31947333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438400" y="6319447"/>
            <a:ext cx="27432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3ECC8-719A-498E-B101-491B6A35558E}" type="slidenum">
              <a:rPr lang="en-US" smtClean="0"/>
              <a:t>‹#›</a:t>
            </a:fld>
            <a:endParaRPr lang="en-US"/>
          </a:p>
        </p:txBody>
      </p:sp>
    </p:spTree>
    <p:extLst>
      <p:ext uri="{BB962C8B-B14F-4D97-AF65-F5344CB8AC3E}">
        <p14:creationId xmlns:p14="http://schemas.microsoft.com/office/powerpoint/2010/main" val="12030208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438400" y="6319447"/>
            <a:ext cx="27432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3ECC8-719A-498E-B101-491B6A35558E}" type="slidenum">
              <a:rPr lang="en-US" smtClean="0"/>
              <a:t>‹#›</a:t>
            </a:fld>
            <a:endParaRPr lang="en-US"/>
          </a:p>
        </p:txBody>
      </p:sp>
    </p:spTree>
    <p:extLst>
      <p:ext uri="{BB962C8B-B14F-4D97-AF65-F5344CB8AC3E}">
        <p14:creationId xmlns:p14="http://schemas.microsoft.com/office/powerpoint/2010/main" val="1257117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1757B5-0483-8E42-910C-D746FEA77F95}"/>
              </a:ext>
            </a:extLst>
          </p:cNvPr>
          <p:cNvPicPr>
            <a:picLocks noChangeAspect="1"/>
          </p:cNvPicPr>
          <p:nvPr userDrawn="1"/>
        </p:nvPicPr>
        <p:blipFill>
          <a:blip r:embed="rId2"/>
          <a:srcRect/>
          <a:stretch/>
        </p:blipFill>
        <p:spPr>
          <a:xfrm>
            <a:off x="0" y="0"/>
            <a:ext cx="12192000" cy="6858000"/>
          </a:xfrm>
          <a:prstGeom prst="rect">
            <a:avLst/>
          </a:prstGeom>
        </p:spPr>
      </p:pic>
      <p:pic>
        <p:nvPicPr>
          <p:cNvPr id="4" name="Picture 3" descr="Census AIAN Logo">
            <a:extLst>
              <a:ext uri="{FF2B5EF4-FFF2-40B4-BE49-F238E27FC236}">
                <a16:creationId xmlns:a16="http://schemas.microsoft.com/office/drawing/2014/main" id="{4FAB17AD-4860-4E54-8E9C-62BAD8C98C0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1003" y="5697983"/>
            <a:ext cx="914394" cy="947340"/>
          </a:xfrm>
          <a:prstGeom prst="rect">
            <a:avLst/>
          </a:prstGeom>
        </p:spPr>
      </p:pic>
    </p:spTree>
    <p:extLst>
      <p:ext uri="{BB962C8B-B14F-4D97-AF65-F5344CB8AC3E}">
        <p14:creationId xmlns:p14="http://schemas.microsoft.com/office/powerpoint/2010/main" val="38586043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SUB-TITLE">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 y="-14484"/>
            <a:ext cx="12170661" cy="6900765"/>
          </a:xfrm>
          <a:prstGeom prst="rect">
            <a:avLst/>
          </a:prstGeom>
        </p:spPr>
      </p:pic>
      <p:sp>
        <p:nvSpPr>
          <p:cNvPr id="2" name="Title 1"/>
          <p:cNvSpPr>
            <a:spLocks noGrp="1"/>
          </p:cNvSpPr>
          <p:nvPr>
            <p:ph type="ctrTitle" hasCustomPrompt="1"/>
          </p:nvPr>
        </p:nvSpPr>
        <p:spPr>
          <a:xfrm>
            <a:off x="1514248" y="1712259"/>
            <a:ext cx="9144000" cy="2504190"/>
          </a:xfrm>
          <a:prstGeom prst="rect">
            <a:avLst/>
          </a:prstGeom>
        </p:spPr>
        <p:txBody>
          <a:bodyPr anchor="b"/>
          <a:lstStyle>
            <a:lvl1pPr algn="ctr">
              <a:defRPr sz="4800" b="1">
                <a:solidFill>
                  <a:schemeClr val="accent5">
                    <a:lumMod val="50000"/>
                  </a:schemeClr>
                </a:solidFill>
                <a:latin typeface="+mn-lt"/>
              </a:defRPr>
            </a:lvl1pPr>
          </a:lstStyle>
          <a:p>
            <a:r>
              <a:rPr lang="en-US"/>
              <a:t>Click to edit </a:t>
            </a:r>
            <a:br>
              <a:rPr lang="en-US"/>
            </a:br>
            <a:r>
              <a:rPr lang="en-US"/>
              <a:t>Master sub-title style</a:t>
            </a:r>
          </a:p>
        </p:txBody>
      </p:sp>
      <p:sp>
        <p:nvSpPr>
          <p:cNvPr id="6" name="Slide Number Placeholder 5"/>
          <p:cNvSpPr>
            <a:spLocks noGrp="1"/>
          </p:cNvSpPr>
          <p:nvPr>
            <p:ph type="sldNum" sz="quarter" idx="12"/>
          </p:nvPr>
        </p:nvSpPr>
        <p:spPr/>
        <p:txBody>
          <a:bodyPr/>
          <a:lstStyle/>
          <a:p>
            <a:fld id="{2BEE099A-8562-47CA-944D-F82EDDAC5192}" type="slidenum">
              <a:rPr lang="en-US" smtClean="0"/>
              <a:pPr/>
              <a:t>‹#›</a:t>
            </a:fld>
            <a:endParaRPr lang="en-US"/>
          </a:p>
        </p:txBody>
      </p:sp>
    </p:spTree>
    <p:extLst>
      <p:ext uri="{BB962C8B-B14F-4D97-AF65-F5344CB8AC3E}">
        <p14:creationId xmlns:p14="http://schemas.microsoft.com/office/powerpoint/2010/main" val="1789509597"/>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1757B5-0483-8E42-910C-D746FEA77F95}"/>
              </a:ext>
            </a:extLst>
          </p:cNvPr>
          <p:cNvPicPr>
            <a:picLocks noChangeAspect="1"/>
          </p:cNvPicPr>
          <p:nvPr userDrawn="1"/>
        </p:nvPicPr>
        <p:blipFill>
          <a:blip r:embed="rId2"/>
          <a:srcRect/>
          <a:stretch/>
        </p:blipFill>
        <p:spPr>
          <a:xfrm>
            <a:off x="0" y="0"/>
            <a:ext cx="12192000" cy="6858000"/>
          </a:xfrm>
          <a:prstGeom prst="rect">
            <a:avLst/>
          </a:prstGeom>
        </p:spPr>
      </p:pic>
      <p:pic>
        <p:nvPicPr>
          <p:cNvPr id="5" name="Picture 4" descr="Census AIAN Logo">
            <a:extLst>
              <a:ext uri="{FF2B5EF4-FFF2-40B4-BE49-F238E27FC236}">
                <a16:creationId xmlns:a16="http://schemas.microsoft.com/office/drawing/2014/main" id="{8666FAFD-491E-4AC4-9884-B66EB643311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1003" y="5697983"/>
            <a:ext cx="914394" cy="947340"/>
          </a:xfrm>
          <a:prstGeom prst="rect">
            <a:avLst/>
          </a:prstGeom>
        </p:spPr>
      </p:pic>
    </p:spTree>
    <p:extLst>
      <p:ext uri="{BB962C8B-B14F-4D97-AF65-F5344CB8AC3E}">
        <p14:creationId xmlns:p14="http://schemas.microsoft.com/office/powerpoint/2010/main" val="747770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28EA260-B38C-764B-ACE3-36A02BE4C901}"/>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96D8B43A-C35E-D444-94AC-8ED58114456B}"/>
              </a:ext>
            </a:extLst>
          </p:cNvPr>
          <p:cNvPicPr>
            <a:picLocks noChangeAspect="1"/>
          </p:cNvPicPr>
          <p:nvPr userDrawn="1"/>
        </p:nvPicPr>
        <p:blipFill>
          <a:blip r:embed="rId3"/>
          <a:stretch>
            <a:fillRect/>
          </a:stretch>
        </p:blipFill>
        <p:spPr>
          <a:xfrm>
            <a:off x="8509000" y="5815584"/>
            <a:ext cx="3683000" cy="859536"/>
          </a:xfrm>
          <a:prstGeom prst="rect">
            <a:avLst/>
          </a:prstGeom>
        </p:spPr>
      </p:pic>
      <p:pic>
        <p:nvPicPr>
          <p:cNvPr id="10" name="Picture 9">
            <a:extLst>
              <a:ext uri="{FF2B5EF4-FFF2-40B4-BE49-F238E27FC236}">
                <a16:creationId xmlns:a16="http://schemas.microsoft.com/office/drawing/2014/main" id="{6ABE7883-5FDF-F942-A6D8-CAEE48ABC020}"/>
              </a:ext>
            </a:extLst>
          </p:cNvPr>
          <p:cNvPicPr>
            <a:picLocks noChangeAspect="1"/>
          </p:cNvPicPr>
          <p:nvPr userDrawn="1"/>
        </p:nvPicPr>
        <p:blipFill>
          <a:blip r:embed="rId4"/>
          <a:stretch>
            <a:fillRect/>
          </a:stretch>
        </p:blipFill>
        <p:spPr>
          <a:xfrm>
            <a:off x="0" y="527050"/>
            <a:ext cx="2171700" cy="469900"/>
          </a:xfrm>
          <a:prstGeom prst="rect">
            <a:avLst/>
          </a:prstGeom>
        </p:spPr>
      </p:pic>
      <p:sp>
        <p:nvSpPr>
          <p:cNvPr id="6" name="object 9">
            <a:extLst>
              <a:ext uri="{FF2B5EF4-FFF2-40B4-BE49-F238E27FC236}">
                <a16:creationId xmlns:a16="http://schemas.microsoft.com/office/drawing/2014/main" id="{7DDC85F0-A146-4347-B574-BD658754A797}"/>
              </a:ext>
            </a:extLst>
          </p:cNvPr>
          <p:cNvSpPr/>
          <p:nvPr userDrawn="1"/>
        </p:nvSpPr>
        <p:spPr>
          <a:xfrm>
            <a:off x="381003" y="5708602"/>
            <a:ext cx="914394" cy="936722"/>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859981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28EA260-B38C-764B-ACE3-36A02BE4C901}"/>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96D8B43A-C35E-D444-94AC-8ED58114456B}"/>
              </a:ext>
            </a:extLst>
          </p:cNvPr>
          <p:cNvPicPr>
            <a:picLocks noChangeAspect="1"/>
          </p:cNvPicPr>
          <p:nvPr userDrawn="1"/>
        </p:nvPicPr>
        <p:blipFill>
          <a:blip r:embed="rId3"/>
          <a:stretch>
            <a:fillRect/>
          </a:stretch>
        </p:blipFill>
        <p:spPr>
          <a:xfrm>
            <a:off x="8509000" y="5815584"/>
            <a:ext cx="3683000" cy="859536"/>
          </a:xfrm>
          <a:prstGeom prst="rect">
            <a:avLst/>
          </a:prstGeom>
        </p:spPr>
      </p:pic>
      <p:sp>
        <p:nvSpPr>
          <p:cNvPr id="5" name="object 9">
            <a:extLst>
              <a:ext uri="{FF2B5EF4-FFF2-40B4-BE49-F238E27FC236}">
                <a16:creationId xmlns:a16="http://schemas.microsoft.com/office/drawing/2014/main" id="{FEBDAE2C-FE69-4DBF-A5D9-9EAC9340C83D}"/>
              </a:ext>
            </a:extLst>
          </p:cNvPr>
          <p:cNvSpPr/>
          <p:nvPr userDrawn="1"/>
        </p:nvSpPr>
        <p:spPr>
          <a:xfrm>
            <a:off x="381003" y="5708602"/>
            <a:ext cx="914394" cy="936722"/>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141167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28EA260-B38C-764B-ACE3-36A02BE4C901}"/>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96D8B43A-C35E-D444-94AC-8ED58114456B}"/>
              </a:ext>
            </a:extLst>
          </p:cNvPr>
          <p:cNvPicPr>
            <a:picLocks noChangeAspect="1"/>
          </p:cNvPicPr>
          <p:nvPr userDrawn="1"/>
        </p:nvPicPr>
        <p:blipFill>
          <a:blip r:embed="rId3"/>
          <a:stretch>
            <a:fillRect/>
          </a:stretch>
        </p:blipFill>
        <p:spPr>
          <a:xfrm>
            <a:off x="8509000" y="5815584"/>
            <a:ext cx="3683000" cy="859536"/>
          </a:xfrm>
          <a:prstGeom prst="rect">
            <a:avLst/>
          </a:prstGeom>
        </p:spPr>
      </p:pic>
      <p:pic>
        <p:nvPicPr>
          <p:cNvPr id="10" name="Picture 9">
            <a:extLst>
              <a:ext uri="{FF2B5EF4-FFF2-40B4-BE49-F238E27FC236}">
                <a16:creationId xmlns:a16="http://schemas.microsoft.com/office/drawing/2014/main" id="{6ABE7883-5FDF-F942-A6D8-CAEE48ABC020}"/>
              </a:ext>
            </a:extLst>
          </p:cNvPr>
          <p:cNvPicPr>
            <a:picLocks noChangeAspect="1"/>
          </p:cNvPicPr>
          <p:nvPr userDrawn="1"/>
        </p:nvPicPr>
        <p:blipFill>
          <a:blip r:embed="rId4"/>
          <a:stretch>
            <a:fillRect/>
          </a:stretch>
        </p:blipFill>
        <p:spPr>
          <a:xfrm>
            <a:off x="0" y="527050"/>
            <a:ext cx="2171700" cy="469900"/>
          </a:xfrm>
          <a:prstGeom prst="rect">
            <a:avLst/>
          </a:prstGeom>
        </p:spPr>
      </p:pic>
      <p:sp>
        <p:nvSpPr>
          <p:cNvPr id="6" name="object 9">
            <a:extLst>
              <a:ext uri="{FF2B5EF4-FFF2-40B4-BE49-F238E27FC236}">
                <a16:creationId xmlns:a16="http://schemas.microsoft.com/office/drawing/2014/main" id="{30C97676-D3D6-49D3-BCDD-D24BEA8268F8}"/>
              </a:ext>
            </a:extLst>
          </p:cNvPr>
          <p:cNvSpPr/>
          <p:nvPr userDrawn="1"/>
        </p:nvSpPr>
        <p:spPr>
          <a:xfrm>
            <a:off x="381003" y="5708602"/>
            <a:ext cx="914394" cy="936722"/>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85668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28EA260-B38C-764B-ACE3-36A02BE4C901}"/>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96D8B43A-C35E-D444-94AC-8ED58114456B}"/>
              </a:ext>
            </a:extLst>
          </p:cNvPr>
          <p:cNvPicPr>
            <a:picLocks noChangeAspect="1"/>
          </p:cNvPicPr>
          <p:nvPr userDrawn="1"/>
        </p:nvPicPr>
        <p:blipFill>
          <a:blip r:embed="rId3"/>
          <a:stretch>
            <a:fillRect/>
          </a:stretch>
        </p:blipFill>
        <p:spPr>
          <a:xfrm>
            <a:off x="8509000" y="5815584"/>
            <a:ext cx="3683000" cy="859536"/>
          </a:xfrm>
          <a:prstGeom prst="rect">
            <a:avLst/>
          </a:prstGeom>
        </p:spPr>
      </p:pic>
      <p:sp>
        <p:nvSpPr>
          <p:cNvPr id="6" name="object 9">
            <a:extLst>
              <a:ext uri="{FF2B5EF4-FFF2-40B4-BE49-F238E27FC236}">
                <a16:creationId xmlns:a16="http://schemas.microsoft.com/office/drawing/2014/main" id="{D8EDEAAD-3D15-4A50-848D-1110C9C05AD9}"/>
              </a:ext>
            </a:extLst>
          </p:cNvPr>
          <p:cNvSpPr/>
          <p:nvPr userDrawn="1"/>
        </p:nvSpPr>
        <p:spPr>
          <a:xfrm>
            <a:off x="381003" y="5708602"/>
            <a:ext cx="914394" cy="936722"/>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82283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2.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3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2013B1-B49D-A542-A4D4-11895E9037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E52AC2-B03D-AE40-A31A-B5F93EEFA5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3D3A7F-5915-1D46-9BC2-D8C087C283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889D063A-67D3-9744-9244-37EF53F9EA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E760C3C-E5F1-724D-8B94-DF566F8CC4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0564C1-ED85-FC4A-AC5D-56F28EA76E8D}" type="slidenum">
              <a:rPr lang="en-US" smtClean="0"/>
              <a:t>‹#›</a:t>
            </a:fld>
            <a:endParaRPr lang="en-US"/>
          </a:p>
        </p:txBody>
      </p:sp>
    </p:spTree>
    <p:extLst>
      <p:ext uri="{BB962C8B-B14F-4D97-AF65-F5344CB8AC3E}">
        <p14:creationId xmlns:p14="http://schemas.microsoft.com/office/powerpoint/2010/main" val="3118552995"/>
      </p:ext>
    </p:extLst>
  </p:cSld>
  <p:clrMap bg1="lt1" tx1="dk1" bg2="lt2" tx2="dk2" accent1="accent1" accent2="accent2" accent3="accent3" accent4="accent4" accent5="accent5" accent6="accent6" hlink="hlink" folHlink="folHlink"/>
  <p:sldLayoutIdLst>
    <p:sldLayoutId id="2147483715" r:id="rId1"/>
    <p:sldLayoutId id="2147483724" r:id="rId2"/>
    <p:sldLayoutId id="2147483716" r:id="rId3"/>
    <p:sldLayoutId id="2147483701" r:id="rId4"/>
    <p:sldLayoutId id="2147483708" r:id="rId5"/>
    <p:sldLayoutId id="2147483717" r:id="rId6"/>
    <p:sldLayoutId id="2147483702" r:id="rId7"/>
    <p:sldLayoutId id="2147483709" r:id="rId8"/>
    <p:sldLayoutId id="2147483710" r:id="rId9"/>
    <p:sldLayoutId id="2147483725" r:id="rId10"/>
    <p:sldLayoutId id="2147483718" r:id="rId11"/>
    <p:sldLayoutId id="2147483704" r:id="rId12"/>
    <p:sldLayoutId id="2147483719" r:id="rId13"/>
    <p:sldLayoutId id="2147483720" r:id="rId14"/>
    <p:sldLayoutId id="2147483711" r:id="rId15"/>
    <p:sldLayoutId id="2147483712" r:id="rId16"/>
    <p:sldLayoutId id="2147483721" r:id="rId17"/>
    <p:sldLayoutId id="2147483722" r:id="rId18"/>
    <p:sldLayoutId id="2147483713" r:id="rId19"/>
    <p:sldLayoutId id="2147483723" r:id="rId20"/>
    <p:sldLayoutId id="2147483707" r:id="rId21"/>
    <p:sldLayoutId id="2147483666" r:id="rId22"/>
    <p:sldLayoutId id="2147483676" r:id="rId23"/>
    <p:sldLayoutId id="2147483684" r:id="rId24"/>
    <p:sldLayoutId id="2147483692" r:id="rId25"/>
    <p:sldLayoutId id="2147483700" r:id="rId26"/>
    <p:sldLayoutId id="2147483726" r:id="rId27"/>
    <p:sldLayoutId id="2147483727" r:id="rId28"/>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63ECC8-719A-498E-B101-491B6A35558E}" type="slidenum">
              <a:rPr lang="en-US" smtClean="0"/>
              <a:t>‹#›</a:t>
            </a:fld>
            <a:endParaRPr lang="en-US"/>
          </a:p>
        </p:txBody>
      </p:sp>
      <p:pic>
        <p:nvPicPr>
          <p:cNvPr id="8" name="Picture 7"/>
          <p:cNvPicPr>
            <a:picLocks noSelect="1"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5325" y="5796743"/>
            <a:ext cx="1810669" cy="1030313"/>
          </a:xfrm>
          <a:prstGeom prst="rect">
            <a:avLst/>
          </a:prstGeom>
        </p:spPr>
      </p:pic>
    </p:spTree>
    <p:extLst>
      <p:ext uri="{BB962C8B-B14F-4D97-AF65-F5344CB8AC3E}">
        <p14:creationId xmlns:p14="http://schemas.microsoft.com/office/powerpoint/2010/main" val="23385936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32.xml"/><Relationship Id="rId4" Type="http://schemas.openxmlformats.org/officeDocument/2006/relationships/image" Target="../media/image39.sv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3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census.gov/programs-surveys/specialcensus.html" TargetMode="External"/><Relationship Id="rId2" Type="http://schemas.openxmlformats.org/officeDocument/2006/relationships/notesSlide" Target="../notesSlides/notesSlide13.xml"/><Relationship Id="rId1" Type="http://schemas.openxmlformats.org/officeDocument/2006/relationships/slideLayout" Target="../slideLayouts/slideLayout32.xml"/><Relationship Id="rId4" Type="http://schemas.openxmlformats.org/officeDocument/2006/relationships/hyperlink" Target="https://www.census.gov/programs-surveys/specialcensus/data_products/official_counts.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www.census.gov/geographies/reference-files/2023/geo/addcountlisting.html" TargetMode="External"/><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hyperlink" Target="https://www.census.gov/geographies/mapping-files/time-series/geo/partnership.html" TargetMode="External"/><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hyperlink" Target="https://mtgis-portal.geo.census.gov/arcgis/apps/webappviewer/index.html?id=c754be823d6342949a4c50e519eb87be"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3.sv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hyperlink" Target="mailto:shadana.m.sultan@census.gov" TargetMode="External"/><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48.jpeg"/><Relationship Id="rId5" Type="http://schemas.openxmlformats.org/officeDocument/2006/relationships/image" Target="../media/image47.jp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17.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https://data.census.gov/map?t=American+Indian+and+Alaska+Native&amp;g=040XX00US04$2500000&amp;layer=VT_2020_250_00_PY_D1&amp;mode=thematic&amp;loc=34.2157,-113.0026,z4.7137" TargetMode="External"/><Relationship Id="rId7" Type="http://schemas.openxmlformats.org/officeDocument/2006/relationships/hyperlink" Target="https://data.census.gov/table?t=-5000M&amp;g=040XX00US04&amp;y=2020&amp;d=DEC+Detailed+Demographic+and+Housing+Characteristics+File+A&amp;tp=true" TargetMode="External"/><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image" Target="../media/image53.png"/><Relationship Id="rId5" Type="http://schemas.openxmlformats.org/officeDocument/2006/relationships/hyperlink" Target="https://data.census.gov/table/ACSDT1Y2022.B02017?t=American+Indian+and+Alaska+Native&amp;g=040XX00US04&amp;moe=false" TargetMode="Externa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s://www.census.gov/programs-surveys/ntps.html" TargetMode="External"/><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hyperlink" Target="https://www.usajobs.gov/job/752214800" TargetMode="External"/><Relationship Id="rId2" Type="http://schemas.openxmlformats.org/officeDocument/2006/relationships/hyperlink" Target="https://www.census.gov/about/census-careers/jobs/regional-community/community.html" TargetMode="External"/><Relationship Id="rId1" Type="http://schemas.openxmlformats.org/officeDocument/2006/relationships/slideLayout" Target="../slideLayouts/slideLayout17.xml"/><Relationship Id="rId4" Type="http://schemas.openxmlformats.org/officeDocument/2006/relationships/hyperlink" Target="https://www.usajobs.gov/job/752211000"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460E80-F609-4EE1-99E8-33C32743A807}"/>
              </a:ext>
            </a:extLst>
          </p:cNvPr>
          <p:cNvSpPr txBox="1"/>
          <p:nvPr/>
        </p:nvSpPr>
        <p:spPr>
          <a:xfrm>
            <a:off x="285853" y="271868"/>
            <a:ext cx="6533236" cy="954107"/>
          </a:xfrm>
          <a:prstGeom prst="rect">
            <a:avLst/>
          </a:prstGeom>
          <a:noFill/>
        </p:spPr>
        <p:txBody>
          <a:bodyPr wrap="square">
            <a:spAutoFit/>
          </a:bodyPr>
          <a:lstStyle/>
          <a:p>
            <a:r>
              <a:rPr lang="en-US" sz="2800" b="1">
                <a:solidFill>
                  <a:schemeClr val="bg1"/>
                </a:solidFill>
                <a:latin typeface="Calibri" panose="020F0502020204030204" pitchFamily="34" charset="0"/>
              </a:rPr>
              <a:t>US Census Bureau Updates</a:t>
            </a:r>
          </a:p>
          <a:p>
            <a:r>
              <a:rPr lang="en-US" sz="2800" b="1">
                <a:solidFill>
                  <a:schemeClr val="bg1"/>
                </a:solidFill>
                <a:latin typeface="Calibri" panose="020F0502020204030204" pitchFamily="34" charset="0"/>
              </a:rPr>
              <a:t>October 2023</a:t>
            </a:r>
            <a:endParaRPr lang="en-US" sz="2800"/>
          </a:p>
        </p:txBody>
      </p:sp>
      <p:sp>
        <p:nvSpPr>
          <p:cNvPr id="5" name="TextBox 4">
            <a:extLst>
              <a:ext uri="{FF2B5EF4-FFF2-40B4-BE49-F238E27FC236}">
                <a16:creationId xmlns:a16="http://schemas.microsoft.com/office/drawing/2014/main" id="{F8C5A8C4-6A59-465A-9121-638CF6F1A0F8}"/>
              </a:ext>
            </a:extLst>
          </p:cNvPr>
          <p:cNvSpPr txBox="1"/>
          <p:nvPr/>
        </p:nvSpPr>
        <p:spPr>
          <a:xfrm>
            <a:off x="1281393" y="5130736"/>
            <a:ext cx="4730301"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panose="020F0502020204030204"/>
                <a:ea typeface="+mn-ea"/>
                <a:cs typeface="+mn-cs"/>
              </a:rPr>
              <a:t>Tamia Morris, Decennial Specialist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prstClr val="white"/>
                </a:solidFill>
                <a:latin typeface="Calibri" panose="020F0502020204030204"/>
              </a:rPr>
              <a:t>Jim </a:t>
            </a:r>
            <a:r>
              <a:rPr lang="en-US" sz="1600" b="1" err="1">
                <a:solidFill>
                  <a:prstClr val="white"/>
                </a:solidFill>
                <a:latin typeface="Calibri" panose="020F0502020204030204"/>
              </a:rPr>
              <a:t>Castagneri</a:t>
            </a:r>
            <a:r>
              <a:rPr lang="en-US" sz="1600" b="1">
                <a:solidFill>
                  <a:prstClr val="white"/>
                </a:solidFill>
                <a:latin typeface="Calibri" panose="020F0502020204030204"/>
              </a:rPr>
              <a:t>, Geographer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prstClr val="white"/>
                </a:solidFill>
                <a:latin typeface="Calibri" panose="020F0502020204030204"/>
              </a:rPr>
              <a:t>Charles </a:t>
            </a:r>
            <a:r>
              <a:rPr lang="en-US" sz="1600" b="1" err="1">
                <a:solidFill>
                  <a:prstClr val="white"/>
                </a:solidFill>
                <a:latin typeface="Calibri" panose="020F0502020204030204"/>
              </a:rPr>
              <a:t>Tippeconnic</a:t>
            </a:r>
            <a:r>
              <a:rPr lang="en-US" sz="1600" b="1">
                <a:solidFill>
                  <a:prstClr val="white"/>
                </a:solidFill>
                <a:latin typeface="Calibri" panose="020F0502020204030204"/>
              </a:rPr>
              <a:t>, Tribal Relations Specialist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a:solidFill>
                <a:prstClr val="white"/>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prstClr val="white"/>
                </a:solidFill>
                <a:latin typeface="Calibri" panose="020F0502020204030204"/>
              </a:rPr>
              <a:t>Denver Regional Office, Denver</a:t>
            </a:r>
            <a:endParaRPr kumimoji="0" lang="en-US" sz="1600" b="1"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panose="020F0502020204030204"/>
                <a:ea typeface="+mn-ea"/>
                <a:cs typeface="+mn-cs"/>
              </a:rPr>
              <a:t>U.S. Census Bureau</a:t>
            </a:r>
          </a:p>
        </p:txBody>
      </p:sp>
      <p:sp>
        <p:nvSpPr>
          <p:cNvPr id="11" name="TextBox 10">
            <a:extLst>
              <a:ext uri="{FF2B5EF4-FFF2-40B4-BE49-F238E27FC236}">
                <a16:creationId xmlns:a16="http://schemas.microsoft.com/office/drawing/2014/main" id="{7C5EC081-7FA8-47E8-B602-8CBF49DF190F}"/>
              </a:ext>
            </a:extLst>
          </p:cNvPr>
          <p:cNvSpPr txBox="1"/>
          <p:nvPr/>
        </p:nvSpPr>
        <p:spPr>
          <a:xfrm>
            <a:off x="811147" y="1558066"/>
            <a:ext cx="7097440" cy="3277820"/>
          </a:xfrm>
          <a:prstGeom prst="rect">
            <a:avLst/>
          </a:prstGeom>
          <a:noFill/>
        </p:spPr>
        <p:txBody>
          <a:bodyPr wrap="square" lIns="91440" tIns="45720" rIns="91440" bIns="45720" anchor="t">
            <a:spAutoFit/>
          </a:bodyPr>
          <a:lstStyle/>
          <a:p>
            <a:pPr marL="285750" indent="-285750">
              <a:spcBef>
                <a:spcPts val="600"/>
              </a:spcBef>
              <a:spcAft>
                <a:spcPts val="1200"/>
              </a:spcAft>
              <a:buFont typeface="Arial" panose="020B0604020202020204" pitchFamily="34" charset="0"/>
              <a:buChar char="•"/>
              <a:tabLst>
                <a:tab pos="241300" algn="l"/>
              </a:tabLst>
            </a:pPr>
            <a:r>
              <a:rPr lang="en-US" sz="2200" spc="-5" dirty="0">
                <a:solidFill>
                  <a:schemeClr val="bg1"/>
                </a:solidFill>
                <a:cs typeface="Calibri"/>
              </a:rPr>
              <a:t>Planning for 2030 – 2030 Census FRN Results</a:t>
            </a:r>
          </a:p>
          <a:p>
            <a:pPr marL="285750" indent="-285750">
              <a:spcBef>
                <a:spcPts val="600"/>
              </a:spcBef>
              <a:spcAft>
                <a:spcPts val="1200"/>
              </a:spcAft>
              <a:buFont typeface="Arial" panose="020B0604020202020204" pitchFamily="34" charset="0"/>
              <a:buChar char="•"/>
              <a:tabLst>
                <a:tab pos="241300" algn="l"/>
              </a:tabLst>
            </a:pPr>
            <a:r>
              <a:rPr lang="en-US" sz="2200" spc="-5" dirty="0">
                <a:solidFill>
                  <a:schemeClr val="bg1"/>
                </a:solidFill>
                <a:cs typeface="Calibri"/>
              </a:rPr>
              <a:t>Special Census</a:t>
            </a:r>
          </a:p>
          <a:p>
            <a:pPr marL="285750" indent="-285750">
              <a:spcBef>
                <a:spcPts val="600"/>
              </a:spcBef>
              <a:spcAft>
                <a:spcPts val="1200"/>
              </a:spcAft>
              <a:buFont typeface="Arial" panose="020B0604020202020204" pitchFamily="34" charset="0"/>
              <a:buChar char="•"/>
              <a:tabLst>
                <a:tab pos="241300" algn="l"/>
              </a:tabLst>
            </a:pPr>
            <a:r>
              <a:rPr kumimoji="0" lang="en-US" sz="2200" i="0" u="none" strike="noStrike" kern="1200" cap="none" spc="-5" normalizeH="0" baseline="0" noProof="0" dirty="0">
                <a:ln>
                  <a:noFill/>
                </a:ln>
                <a:solidFill>
                  <a:schemeClr val="bg1"/>
                </a:solidFill>
                <a:effectLst/>
                <a:uLnTx/>
                <a:uFillTx/>
                <a:ea typeface="+mn-ea"/>
                <a:cs typeface="Calibri"/>
              </a:rPr>
              <a:t>Geographic Program Update – Block Counts</a:t>
            </a:r>
            <a:endParaRPr lang="en-US" sz="2200" i="0" u="none" strike="noStrike" kern="1200" cap="none" spc="-5" normalizeH="0" baseline="0" noProof="0" dirty="0">
              <a:ln>
                <a:noFill/>
              </a:ln>
              <a:solidFill>
                <a:schemeClr val="bg1"/>
              </a:solidFill>
              <a:effectLst/>
              <a:uLnTx/>
              <a:uFillTx/>
              <a:cs typeface="Calibri"/>
            </a:endParaRPr>
          </a:p>
          <a:p>
            <a:pPr marL="285750" indent="-285750">
              <a:spcBef>
                <a:spcPts val="600"/>
              </a:spcBef>
              <a:spcAft>
                <a:spcPts val="1200"/>
              </a:spcAft>
              <a:buFont typeface="Arial" panose="020B0604020202020204" pitchFamily="34" charset="0"/>
              <a:buChar char="•"/>
              <a:tabLst>
                <a:tab pos="241300" algn="l"/>
              </a:tabLst>
            </a:pPr>
            <a:r>
              <a:rPr lang="en-US" sz="2200" spc="-5" dirty="0">
                <a:solidFill>
                  <a:schemeClr val="bg1"/>
                </a:solidFill>
                <a:cs typeface="Calibri"/>
              </a:rPr>
              <a:t>Arizona Tribal</a:t>
            </a:r>
            <a:r>
              <a:rPr kumimoji="0" lang="en-US" sz="2200" i="0" u="none" strike="noStrike" kern="1200" cap="none" spc="-5" normalizeH="0" baseline="0" noProof="0" dirty="0">
                <a:ln>
                  <a:noFill/>
                </a:ln>
                <a:solidFill>
                  <a:schemeClr val="bg1"/>
                </a:solidFill>
                <a:effectLst/>
                <a:uLnTx/>
                <a:uFillTx/>
                <a:ea typeface="+mn-ea"/>
                <a:cs typeface="Calibri"/>
              </a:rPr>
              <a:t> </a:t>
            </a:r>
            <a:r>
              <a:rPr lang="en-US" sz="2200" spc="-5" dirty="0">
                <a:solidFill>
                  <a:schemeClr val="bg1"/>
                </a:solidFill>
                <a:cs typeface="Calibri"/>
              </a:rPr>
              <a:t>Nation Engagement</a:t>
            </a:r>
            <a:endParaRPr lang="en-US" sz="2200" i="0" u="none" strike="noStrike" kern="1200" cap="none" spc="-5" normalizeH="0" baseline="0" noProof="0" dirty="0">
              <a:ln>
                <a:noFill/>
              </a:ln>
              <a:solidFill>
                <a:schemeClr val="bg1"/>
              </a:solidFill>
              <a:effectLst/>
              <a:uLnTx/>
              <a:uFillTx/>
              <a:cs typeface="Calibri"/>
            </a:endParaRPr>
          </a:p>
          <a:p>
            <a:pPr marL="285750" indent="-285750">
              <a:spcBef>
                <a:spcPts val="600"/>
              </a:spcBef>
              <a:spcAft>
                <a:spcPts val="1200"/>
              </a:spcAft>
              <a:buFont typeface="Arial" panose="020B0604020202020204" pitchFamily="34" charset="0"/>
              <a:buChar char="•"/>
              <a:tabLst>
                <a:tab pos="241300" algn="l"/>
              </a:tabLst>
            </a:pPr>
            <a:r>
              <a:rPr kumimoji="0" lang="en-US" sz="2200" i="0" u="none" strike="noStrike" kern="1200" cap="none" spc="-5" normalizeH="0" baseline="0" noProof="0" dirty="0">
                <a:ln>
                  <a:noFill/>
                </a:ln>
                <a:solidFill>
                  <a:schemeClr val="bg1"/>
                </a:solidFill>
                <a:effectLst/>
                <a:uLnTx/>
                <a:uFillTx/>
                <a:ea typeface="+mn-ea"/>
                <a:cs typeface="Calibri"/>
              </a:rPr>
              <a:t>Demographic Survey Updates</a:t>
            </a:r>
            <a:endParaRPr lang="en-US" sz="2200" i="0" u="none" strike="noStrike" kern="1200" cap="none" spc="-5" normalizeH="0" baseline="0" noProof="0" dirty="0">
              <a:ln>
                <a:noFill/>
              </a:ln>
              <a:solidFill>
                <a:schemeClr val="bg1"/>
              </a:solidFill>
              <a:effectLst/>
              <a:uLnTx/>
              <a:uFillTx/>
              <a:cs typeface="Calibri"/>
            </a:endParaRPr>
          </a:p>
          <a:p>
            <a:pPr marL="285750" indent="-285750">
              <a:spcBef>
                <a:spcPts val="600"/>
              </a:spcBef>
              <a:spcAft>
                <a:spcPts val="1200"/>
              </a:spcAft>
              <a:buFont typeface="Arial" panose="020B0604020202020204" pitchFamily="34" charset="0"/>
              <a:buChar char="•"/>
              <a:tabLst>
                <a:tab pos="241300" algn="l"/>
              </a:tabLst>
            </a:pPr>
            <a:r>
              <a:rPr lang="en-US" sz="2200" spc="-5" dirty="0">
                <a:solidFill>
                  <a:schemeClr val="bg1"/>
                </a:solidFill>
                <a:cs typeface="Calibri"/>
              </a:rPr>
              <a:t>Transition to USAJOBS</a:t>
            </a:r>
            <a:endParaRPr kumimoji="0" lang="en-US" sz="2200" i="0" u="none" strike="noStrike" kern="1200" cap="none" spc="0" normalizeH="0" baseline="0" noProof="0" dirty="0">
              <a:ln>
                <a:noFill/>
              </a:ln>
              <a:solidFill>
                <a:schemeClr val="bg1"/>
              </a:solidFill>
              <a:effectLst/>
              <a:uLnTx/>
              <a:uFillTx/>
              <a:ea typeface="+mn-ea"/>
              <a:cs typeface="Calibri"/>
            </a:endParaRPr>
          </a:p>
        </p:txBody>
      </p:sp>
    </p:spTree>
    <p:extLst>
      <p:ext uri="{BB962C8B-B14F-4D97-AF65-F5344CB8AC3E}">
        <p14:creationId xmlns:p14="http://schemas.microsoft.com/office/powerpoint/2010/main" val="980229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6468D1F-58E7-3706-D7EF-F74AD1CB4F18}"/>
              </a:ext>
            </a:extLst>
          </p:cNvPr>
          <p:cNvSpPr/>
          <p:nvPr/>
        </p:nvSpPr>
        <p:spPr>
          <a:xfrm>
            <a:off x="1407591" y="4839811"/>
            <a:ext cx="9765505" cy="729555"/>
          </a:xfrm>
          <a:prstGeom prst="rect">
            <a:avLst/>
          </a:prstGeom>
          <a:gradFill>
            <a:gsLst>
              <a:gs pos="100000">
                <a:srgbClr val="E6E6E6">
                  <a:alpha val="67000"/>
                </a:srgbClr>
              </a:gs>
              <a:gs pos="0">
                <a:schemeClr val="bg1"/>
              </a:gs>
              <a:gs pos="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9B96F899-28EA-DC08-B071-0FC33512B5AB}"/>
              </a:ext>
            </a:extLst>
          </p:cNvPr>
          <p:cNvSpPr>
            <a:spLocks noGrp="1"/>
          </p:cNvSpPr>
          <p:nvPr>
            <p:ph type="title"/>
          </p:nvPr>
        </p:nvSpPr>
        <p:spPr>
          <a:xfrm>
            <a:off x="152401" y="0"/>
            <a:ext cx="10515600" cy="1325563"/>
          </a:xfrm>
        </p:spPr>
        <p:txBody>
          <a:bodyPr>
            <a:normAutofit/>
          </a:bodyPr>
          <a:lstStyle/>
          <a:p>
            <a:pPr algn="l"/>
            <a:r>
              <a:rPr lang="en-US" sz="4000" b="1" dirty="0">
                <a:solidFill>
                  <a:srgbClr val="002060"/>
                </a:solidFill>
                <a:latin typeface="+mn-lt"/>
              </a:rPr>
              <a:t>Why Request a Special Census?</a:t>
            </a:r>
          </a:p>
        </p:txBody>
      </p:sp>
      <p:sp>
        <p:nvSpPr>
          <p:cNvPr id="2" name="TextBox 1">
            <a:extLst>
              <a:ext uri="{FF2B5EF4-FFF2-40B4-BE49-F238E27FC236}">
                <a16:creationId xmlns:a16="http://schemas.microsoft.com/office/drawing/2014/main" id="{2CFC028B-BFC6-6467-E41D-469C5883833B}"/>
              </a:ext>
            </a:extLst>
          </p:cNvPr>
          <p:cNvSpPr txBox="1"/>
          <p:nvPr/>
        </p:nvSpPr>
        <p:spPr>
          <a:xfrm>
            <a:off x="674165" y="983913"/>
            <a:ext cx="10843669" cy="3508653"/>
          </a:xfrm>
          <a:prstGeom prst="rect">
            <a:avLst/>
          </a:prstGeom>
          <a:noFill/>
        </p:spPr>
        <p:txBody>
          <a:bodyPr wrap="square">
            <a:spAutoFit/>
          </a:bodyPr>
          <a:lstStyle/>
          <a:p>
            <a:pPr>
              <a:spcAft>
                <a:spcPts val="1200"/>
              </a:spcAft>
            </a:pPr>
            <a:r>
              <a:rPr lang="en-US" sz="2400" dirty="0"/>
              <a:t>Special censuses may be requested when:</a:t>
            </a:r>
          </a:p>
          <a:p>
            <a:pPr marL="800100" lvl="1" indent="-342900">
              <a:spcAft>
                <a:spcPts val="1200"/>
              </a:spcAft>
              <a:buFont typeface="Arial" panose="020B0604020202020204" pitchFamily="34" charset="0"/>
              <a:buChar char="•"/>
            </a:pPr>
            <a:r>
              <a:rPr lang="en-US" sz="2400" dirty="0"/>
              <a:t>Governmental units</a:t>
            </a:r>
            <a:r>
              <a:rPr lang="en-US" sz="2400" b="0" dirty="0">
                <a:latin typeface="+mn-lt"/>
                <a:cs typeface="+mn-cs"/>
              </a:rPr>
              <a:t> experience large population growth. </a:t>
            </a:r>
            <a:r>
              <a:rPr lang="en-US" sz="2400" dirty="0"/>
              <a:t>E</a:t>
            </a:r>
            <a:r>
              <a:rPr lang="en-US" sz="2400" b="0" dirty="0">
                <a:latin typeface="+mn-lt"/>
                <a:cs typeface="+mn-cs"/>
              </a:rPr>
              <a:t>ither normal population growth or specific population growth related to group quarters or transitory locations. </a:t>
            </a:r>
            <a:endParaRPr lang="en-US" sz="2400" dirty="0"/>
          </a:p>
          <a:p>
            <a:pPr marL="800100" lvl="1" indent="-342900">
              <a:spcAft>
                <a:spcPts val="1200"/>
              </a:spcAft>
              <a:buFont typeface="Arial" panose="020B0604020202020204" pitchFamily="34" charset="0"/>
              <a:buChar char="•"/>
            </a:pPr>
            <a:r>
              <a:rPr lang="en-US" sz="2400" b="0" dirty="0">
                <a:latin typeface="+mn-lt"/>
              </a:rPr>
              <a:t>There has been a significant change in a community due to annexation, boundary change, or municipal incorporation.</a:t>
            </a:r>
          </a:p>
          <a:p>
            <a:pPr>
              <a:spcAft>
                <a:spcPts val="1200"/>
              </a:spcAft>
            </a:pPr>
            <a:r>
              <a:rPr lang="en-US" sz="2400" dirty="0"/>
              <a:t>A common benefit to local jurisdictions is the </a:t>
            </a:r>
            <a:r>
              <a:rPr lang="en-US" sz="2400" b="0" dirty="0">
                <a:latin typeface="+mn-lt"/>
              </a:rPr>
              <a:t>potential</a:t>
            </a:r>
            <a:r>
              <a:rPr lang="en-US" sz="2400" b="0" dirty="0">
                <a:latin typeface="+mn-lt"/>
                <a:cs typeface="+mn-cs"/>
              </a:rPr>
              <a:t> increase in state revenue sharing. </a:t>
            </a:r>
          </a:p>
        </p:txBody>
      </p:sp>
      <p:sp>
        <p:nvSpPr>
          <p:cNvPr id="7" name="TextBox 6">
            <a:extLst>
              <a:ext uri="{FF2B5EF4-FFF2-40B4-BE49-F238E27FC236}">
                <a16:creationId xmlns:a16="http://schemas.microsoft.com/office/drawing/2014/main" id="{90BC02B9-D29C-78A1-1A7D-58F19AF85EE0}"/>
              </a:ext>
            </a:extLst>
          </p:cNvPr>
          <p:cNvSpPr txBox="1"/>
          <p:nvPr/>
        </p:nvSpPr>
        <p:spPr>
          <a:xfrm>
            <a:off x="1664766" y="4794408"/>
            <a:ext cx="9508330" cy="830997"/>
          </a:xfrm>
          <a:prstGeom prst="rect">
            <a:avLst/>
          </a:prstGeom>
          <a:noFill/>
        </p:spPr>
        <p:txBody>
          <a:bodyPr wrap="square" lIns="91440" tIns="45720" rIns="91440" bIns="45720" rtlCol="0" anchor="t">
            <a:spAutoFit/>
          </a:bodyPr>
          <a:lstStyle/>
          <a:p>
            <a:r>
              <a:rPr lang="en-US" sz="2400" b="0" dirty="0">
                <a:latin typeface="+mn-lt"/>
                <a:cs typeface="+mn-cs"/>
              </a:rPr>
              <a:t>Contact </a:t>
            </a:r>
            <a:r>
              <a:rPr lang="en-US" sz="2400" dirty="0"/>
              <a:t>the state</a:t>
            </a:r>
            <a:r>
              <a:rPr lang="en-US" sz="2400" b="0" dirty="0">
                <a:latin typeface="+mn-lt"/>
                <a:cs typeface="+mn-cs"/>
              </a:rPr>
              <a:t> data center for more information about your governmental unit.</a:t>
            </a:r>
            <a:endParaRPr lang="en-US" dirty="0"/>
          </a:p>
        </p:txBody>
      </p:sp>
      <p:sp>
        <p:nvSpPr>
          <p:cNvPr id="8" name="Oval 7">
            <a:extLst>
              <a:ext uri="{FF2B5EF4-FFF2-40B4-BE49-F238E27FC236}">
                <a16:creationId xmlns:a16="http://schemas.microsoft.com/office/drawing/2014/main" id="{A5FA350E-703E-17D6-E0C1-F6E0F3868DBC}"/>
              </a:ext>
            </a:extLst>
          </p:cNvPr>
          <p:cNvSpPr/>
          <p:nvPr/>
        </p:nvSpPr>
        <p:spPr>
          <a:xfrm>
            <a:off x="674165" y="4707156"/>
            <a:ext cx="990600" cy="99060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Questions outline">
            <a:extLst>
              <a:ext uri="{FF2B5EF4-FFF2-40B4-BE49-F238E27FC236}">
                <a16:creationId xmlns:a16="http://schemas.microsoft.com/office/drawing/2014/main" id="{8A84A2EA-36B0-F014-082C-6A180B6402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5642" y="4837678"/>
            <a:ext cx="729555" cy="729555"/>
          </a:xfrm>
          <a:prstGeom prst="rect">
            <a:avLst/>
          </a:prstGeom>
        </p:spPr>
      </p:pic>
      <p:sp>
        <p:nvSpPr>
          <p:cNvPr id="4" name="Slide Number Placeholder 6">
            <a:extLst>
              <a:ext uri="{FF2B5EF4-FFF2-40B4-BE49-F238E27FC236}">
                <a16:creationId xmlns:a16="http://schemas.microsoft.com/office/drawing/2014/main" id="{2BEB4104-2ADB-A2E9-1292-4AB25FFBEDD3}"/>
              </a:ext>
            </a:extLst>
          </p:cNvPr>
          <p:cNvSpPr txBox="1">
            <a:spLocks/>
          </p:cNvSpPr>
          <p:nvPr/>
        </p:nvSpPr>
        <p:spPr>
          <a:xfrm>
            <a:off x="5793492" y="6289351"/>
            <a:ext cx="27649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C63ECC8-719A-498E-B101-491B6A35558E}" type="slidenum">
              <a:rPr lang="en-US" smtClean="0"/>
              <a:pPr/>
              <a:t>10</a:t>
            </a:fld>
            <a:endParaRPr lang="en-US" dirty="0"/>
          </a:p>
        </p:txBody>
      </p:sp>
    </p:spTree>
    <p:extLst>
      <p:ext uri="{BB962C8B-B14F-4D97-AF65-F5344CB8AC3E}">
        <p14:creationId xmlns:p14="http://schemas.microsoft.com/office/powerpoint/2010/main" val="1199333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
            <a:extLst>
              <a:ext uri="{FF2B5EF4-FFF2-40B4-BE49-F238E27FC236}">
                <a16:creationId xmlns:a16="http://schemas.microsoft.com/office/drawing/2014/main" id="{924DB317-B237-4B0B-8ED5-A73A9C8A63F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3AE04C5-3085-4F64-BC65-54FE2DBF6EB1}" type="slidenum">
              <a:rPr kumimoji="0" lang="en-US" sz="16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5" name="Picture 14" descr="Locator flag on a city map">
            <a:extLst>
              <a:ext uri="{FF2B5EF4-FFF2-40B4-BE49-F238E27FC236}">
                <a16:creationId xmlns:a16="http://schemas.microsoft.com/office/drawing/2014/main" id="{0506266B-91EC-EFFC-9E57-2F1980521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12" t="665" r="49908" b="-665"/>
          <a:stretch/>
        </p:blipFill>
        <p:spPr>
          <a:xfrm>
            <a:off x="7850220" y="0"/>
            <a:ext cx="4341779" cy="6858000"/>
          </a:xfrm>
          <a:prstGeom prst="rect">
            <a:avLst/>
          </a:prstGeom>
        </p:spPr>
      </p:pic>
      <p:sp>
        <p:nvSpPr>
          <p:cNvPr id="16" name="Oval 15">
            <a:extLst>
              <a:ext uri="{FF2B5EF4-FFF2-40B4-BE49-F238E27FC236}">
                <a16:creationId xmlns:a16="http://schemas.microsoft.com/office/drawing/2014/main" id="{310FE2DF-D142-C963-49DC-1CED6B800922}"/>
              </a:ext>
            </a:extLst>
          </p:cNvPr>
          <p:cNvSpPr/>
          <p:nvPr/>
        </p:nvSpPr>
        <p:spPr>
          <a:xfrm>
            <a:off x="7183877" y="-1"/>
            <a:ext cx="1527242" cy="68580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CFC028B-BFC6-6467-E41D-469C5883833B}"/>
              </a:ext>
            </a:extLst>
          </p:cNvPr>
          <p:cNvSpPr txBox="1"/>
          <p:nvPr/>
        </p:nvSpPr>
        <p:spPr>
          <a:xfrm>
            <a:off x="579020" y="1155219"/>
            <a:ext cx="7855682" cy="4616648"/>
          </a:xfrm>
          <a:prstGeom prst="rect">
            <a:avLst/>
          </a:prstGeom>
          <a:noFill/>
        </p:spPr>
        <p:txBody>
          <a:bodyPr wrap="square">
            <a:spAutoFit/>
          </a:bodyPr>
          <a:lstStyle/>
          <a:p>
            <a:r>
              <a:rPr lang="en-US" sz="2400" b="1" dirty="0"/>
              <a:t>Internet Self-Response </a:t>
            </a:r>
            <a:r>
              <a:rPr lang="en-US" sz="2400" b="1" dirty="0">
                <a:solidFill>
                  <a:srgbClr val="002060"/>
                </a:solidFill>
              </a:rPr>
              <a:t>(New for 2020 SC Program)</a:t>
            </a:r>
          </a:p>
          <a:p>
            <a:pPr>
              <a:spcAft>
                <a:spcPts val="1800"/>
              </a:spcAft>
            </a:pPr>
            <a:r>
              <a:rPr lang="en-US" sz="2400" dirty="0"/>
              <a:t>At the start of the Special Census, the Census Bureau will send a letter to housing units, inviting them to respond online</a:t>
            </a:r>
          </a:p>
          <a:p>
            <a:r>
              <a:rPr lang="en-US" sz="2400" b="1" dirty="0"/>
              <a:t>Field Enumeration</a:t>
            </a:r>
          </a:p>
          <a:p>
            <a:pPr>
              <a:spcAft>
                <a:spcPts val="1200"/>
              </a:spcAft>
            </a:pPr>
            <a:r>
              <a:rPr lang="en-US" sz="2400" dirty="0"/>
              <a:t>Field representative will follow up after the end of the self-response period. This includes: </a:t>
            </a:r>
          </a:p>
          <a:p>
            <a:pPr marL="742950" lvl="1" indent="-285750">
              <a:spcAft>
                <a:spcPts val="1200"/>
              </a:spcAft>
              <a:buFont typeface="Arial" panose="020B0604020202020204" pitchFamily="34" charset="0"/>
              <a:buChar char="•"/>
            </a:pPr>
            <a:r>
              <a:rPr lang="en-US" sz="2400" dirty="0"/>
              <a:t>Listing to add, delete or update HU addresses observed on the ground </a:t>
            </a:r>
          </a:p>
          <a:p>
            <a:pPr marL="742950" lvl="1" indent="-285750">
              <a:spcAft>
                <a:spcPts val="1800"/>
              </a:spcAft>
              <a:buFont typeface="Arial" panose="020B0604020202020204" pitchFamily="34" charset="0"/>
              <a:buChar char="•"/>
            </a:pPr>
            <a:r>
              <a:rPr lang="en-US" sz="2400" dirty="0"/>
              <a:t>Interviewing respondents who did not self respond</a:t>
            </a:r>
          </a:p>
          <a:p>
            <a:pPr>
              <a:spcAft>
                <a:spcPts val="1200"/>
              </a:spcAft>
            </a:pPr>
            <a:r>
              <a:rPr lang="en-US" sz="2400" b="1" dirty="0"/>
              <a:t>Quality Assurance (Reinterview)</a:t>
            </a:r>
            <a:endParaRPr lang="en-US" sz="2400" b="0" dirty="0"/>
          </a:p>
        </p:txBody>
      </p:sp>
      <p:sp>
        <p:nvSpPr>
          <p:cNvPr id="3" name="Title 1">
            <a:extLst>
              <a:ext uri="{FF2B5EF4-FFF2-40B4-BE49-F238E27FC236}">
                <a16:creationId xmlns:a16="http://schemas.microsoft.com/office/drawing/2014/main" id="{E5C3DC8F-7B85-92BA-E6AA-BE9D33DB4C64}"/>
              </a:ext>
            </a:extLst>
          </p:cNvPr>
          <p:cNvSpPr>
            <a:spLocks noGrp="1"/>
          </p:cNvSpPr>
          <p:nvPr>
            <p:ph type="title"/>
          </p:nvPr>
        </p:nvSpPr>
        <p:spPr>
          <a:xfrm>
            <a:off x="133350" y="0"/>
            <a:ext cx="10515600" cy="1325563"/>
          </a:xfrm>
        </p:spPr>
        <p:txBody>
          <a:bodyPr>
            <a:normAutofit/>
          </a:bodyPr>
          <a:lstStyle/>
          <a:p>
            <a:r>
              <a:rPr lang="en-US" sz="4000" b="1" dirty="0">
                <a:solidFill>
                  <a:srgbClr val="002060"/>
                </a:solidFill>
                <a:latin typeface="+mn-lt"/>
              </a:rPr>
              <a:t>How is the Special Census Conducted?</a:t>
            </a:r>
          </a:p>
        </p:txBody>
      </p:sp>
      <p:sp>
        <p:nvSpPr>
          <p:cNvPr id="5" name="Slide Number Placeholder 6">
            <a:extLst>
              <a:ext uri="{FF2B5EF4-FFF2-40B4-BE49-F238E27FC236}">
                <a16:creationId xmlns:a16="http://schemas.microsoft.com/office/drawing/2014/main" id="{14D0416D-2973-9EA3-9297-7BFF2C36FBD6}"/>
              </a:ext>
            </a:extLst>
          </p:cNvPr>
          <p:cNvSpPr txBox="1">
            <a:spLocks/>
          </p:cNvSpPr>
          <p:nvPr/>
        </p:nvSpPr>
        <p:spPr>
          <a:xfrm>
            <a:off x="5793492" y="6289351"/>
            <a:ext cx="27649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C63ECC8-719A-498E-B101-491B6A35558E}" type="slidenum">
              <a:rPr lang="en-US" smtClean="0"/>
              <a:pPr/>
              <a:t>11</a:t>
            </a:fld>
            <a:endParaRPr lang="en-US" dirty="0"/>
          </a:p>
        </p:txBody>
      </p:sp>
    </p:spTree>
    <p:extLst>
      <p:ext uri="{BB962C8B-B14F-4D97-AF65-F5344CB8AC3E}">
        <p14:creationId xmlns:p14="http://schemas.microsoft.com/office/powerpoint/2010/main" val="1389559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1E7E57A-9F4C-4A71-B2B8-E5FEB407E543}"/>
              </a:ext>
            </a:extLst>
          </p:cNvPr>
          <p:cNvSpPr txBox="1"/>
          <p:nvPr/>
        </p:nvSpPr>
        <p:spPr>
          <a:xfrm>
            <a:off x="583097" y="1132255"/>
            <a:ext cx="11079020" cy="4524315"/>
          </a:xfrm>
          <a:prstGeom prst="rect">
            <a:avLst/>
          </a:prstGeom>
          <a:noFill/>
        </p:spPr>
        <p:txBody>
          <a:bodyPr wrap="square" lIns="91440" tIns="45720" rIns="91440" bIns="45720" rtlCol="0" anchor="t">
            <a:spAutoFit/>
          </a:bodyPr>
          <a:lstStyle/>
          <a:p>
            <a:endParaRPr lang="en-US" sz="2400" dirty="0"/>
          </a:p>
          <a:p>
            <a:r>
              <a:rPr lang="en-US" sz="2000" dirty="0"/>
              <a:t>A </a:t>
            </a:r>
            <a:r>
              <a:rPr lang="en-US" sz="2000" b="1" dirty="0">
                <a:solidFill>
                  <a:srgbClr val="002060"/>
                </a:solidFill>
              </a:rPr>
              <a:t>full</a:t>
            </a:r>
            <a:r>
              <a:rPr lang="en-US" sz="2000" dirty="0"/>
              <a:t> special census is a basic enumeration of population, Housing Unit- HUs, Group Quarters GQs, and at Transitory Locations TLs </a:t>
            </a:r>
            <a:r>
              <a:rPr lang="en-US" sz="2000" b="1" u="sng" dirty="0">
                <a:solidFill>
                  <a:srgbClr val="002060"/>
                </a:solidFill>
              </a:rPr>
              <a:t>for an area entirely within the jurisdiction </a:t>
            </a:r>
            <a:r>
              <a:rPr lang="en-US" sz="2000" dirty="0"/>
              <a:t>of the governmental unit requesting the special census. </a:t>
            </a:r>
          </a:p>
          <a:p>
            <a:endParaRPr lang="en-US" sz="2000" dirty="0"/>
          </a:p>
          <a:p>
            <a:r>
              <a:rPr lang="en-US" sz="2000" dirty="0"/>
              <a:t>A </a:t>
            </a:r>
            <a:r>
              <a:rPr lang="en-US" sz="2000" b="1" dirty="0">
                <a:solidFill>
                  <a:srgbClr val="002060"/>
                </a:solidFill>
              </a:rPr>
              <a:t>partial</a:t>
            </a:r>
            <a:r>
              <a:rPr lang="en-US" sz="2000" dirty="0"/>
              <a:t> special census is conducted using the same methodologies and procedures as a full special census, but it is for a </a:t>
            </a:r>
            <a:r>
              <a:rPr lang="en-US" sz="2000" b="1" u="sng" dirty="0">
                <a:solidFill>
                  <a:srgbClr val="002060"/>
                </a:solidFill>
              </a:rPr>
              <a:t>subset of areas within the jurisdiction </a:t>
            </a:r>
            <a:r>
              <a:rPr lang="en-US" sz="2000" dirty="0"/>
              <a:t>of the governmental unit. </a:t>
            </a:r>
          </a:p>
          <a:p>
            <a:r>
              <a:rPr lang="en-US" sz="2000" b="0" i="0" dirty="0">
                <a:solidFill>
                  <a:srgbClr val="000000"/>
                </a:solidFill>
                <a:effectLst/>
                <a:latin typeface="Calibri" panose="020F0502020204030204" pitchFamily="34" charset="0"/>
              </a:rPr>
              <a:t>For a </a:t>
            </a:r>
            <a:r>
              <a:rPr lang="en-US" sz="2000" i="0" dirty="0">
                <a:solidFill>
                  <a:srgbClr val="000000"/>
                </a:solidFill>
                <a:effectLst/>
                <a:latin typeface="Calibri" panose="020F0502020204030204" pitchFamily="34" charset="0"/>
              </a:rPr>
              <a:t>partial </a:t>
            </a:r>
            <a:r>
              <a:rPr lang="en-US" sz="2000" b="0" i="0" dirty="0">
                <a:solidFill>
                  <a:srgbClr val="000000"/>
                </a:solidFill>
                <a:effectLst/>
                <a:latin typeface="Calibri" panose="020F0502020204030204" pitchFamily="34" charset="0"/>
              </a:rPr>
              <a:t>special census to take place, it must contain at least one full Census tract that is completely within the jurisdiction of the governmental unit. </a:t>
            </a:r>
          </a:p>
          <a:p>
            <a:r>
              <a:rPr lang="en-US" sz="2000" dirty="0"/>
              <a:t>	</a:t>
            </a:r>
          </a:p>
          <a:p>
            <a:r>
              <a:rPr lang="en-US" sz="2000" b="1" dirty="0">
                <a:solidFill>
                  <a:srgbClr val="002060"/>
                </a:solidFill>
              </a:rPr>
              <a:t>NOTE: </a:t>
            </a:r>
            <a:r>
              <a:rPr lang="en-US" sz="2000" dirty="0"/>
              <a:t>The minimum statistical area for which any partial special census can be conducted is a 2020 Census </a:t>
            </a:r>
            <a:r>
              <a:rPr lang="en-US" sz="2000" u="sng" dirty="0"/>
              <a:t>tract</a:t>
            </a:r>
            <a:r>
              <a:rPr lang="en-US" sz="2000" dirty="0"/>
              <a:t>. </a:t>
            </a:r>
            <a:r>
              <a:rPr lang="en-US" sz="2000" i="1" dirty="0">
                <a:solidFill>
                  <a:srgbClr val="002060"/>
                </a:solidFill>
              </a:rPr>
              <a:t>This is different from the 2010 Special Census Program where partial special censuses were delineated at the block level.</a:t>
            </a:r>
          </a:p>
          <a:p>
            <a:endParaRPr lang="en-US" sz="2400" dirty="0"/>
          </a:p>
        </p:txBody>
      </p:sp>
      <p:sp>
        <p:nvSpPr>
          <p:cNvPr id="2" name="Title 1">
            <a:extLst>
              <a:ext uri="{FF2B5EF4-FFF2-40B4-BE49-F238E27FC236}">
                <a16:creationId xmlns:a16="http://schemas.microsoft.com/office/drawing/2014/main" id="{8F6C2257-F47E-10B1-61AA-11AB2CBF6C49}"/>
              </a:ext>
            </a:extLst>
          </p:cNvPr>
          <p:cNvSpPr txBox="1">
            <a:spLocks/>
          </p:cNvSpPr>
          <p:nvPr/>
        </p:nvSpPr>
        <p:spPr>
          <a:xfrm>
            <a:off x="460623" y="613773"/>
            <a:ext cx="11201494" cy="44254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b="1" kern="1200">
                <a:solidFill>
                  <a:srgbClr val="215493"/>
                </a:solidFill>
                <a:latin typeface="Century Gothic" panose="020B0502020202020204" pitchFamily="34" charset="0"/>
                <a:ea typeface="+mj-ea"/>
                <a:cs typeface="+mj-cs"/>
              </a:defRPr>
            </a:lvl1pPr>
          </a:lstStyle>
          <a:p>
            <a:pPr>
              <a:lnSpc>
                <a:spcPct val="100000"/>
              </a:lnSpc>
            </a:pPr>
            <a:r>
              <a:rPr lang="en-US" sz="4000" dirty="0">
                <a:solidFill>
                  <a:schemeClr val="accent5">
                    <a:lumMod val="50000"/>
                  </a:schemeClr>
                </a:solidFill>
                <a:latin typeface="+mn-lt"/>
              </a:rPr>
              <a:t>F</a:t>
            </a:r>
            <a:r>
              <a:rPr lang="en-US" sz="4000" b="1" dirty="0">
                <a:solidFill>
                  <a:schemeClr val="accent5">
                    <a:lumMod val="50000"/>
                  </a:schemeClr>
                </a:solidFill>
                <a:latin typeface="+mn-lt"/>
              </a:rPr>
              <a:t>ull and Partial Special Censuses</a:t>
            </a:r>
            <a:r>
              <a:rPr lang="en-US" sz="4000" dirty="0">
                <a:solidFill>
                  <a:schemeClr val="accent5">
                    <a:lumMod val="50000"/>
                  </a:schemeClr>
                </a:solidFill>
                <a:latin typeface="+mn-lt"/>
              </a:rPr>
              <a:t> </a:t>
            </a:r>
          </a:p>
        </p:txBody>
      </p:sp>
      <p:sp>
        <p:nvSpPr>
          <p:cNvPr id="6" name="Rectangle 5">
            <a:extLst>
              <a:ext uri="{FF2B5EF4-FFF2-40B4-BE49-F238E27FC236}">
                <a16:creationId xmlns:a16="http://schemas.microsoft.com/office/drawing/2014/main" id="{2DD7C5B6-EE7C-68C6-22D2-6103CB66049F}"/>
              </a:ext>
            </a:extLst>
          </p:cNvPr>
          <p:cNvSpPr/>
          <p:nvPr/>
        </p:nvSpPr>
        <p:spPr>
          <a:xfrm>
            <a:off x="583097" y="4279173"/>
            <a:ext cx="10856428" cy="990600"/>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6">
            <a:extLst>
              <a:ext uri="{FF2B5EF4-FFF2-40B4-BE49-F238E27FC236}">
                <a16:creationId xmlns:a16="http://schemas.microsoft.com/office/drawing/2014/main" id="{DC626795-E92A-AF8E-A792-30727D666613}"/>
              </a:ext>
            </a:extLst>
          </p:cNvPr>
          <p:cNvSpPr txBox="1">
            <a:spLocks/>
          </p:cNvSpPr>
          <p:nvPr/>
        </p:nvSpPr>
        <p:spPr>
          <a:xfrm>
            <a:off x="5793492" y="6289351"/>
            <a:ext cx="27649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C63ECC8-719A-498E-B101-491B6A35558E}" type="slidenum">
              <a:rPr lang="en-US" smtClean="0"/>
              <a:pPr/>
              <a:t>12</a:t>
            </a:fld>
            <a:endParaRPr lang="en-US" dirty="0"/>
          </a:p>
        </p:txBody>
      </p:sp>
    </p:spTree>
    <p:extLst>
      <p:ext uri="{BB962C8B-B14F-4D97-AF65-F5344CB8AC3E}">
        <p14:creationId xmlns:p14="http://schemas.microsoft.com/office/powerpoint/2010/main" val="26155326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85EED-B8B5-4E09-A0EC-8BD2CF133BA6}"/>
              </a:ext>
            </a:extLst>
          </p:cNvPr>
          <p:cNvSpPr>
            <a:spLocks noGrp="1"/>
          </p:cNvSpPr>
          <p:nvPr>
            <p:ph type="title"/>
          </p:nvPr>
        </p:nvSpPr>
        <p:spPr>
          <a:xfrm>
            <a:off x="142875" y="0"/>
            <a:ext cx="11210925" cy="1325563"/>
          </a:xfrm>
        </p:spPr>
        <p:txBody>
          <a:bodyPr>
            <a:normAutofit/>
          </a:bodyPr>
          <a:lstStyle/>
          <a:p>
            <a:pPr algn="l"/>
            <a:r>
              <a:rPr lang="en-US" sz="4000" b="1" dirty="0">
                <a:solidFill>
                  <a:srgbClr val="002060"/>
                </a:solidFill>
                <a:latin typeface="+mn-lt"/>
              </a:rPr>
              <a:t>2020 Special Census Program through the Decade</a:t>
            </a:r>
          </a:p>
        </p:txBody>
      </p:sp>
      <p:graphicFrame>
        <p:nvGraphicFramePr>
          <p:cNvPr id="3" name="Diagram 2" descr="Placeholder Timeline&#10;">
            <a:extLst>
              <a:ext uri="{FF2B5EF4-FFF2-40B4-BE49-F238E27FC236}">
                <a16:creationId xmlns:a16="http://schemas.microsoft.com/office/drawing/2014/main" id="{073C5A0D-DFE8-4C7D-834F-C6443FF17576}"/>
              </a:ext>
            </a:extLst>
          </p:cNvPr>
          <p:cNvGraphicFramePr/>
          <p:nvPr>
            <p:extLst>
              <p:ext uri="{D42A27DB-BD31-4B8C-83A1-F6EECF244321}">
                <p14:modId xmlns:p14="http://schemas.microsoft.com/office/powerpoint/2010/main" val="3328735197"/>
              </p:ext>
            </p:extLst>
          </p:nvPr>
        </p:nvGraphicFramePr>
        <p:xfrm>
          <a:off x="626197" y="1230360"/>
          <a:ext cx="10939605" cy="53816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05A5A91B-F271-6311-9D0E-315C6561A097}"/>
              </a:ext>
            </a:extLst>
          </p:cNvPr>
          <p:cNvSpPr txBox="1"/>
          <p:nvPr/>
        </p:nvSpPr>
        <p:spPr>
          <a:xfrm>
            <a:off x="3558448" y="3782674"/>
            <a:ext cx="6301648" cy="276999"/>
          </a:xfrm>
          <a:prstGeom prst="rect">
            <a:avLst/>
          </a:prstGeom>
          <a:noFill/>
        </p:spPr>
        <p:txBody>
          <a:bodyPr wrap="square" rtlCol="0">
            <a:spAutoFit/>
          </a:bodyPr>
          <a:lstStyle/>
          <a:p>
            <a:r>
              <a:rPr lang="en-US" sz="1200" i="1" dirty="0"/>
              <a:t>Special Census Production</a:t>
            </a:r>
          </a:p>
        </p:txBody>
      </p:sp>
      <p:cxnSp>
        <p:nvCxnSpPr>
          <p:cNvPr id="6" name="Straight Arrow Connector 5">
            <a:extLst>
              <a:ext uri="{FF2B5EF4-FFF2-40B4-BE49-F238E27FC236}">
                <a16:creationId xmlns:a16="http://schemas.microsoft.com/office/drawing/2014/main" id="{1FEE1A38-5FD8-EBCF-5FC5-89567884F582}"/>
              </a:ext>
            </a:extLst>
          </p:cNvPr>
          <p:cNvCxnSpPr>
            <a:cxnSpLocks/>
          </p:cNvCxnSpPr>
          <p:nvPr/>
        </p:nvCxnSpPr>
        <p:spPr>
          <a:xfrm>
            <a:off x="5387248" y="3921174"/>
            <a:ext cx="4329629" cy="0"/>
          </a:xfrm>
          <a:prstGeom prst="straightConnector1">
            <a:avLst/>
          </a:prstGeom>
          <a:ln>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EE7CCD5A-2793-1EF8-D119-5BC06B92F04A}"/>
              </a:ext>
            </a:extLst>
          </p:cNvPr>
          <p:cNvSpPr>
            <a:spLocks noGrp="1"/>
          </p:cNvSpPr>
          <p:nvPr>
            <p:ph type="sldNum" sz="quarter" idx="12"/>
          </p:nvPr>
        </p:nvSpPr>
        <p:spPr>
          <a:xfrm>
            <a:off x="5793492" y="6289351"/>
            <a:ext cx="276498" cy="365125"/>
          </a:xfrm>
        </p:spPr>
        <p:txBody>
          <a:bodyPr/>
          <a:lstStyle/>
          <a:p>
            <a:fld id="{FC63ECC8-719A-498E-B101-491B6A35558E}" type="slidenum">
              <a:rPr lang="en-US" smtClean="0"/>
              <a:t>13</a:t>
            </a:fld>
            <a:endParaRPr lang="en-US" dirty="0"/>
          </a:p>
        </p:txBody>
      </p:sp>
    </p:spTree>
    <p:extLst>
      <p:ext uri="{BB962C8B-B14F-4D97-AF65-F5344CB8AC3E}">
        <p14:creationId xmlns:p14="http://schemas.microsoft.com/office/powerpoint/2010/main" val="2950251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31720" y="584016"/>
            <a:ext cx="8229600" cy="44254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b="1" kern="1200">
                <a:solidFill>
                  <a:srgbClr val="215493"/>
                </a:solidFill>
                <a:latin typeface="Century Gothic" panose="020B0502020202020204" pitchFamily="34" charset="0"/>
                <a:ea typeface="+mj-ea"/>
                <a:cs typeface="+mj-cs"/>
              </a:defRPr>
            </a:lvl1pPr>
          </a:lstStyle>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4000" dirty="0">
                <a:solidFill>
                  <a:schemeClr val="accent5">
                    <a:lumMod val="50000"/>
                  </a:schemeClr>
                </a:solidFill>
                <a:latin typeface="+mn-lt"/>
                <a:ea typeface="+mj-ea"/>
                <a:cs typeface="+mj-cs"/>
              </a:rPr>
              <a:t>Additional</a:t>
            </a:r>
            <a:r>
              <a:rPr lang="en-US" sz="4000" dirty="0">
                <a:solidFill>
                  <a:schemeClr val="tx2">
                    <a:lumMod val="75000"/>
                  </a:schemeClr>
                </a:solidFill>
                <a:latin typeface="+mn-lt"/>
              </a:rPr>
              <a:t> </a:t>
            </a:r>
            <a:r>
              <a:rPr lang="en-US" sz="4000" dirty="0">
                <a:solidFill>
                  <a:schemeClr val="accent5">
                    <a:lumMod val="50000"/>
                  </a:schemeClr>
                </a:solidFill>
                <a:latin typeface="+mn-lt"/>
                <a:ea typeface="+mj-ea"/>
                <a:cs typeface="+mj-cs"/>
              </a:rPr>
              <a:t>Resources</a:t>
            </a:r>
          </a:p>
        </p:txBody>
      </p:sp>
      <p:sp>
        <p:nvSpPr>
          <p:cNvPr id="9" name="Rectangle 4">
            <a:extLst>
              <a:ext uri="{FF2B5EF4-FFF2-40B4-BE49-F238E27FC236}">
                <a16:creationId xmlns:a16="http://schemas.microsoft.com/office/drawing/2014/main" id="{8B3F28BE-BC0C-4B5C-A358-9112D6C28D5C}"/>
              </a:ext>
            </a:extLst>
          </p:cNvPr>
          <p:cNvSpPr txBox="1">
            <a:spLocks noChangeArrowheads="1"/>
          </p:cNvSpPr>
          <p:nvPr/>
        </p:nvSpPr>
        <p:spPr>
          <a:xfrm>
            <a:off x="453615" y="1166018"/>
            <a:ext cx="11328559" cy="4525963"/>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800" b="1" kern="1200" spc="-20" baseline="0">
                <a:solidFill>
                  <a:schemeClr val="tx1"/>
                </a:solidFill>
                <a:latin typeface="Century Gothic" panose="020B0502020202020204" pitchFamily="34" charset="0"/>
                <a:ea typeface="+mn-ea"/>
                <a:cs typeface="+mn-cs"/>
              </a:defRPr>
            </a:lvl1pPr>
            <a:lvl2pPr marL="0" indent="0" algn="l" defTabSz="914400" rtl="0" eaLnBrk="1" latinLnBrk="0" hangingPunct="1">
              <a:lnSpc>
                <a:spcPct val="100000"/>
              </a:lnSpc>
              <a:spcBef>
                <a:spcPts val="2600"/>
              </a:spcBef>
              <a:buFont typeface="Arial" panose="020B0604020202020204" pitchFamily="34" charset="0"/>
              <a:buNone/>
              <a:defRPr sz="1300" kern="1200" spc="-20" baseline="0">
                <a:solidFill>
                  <a:schemeClr val="tx1"/>
                </a:solidFill>
                <a:latin typeface="Calibri" panose="020F0502020204030204" pitchFamily="34" charset="0"/>
                <a:ea typeface="+mn-ea"/>
                <a:cs typeface="Calibri" panose="020F0502020204030204" pitchFamily="34" charset="0"/>
              </a:defRPr>
            </a:lvl2pPr>
            <a:lvl3pPr marL="171450" indent="-171450" algn="l" defTabSz="914400" rtl="0" eaLnBrk="1" latinLnBrk="0" hangingPunct="1">
              <a:lnSpc>
                <a:spcPct val="100000"/>
              </a:lnSpc>
              <a:spcBef>
                <a:spcPts val="1200"/>
              </a:spcBef>
              <a:buFont typeface="Arial" panose="020B0604020202020204" pitchFamily="34" charset="0"/>
              <a:buChar char="•"/>
              <a:defRPr sz="1200" kern="1200" spc="-20" baseline="0">
                <a:solidFill>
                  <a:schemeClr val="tx1"/>
                </a:solidFill>
                <a:latin typeface="Calibri" panose="020F0502020204030204" pitchFamily="34" charset="0"/>
                <a:ea typeface="+mn-ea"/>
                <a:cs typeface="Calibri" panose="020F0502020204030204" pitchFamily="34" charset="0"/>
              </a:defRPr>
            </a:lvl3pPr>
            <a:lvl4pPr marL="342900" indent="-171450" algn="l" defTabSz="914400" rtl="0" eaLnBrk="1" latinLnBrk="0" hangingPunct="1">
              <a:lnSpc>
                <a:spcPct val="100000"/>
              </a:lnSpc>
              <a:spcBef>
                <a:spcPts val="600"/>
              </a:spcBef>
              <a:buFont typeface="Arial" panose="020B0604020202020204" pitchFamily="34" charset="0"/>
              <a:buChar char="‒"/>
              <a:defRPr sz="1100" kern="1200" spc="-20" baseline="0">
                <a:solidFill>
                  <a:schemeClr val="tx1"/>
                </a:solidFill>
                <a:latin typeface="Calibri" panose="020F0502020204030204" pitchFamily="34" charset="0"/>
                <a:ea typeface="+mn-ea"/>
                <a:cs typeface="Calibri" panose="020F0502020204030204" pitchFamily="34" charset="0"/>
              </a:defRPr>
            </a:lvl4pPr>
            <a:lvl5pPr marL="571500" indent="-228600" algn="l" defTabSz="914400" rtl="0" eaLnBrk="1" latinLnBrk="0" hangingPunct="1">
              <a:lnSpc>
                <a:spcPct val="100000"/>
              </a:lnSpc>
              <a:spcBef>
                <a:spcPts val="200"/>
              </a:spcBef>
              <a:buFont typeface="Arial" panose="020B0604020202020204" pitchFamily="34" charset="0"/>
              <a:buChar char="•"/>
              <a:defRPr sz="1000" kern="1200" spc="-2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a:latin typeface="+mn-lt"/>
              </a:rPr>
              <a:t>Special Census Website: </a:t>
            </a:r>
          </a:p>
          <a:p>
            <a:pPr indent="231775">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b="0" dirty="0">
                <a:latin typeface="+mn-lt"/>
                <a:hlinkClick r:id="rId3"/>
              </a:rPr>
              <a:t>https://www.census.gov/programs-surveys/specialcensus.html</a:t>
            </a:r>
            <a:endParaRPr lang="en-US" sz="2000" b="0" dirty="0">
              <a:latin typeface="+mn-lt"/>
            </a:endParaRPr>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a:latin typeface="+mn-lt"/>
              </a:rPr>
              <a:t>Results of past SCs: </a:t>
            </a:r>
          </a:p>
          <a:p>
            <a:pPr marL="461645" indent="-22987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b="0" dirty="0">
                <a:latin typeface="+mn-lt"/>
                <a:hlinkClick r:id="rId4"/>
              </a:rPr>
              <a:t>https://www.census.gov/programs-surveys/specialcensus/data_products/official_counts.html</a:t>
            </a:r>
            <a:endParaRPr lang="en-US" sz="2000" b="0" dirty="0">
              <a:latin typeface="+mn-lt"/>
              <a:cs typeface="Calibri" panose="020F0502020204030204"/>
            </a:endParaRPr>
          </a:p>
          <a:p>
            <a:pP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400" b="0" dirty="0">
              <a:latin typeface="+mn-lt"/>
            </a:endParaRPr>
          </a:p>
          <a:p>
            <a:pP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b="0" i="0" dirty="0">
                <a:solidFill>
                  <a:srgbClr val="333333"/>
                </a:solidFill>
                <a:effectLst/>
                <a:latin typeface="+mn-lt"/>
              </a:rPr>
              <a:t>For general questions, please email </a:t>
            </a:r>
            <a:r>
              <a:rPr lang="en-US" sz="2400" i="0" dirty="0">
                <a:solidFill>
                  <a:srgbClr val="333333"/>
                </a:solidFill>
                <a:effectLst/>
                <a:latin typeface="+mn-lt"/>
              </a:rPr>
              <a:t>dcmd.special.census@census.gov</a:t>
            </a:r>
            <a:endParaRPr lang="en-US" sz="2400" dirty="0">
              <a:latin typeface="+mn-lt"/>
            </a:endParaRPr>
          </a:p>
          <a:p>
            <a:pPr>
              <a:spcBef>
                <a:spcPct val="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400" b="0" dirty="0">
              <a:solidFill>
                <a:schemeClr val="tx2">
                  <a:lumMod val="75000"/>
                </a:schemeClr>
              </a:solidFill>
              <a:latin typeface="+mn-lt"/>
              <a:ea typeface="+mj-ea"/>
              <a:cs typeface="+mj-cs"/>
            </a:endParaRPr>
          </a:p>
          <a:p>
            <a:pPr>
              <a:spcBef>
                <a:spcPct val="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b="0" dirty="0">
                <a:solidFill>
                  <a:schemeClr val="tx2">
                    <a:lumMod val="75000"/>
                  </a:schemeClr>
                </a:solidFill>
                <a:latin typeface="+mn-lt"/>
                <a:ea typeface="+mj-ea"/>
                <a:cs typeface="+mj-cs"/>
              </a:rPr>
              <a:t>For geography-related questions or inquiries, contact Jim </a:t>
            </a:r>
            <a:r>
              <a:rPr lang="en-US" sz="2400" b="0" dirty="0" err="1">
                <a:solidFill>
                  <a:schemeClr val="tx2">
                    <a:lumMod val="75000"/>
                  </a:schemeClr>
                </a:solidFill>
                <a:latin typeface="+mn-lt"/>
                <a:ea typeface="+mj-ea"/>
                <a:cs typeface="+mj-cs"/>
              </a:rPr>
              <a:t>Castagneri</a:t>
            </a:r>
            <a:r>
              <a:rPr lang="en-US" sz="2400" b="0" dirty="0">
                <a:solidFill>
                  <a:schemeClr val="tx2">
                    <a:lumMod val="75000"/>
                  </a:schemeClr>
                </a:solidFill>
                <a:latin typeface="+mn-lt"/>
                <a:ea typeface="+mj-ea"/>
                <a:cs typeface="+mj-cs"/>
              </a:rPr>
              <a:t> by email </a:t>
            </a:r>
            <a:r>
              <a:rPr lang="en-US" sz="2400" dirty="0">
                <a:solidFill>
                  <a:schemeClr val="tx2">
                    <a:lumMod val="75000"/>
                  </a:schemeClr>
                </a:solidFill>
                <a:latin typeface="+mn-lt"/>
                <a:ea typeface="+mj-ea"/>
                <a:cs typeface="+mj-cs"/>
              </a:rPr>
              <a:t>james.d.castagneri@census.gov</a:t>
            </a:r>
            <a:r>
              <a:rPr lang="en-US" sz="2400" b="0" dirty="0">
                <a:solidFill>
                  <a:schemeClr val="tx2">
                    <a:lumMod val="75000"/>
                  </a:schemeClr>
                </a:solidFill>
                <a:latin typeface="+mn-lt"/>
                <a:ea typeface="+mj-ea"/>
                <a:cs typeface="+mj-cs"/>
              </a:rPr>
              <a:t> or call </a:t>
            </a:r>
            <a:r>
              <a:rPr lang="en-US" sz="2400" dirty="0">
                <a:solidFill>
                  <a:schemeClr val="tx2">
                    <a:lumMod val="75000"/>
                  </a:schemeClr>
                </a:solidFill>
                <a:latin typeface="+mn-lt"/>
                <a:ea typeface="+mj-ea"/>
                <a:cs typeface="+mj-cs"/>
              </a:rPr>
              <a:t>(720) 962-3880</a:t>
            </a:r>
            <a:r>
              <a:rPr lang="en-US" sz="2400" b="0" dirty="0">
                <a:solidFill>
                  <a:schemeClr val="tx2">
                    <a:lumMod val="75000"/>
                  </a:schemeClr>
                </a:solidFill>
                <a:latin typeface="+mn-lt"/>
                <a:ea typeface="+mj-ea"/>
                <a:cs typeface="+mj-cs"/>
              </a:rPr>
              <a:t>. </a:t>
            </a:r>
            <a:endParaRPr lang="en-US" sz="2800" dirty="0">
              <a:solidFill>
                <a:schemeClr val="tx2">
                  <a:lumMod val="75000"/>
                </a:schemeClr>
              </a:solidFill>
              <a:ea typeface="+mj-ea"/>
              <a:cs typeface="+mj-cs"/>
            </a:endParaRPr>
          </a:p>
        </p:txBody>
      </p:sp>
      <p:sp>
        <p:nvSpPr>
          <p:cNvPr id="3" name="Slide Number Placeholder 6">
            <a:extLst>
              <a:ext uri="{FF2B5EF4-FFF2-40B4-BE49-F238E27FC236}">
                <a16:creationId xmlns:a16="http://schemas.microsoft.com/office/drawing/2014/main" id="{AC1E5D2E-9111-EEA1-9F08-E50D498F61BD}"/>
              </a:ext>
            </a:extLst>
          </p:cNvPr>
          <p:cNvSpPr txBox="1">
            <a:spLocks/>
          </p:cNvSpPr>
          <p:nvPr/>
        </p:nvSpPr>
        <p:spPr>
          <a:xfrm>
            <a:off x="5695406" y="6289351"/>
            <a:ext cx="37458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C63ECC8-719A-498E-B101-491B6A35558E}" type="slidenum">
              <a:rPr lang="en-US" smtClean="0"/>
              <a:pPr/>
              <a:t>14</a:t>
            </a:fld>
            <a:endParaRPr lang="en-US" dirty="0"/>
          </a:p>
        </p:txBody>
      </p:sp>
    </p:spTree>
    <p:extLst>
      <p:ext uri="{BB962C8B-B14F-4D97-AF65-F5344CB8AC3E}">
        <p14:creationId xmlns:p14="http://schemas.microsoft.com/office/powerpoint/2010/main" val="696648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ueprint of style of a map">
            <a:extLst>
              <a:ext uri="{FF2B5EF4-FFF2-40B4-BE49-F238E27FC236}">
                <a16:creationId xmlns:a16="http://schemas.microsoft.com/office/drawing/2014/main" id="{0F3ACBAB-80C6-3F76-AD50-1E3D55E3853E}"/>
              </a:ext>
            </a:extLst>
          </p:cNvPr>
          <p:cNvPicPr>
            <a:picLocks noChangeAspect="1"/>
          </p:cNvPicPr>
          <p:nvPr/>
        </p:nvPicPr>
        <p:blipFill>
          <a:blip r:embed="rId3" cstate="print">
            <a:alphaModFix amt="13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4">
            <a:extLst>
              <a:ext uri="{FF2B5EF4-FFF2-40B4-BE49-F238E27FC236}">
                <a16:creationId xmlns:a16="http://schemas.microsoft.com/office/drawing/2014/main" id="{8B3F28BE-BC0C-4B5C-A358-9112D6C28D5C}"/>
              </a:ext>
            </a:extLst>
          </p:cNvPr>
          <p:cNvSpPr txBox="1">
            <a:spLocks noChangeArrowheads="1"/>
          </p:cNvSpPr>
          <p:nvPr/>
        </p:nvSpPr>
        <p:spPr>
          <a:xfrm>
            <a:off x="730299" y="1166018"/>
            <a:ext cx="10882581" cy="4525963"/>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800" b="1" kern="1200" spc="-20" baseline="0">
                <a:solidFill>
                  <a:schemeClr val="tx1"/>
                </a:solidFill>
                <a:latin typeface="Century Gothic" panose="020B0502020202020204" pitchFamily="34" charset="0"/>
                <a:ea typeface="+mn-ea"/>
                <a:cs typeface="+mn-cs"/>
              </a:defRPr>
            </a:lvl1pPr>
            <a:lvl2pPr marL="0" indent="0" algn="l" defTabSz="914400" rtl="0" eaLnBrk="1" latinLnBrk="0" hangingPunct="1">
              <a:lnSpc>
                <a:spcPct val="100000"/>
              </a:lnSpc>
              <a:spcBef>
                <a:spcPts val="2600"/>
              </a:spcBef>
              <a:buFont typeface="Arial" panose="020B0604020202020204" pitchFamily="34" charset="0"/>
              <a:buNone/>
              <a:defRPr sz="1300" kern="1200" spc="-20" baseline="0">
                <a:solidFill>
                  <a:schemeClr val="tx1"/>
                </a:solidFill>
                <a:latin typeface="Calibri" panose="020F0502020204030204" pitchFamily="34" charset="0"/>
                <a:ea typeface="+mn-ea"/>
                <a:cs typeface="Calibri" panose="020F0502020204030204" pitchFamily="34" charset="0"/>
              </a:defRPr>
            </a:lvl2pPr>
            <a:lvl3pPr marL="171450" indent="-171450" algn="l" defTabSz="914400" rtl="0" eaLnBrk="1" latinLnBrk="0" hangingPunct="1">
              <a:lnSpc>
                <a:spcPct val="100000"/>
              </a:lnSpc>
              <a:spcBef>
                <a:spcPts val="1200"/>
              </a:spcBef>
              <a:buFont typeface="Arial" panose="020B0604020202020204" pitchFamily="34" charset="0"/>
              <a:buChar char="•"/>
              <a:defRPr sz="1200" kern="1200" spc="-20" baseline="0">
                <a:solidFill>
                  <a:schemeClr val="tx1"/>
                </a:solidFill>
                <a:latin typeface="Calibri" panose="020F0502020204030204" pitchFamily="34" charset="0"/>
                <a:ea typeface="+mn-ea"/>
                <a:cs typeface="Calibri" panose="020F0502020204030204" pitchFamily="34" charset="0"/>
              </a:defRPr>
            </a:lvl3pPr>
            <a:lvl4pPr marL="342900" indent="-171450" algn="l" defTabSz="914400" rtl="0" eaLnBrk="1" latinLnBrk="0" hangingPunct="1">
              <a:lnSpc>
                <a:spcPct val="100000"/>
              </a:lnSpc>
              <a:spcBef>
                <a:spcPts val="600"/>
              </a:spcBef>
              <a:buFont typeface="Arial" panose="020B0604020202020204" pitchFamily="34" charset="0"/>
              <a:buChar char="‒"/>
              <a:defRPr sz="1100" kern="1200" spc="-20" baseline="0">
                <a:solidFill>
                  <a:schemeClr val="tx1"/>
                </a:solidFill>
                <a:latin typeface="Calibri" panose="020F0502020204030204" pitchFamily="34" charset="0"/>
                <a:ea typeface="+mn-ea"/>
                <a:cs typeface="Calibri" panose="020F0502020204030204" pitchFamily="34" charset="0"/>
              </a:defRPr>
            </a:lvl4pPr>
            <a:lvl5pPr marL="571500" indent="-228600" algn="l" defTabSz="914400" rtl="0" eaLnBrk="1" latinLnBrk="0" hangingPunct="1">
              <a:lnSpc>
                <a:spcPct val="100000"/>
              </a:lnSpc>
              <a:spcBef>
                <a:spcPts val="200"/>
              </a:spcBef>
              <a:buFont typeface="Arial" panose="020B0604020202020204" pitchFamily="34" charset="0"/>
              <a:buChar char="•"/>
              <a:defRPr sz="1000" kern="1200" spc="-2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6000" b="0" dirty="0">
              <a:latin typeface="+mn-lt"/>
            </a:endParaRPr>
          </a:p>
          <a:p>
            <a:pPr algn="ct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6000" dirty="0">
                <a:solidFill>
                  <a:schemeClr val="tx2">
                    <a:lumMod val="75000"/>
                  </a:schemeClr>
                </a:solidFill>
                <a:ea typeface="+mj-ea"/>
                <a:cs typeface="+mj-cs"/>
              </a:rPr>
              <a:t>Questions?</a:t>
            </a:r>
          </a:p>
        </p:txBody>
      </p:sp>
      <p:sp>
        <p:nvSpPr>
          <p:cNvPr id="3" name="Slide Number Placeholder 6">
            <a:extLst>
              <a:ext uri="{FF2B5EF4-FFF2-40B4-BE49-F238E27FC236}">
                <a16:creationId xmlns:a16="http://schemas.microsoft.com/office/drawing/2014/main" id="{9B6D67C3-F9B5-9173-BFF0-762D8DC5B855}"/>
              </a:ext>
            </a:extLst>
          </p:cNvPr>
          <p:cNvSpPr txBox="1">
            <a:spLocks/>
          </p:cNvSpPr>
          <p:nvPr/>
        </p:nvSpPr>
        <p:spPr>
          <a:xfrm>
            <a:off x="5695406" y="6289351"/>
            <a:ext cx="37458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C63ECC8-719A-498E-B101-491B6A35558E}" type="slidenum">
              <a:rPr lang="en-US" smtClean="0"/>
              <a:pPr/>
              <a:t>15</a:t>
            </a:fld>
            <a:endParaRPr lang="en-US" dirty="0"/>
          </a:p>
        </p:txBody>
      </p:sp>
    </p:spTree>
    <p:extLst>
      <p:ext uri="{BB962C8B-B14F-4D97-AF65-F5344CB8AC3E}">
        <p14:creationId xmlns:p14="http://schemas.microsoft.com/office/powerpoint/2010/main" val="3443806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5FB1B3-CF79-DE80-D7E4-979B9DBDB64F}"/>
              </a:ext>
            </a:extLst>
          </p:cNvPr>
          <p:cNvSpPr txBox="1"/>
          <p:nvPr/>
        </p:nvSpPr>
        <p:spPr>
          <a:xfrm>
            <a:off x="1524847" y="2639060"/>
            <a:ext cx="9275868"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000" b="1" dirty="0">
                <a:solidFill>
                  <a:schemeClr val="bg1"/>
                </a:solidFill>
                <a:cs typeface="Calibri"/>
              </a:rPr>
              <a:t>Geographic Program Updates</a:t>
            </a:r>
          </a:p>
          <a:p>
            <a:pPr algn="ctr"/>
            <a:endParaRPr lang="en-US" dirty="0">
              <a:cs typeface="Calibri"/>
            </a:endParaRPr>
          </a:p>
        </p:txBody>
      </p:sp>
    </p:spTree>
    <p:extLst>
      <p:ext uri="{BB962C8B-B14F-4D97-AF65-F5344CB8AC3E}">
        <p14:creationId xmlns:p14="http://schemas.microsoft.com/office/powerpoint/2010/main" val="9432454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503E13-0EA2-E900-97E6-6CA15EAC5E89}"/>
              </a:ext>
            </a:extLst>
          </p:cNvPr>
          <p:cNvSpPr>
            <a:spLocks noGrp="1"/>
          </p:cNvSpPr>
          <p:nvPr>
            <p:ph type="sldNum" sz="quarter" idx="12"/>
          </p:nvPr>
        </p:nvSpPr>
        <p:spPr/>
        <p:txBody>
          <a:bodyPr/>
          <a:lstStyle/>
          <a:p>
            <a:fld id="{7C0564C1-ED85-FC4A-AC5D-56F28EA76E8D}" type="slidenum">
              <a:rPr lang="en-US" smtClean="0"/>
              <a:t>17</a:t>
            </a:fld>
            <a:endParaRPr lang="en-US"/>
          </a:p>
        </p:txBody>
      </p:sp>
      <p:sp>
        <p:nvSpPr>
          <p:cNvPr id="3" name="TextBox 2">
            <a:extLst>
              <a:ext uri="{FF2B5EF4-FFF2-40B4-BE49-F238E27FC236}">
                <a16:creationId xmlns:a16="http://schemas.microsoft.com/office/drawing/2014/main" id="{5AFBFA96-DF5C-88E4-051A-C1CDF7227E1A}"/>
              </a:ext>
            </a:extLst>
          </p:cNvPr>
          <p:cNvSpPr txBox="1"/>
          <p:nvPr/>
        </p:nvSpPr>
        <p:spPr>
          <a:xfrm>
            <a:off x="600650" y="518082"/>
            <a:ext cx="5263702" cy="1231106"/>
          </a:xfrm>
          <a:prstGeom prst="rect">
            <a:avLst/>
          </a:prstGeom>
          <a:noFill/>
        </p:spPr>
        <p:txBody>
          <a:bodyPr wrap="square" rtlCol="0">
            <a:spAutoFit/>
          </a:bodyPr>
          <a:lstStyle/>
          <a:p>
            <a:r>
              <a:rPr kumimoji="0" lang="en-US" sz="2800" i="0" u="none" strike="noStrike" kern="1200" cap="none" spc="-5" normalizeH="0" baseline="0" noProof="0">
                <a:ln>
                  <a:noFill/>
                </a:ln>
                <a:solidFill>
                  <a:schemeClr val="bg1"/>
                </a:solidFill>
                <a:effectLst/>
                <a:uLnTx/>
                <a:uFillTx/>
                <a:ea typeface="+mn-ea"/>
                <a:cs typeface="Calibri"/>
              </a:rPr>
              <a:t>Geographic Program Update Current Address Count Listing Files</a:t>
            </a:r>
          </a:p>
          <a:p>
            <a:endParaRPr lang="en-US"/>
          </a:p>
        </p:txBody>
      </p:sp>
      <p:sp>
        <p:nvSpPr>
          <p:cNvPr id="4" name="TextBox 3">
            <a:extLst>
              <a:ext uri="{FF2B5EF4-FFF2-40B4-BE49-F238E27FC236}">
                <a16:creationId xmlns:a16="http://schemas.microsoft.com/office/drawing/2014/main" id="{F06A6655-3FE7-BC98-5600-D091F878F212}"/>
              </a:ext>
            </a:extLst>
          </p:cNvPr>
          <p:cNvSpPr txBox="1"/>
          <p:nvPr/>
        </p:nvSpPr>
        <p:spPr>
          <a:xfrm>
            <a:off x="6242304" y="438756"/>
            <a:ext cx="5657088" cy="4953279"/>
          </a:xfrm>
          <a:prstGeom prst="rect">
            <a:avLst/>
          </a:prstGeom>
          <a:noFill/>
        </p:spPr>
        <p:txBody>
          <a:bodyPr wrap="square" rtlCol="0">
            <a:spAutoFit/>
          </a:bodyPr>
          <a:lstStyle/>
          <a:p>
            <a:r>
              <a:rPr lang="en-US" sz="2400">
                <a:effectLst/>
                <a:latin typeface="Calibri" panose="020F0502020204030204" pitchFamily="34" charset="0"/>
                <a:ea typeface="Calibri" panose="020F0502020204030204" pitchFamily="34" charset="0"/>
                <a:cs typeface="Times New Roman" panose="02020603050405020304" pitchFamily="18" charset="0"/>
              </a:rPr>
              <a:t> </a:t>
            </a:r>
          </a:p>
          <a:p>
            <a:pPr marL="285750" indent="-285750">
              <a:buFont typeface="Arial" panose="020B0604020202020204" pitchFamily="34" charset="0"/>
              <a:buChar char="•"/>
            </a:pPr>
            <a:r>
              <a:rPr lang="en-US" sz="2400">
                <a:effectLst/>
                <a:latin typeface="Calibri" panose="020F0502020204030204" pitchFamily="34" charset="0"/>
                <a:ea typeface="Calibri" panose="020F0502020204030204" pitchFamily="34" charset="0"/>
                <a:cs typeface="Times New Roman" panose="02020603050405020304" pitchFamily="18" charset="0"/>
              </a:rPr>
              <a:t>In addition to local and regional efforts to track and record housing and population change using GIS, the Census Bureau now has a new dataset to assist in this effort. </a:t>
            </a:r>
          </a:p>
          <a:p>
            <a:pPr marL="285750" indent="-285750">
              <a:buFont typeface="Arial" panose="020B0604020202020204" pitchFamily="34" charset="0"/>
              <a:buChar char="•"/>
            </a:pPr>
            <a:r>
              <a:rPr lang="en-US" sz="2400">
                <a:effectLst/>
                <a:latin typeface="Calibri" panose="020F0502020204030204" pitchFamily="34" charset="0"/>
                <a:ea typeface="Calibri" panose="020F0502020204030204" pitchFamily="34" charset="0"/>
                <a:cs typeface="Times New Roman" panose="02020603050405020304" pitchFamily="18" charset="0"/>
              </a:rPr>
              <a:t>Called the </a:t>
            </a:r>
            <a:r>
              <a:rPr lang="en-US" sz="2400" b="1" i="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Address Count Listing Files</a:t>
            </a:r>
            <a:r>
              <a:rPr lang="en-US" sz="2400">
                <a:effectLst/>
                <a:latin typeface="Calibri" panose="020F0502020204030204" pitchFamily="34" charset="0"/>
                <a:ea typeface="Calibri" panose="020F0502020204030204" pitchFamily="34" charset="0"/>
                <a:cs typeface="Times New Roman" panose="02020603050405020304" pitchFamily="18" charset="0"/>
              </a:rPr>
              <a:t>, these data represent the latest tabulation available of </a:t>
            </a:r>
            <a:r>
              <a:rPr lang="en-US" sz="2400" i="1">
                <a:effectLst/>
                <a:latin typeface="Calibri" panose="020F0502020204030204" pitchFamily="34" charset="0"/>
                <a:ea typeface="Calibri" panose="020F0502020204030204" pitchFamily="34" charset="0"/>
                <a:cs typeface="Times New Roman" panose="02020603050405020304" pitchFamily="18" charset="0"/>
              </a:rPr>
              <a:t>residential</a:t>
            </a:r>
            <a:r>
              <a:rPr lang="en-US" sz="2400">
                <a:effectLst/>
                <a:latin typeface="Calibri" panose="020F0502020204030204" pitchFamily="34" charset="0"/>
                <a:ea typeface="Calibri" panose="020F0502020204030204" pitchFamily="34" charset="0"/>
                <a:cs typeface="Times New Roman" panose="02020603050405020304" pitchFamily="18" charset="0"/>
              </a:rPr>
              <a:t> housing units by census block and are updated bi-annually.</a:t>
            </a:r>
            <a:endParaRPr lang="en-US" sz="2400" baseline="3000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2400">
                <a:effectLst/>
                <a:latin typeface="Calibri" panose="020F0502020204030204" pitchFamily="34" charset="0"/>
                <a:ea typeface="Calibri" panose="020F0502020204030204" pitchFamily="34" charset="0"/>
                <a:cs typeface="Times New Roman" panose="02020603050405020304" pitchFamily="18" charset="0"/>
              </a:rPr>
              <a:t>More information on these files and how to download them can be found here: </a:t>
            </a:r>
          </a:p>
          <a:p>
            <a:pPr marL="457200" lvl="1" indent="0">
              <a:lnSpc>
                <a:spcPct val="107000"/>
              </a:lnSpc>
              <a:spcBef>
                <a:spcPts val="0"/>
              </a:spcBef>
              <a:spcAft>
                <a:spcPts val="800"/>
              </a:spcAft>
              <a:buNone/>
            </a:pPr>
            <a:r>
              <a:rPr lang="en-US" sz="20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https://www.census.gov/geographies/reference-files/2023/geo/addcountlisting.html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2256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18FF69-CD8C-7619-2335-BCF1BC0CAD54}"/>
              </a:ext>
            </a:extLst>
          </p:cNvPr>
          <p:cNvSpPr>
            <a:spLocks noGrp="1"/>
          </p:cNvSpPr>
          <p:nvPr>
            <p:ph type="sldNum" sz="quarter" idx="12"/>
          </p:nvPr>
        </p:nvSpPr>
        <p:spPr>
          <a:xfrm>
            <a:off x="8610600" y="6392926"/>
            <a:ext cx="2743200" cy="365125"/>
          </a:xfrm>
        </p:spPr>
        <p:txBody>
          <a:bodyPr/>
          <a:lstStyle/>
          <a:p>
            <a:fld id="{7C0564C1-ED85-FC4A-AC5D-56F28EA76E8D}" type="slidenum">
              <a:rPr lang="en-US" smtClean="0"/>
              <a:t>18</a:t>
            </a:fld>
            <a:endParaRPr lang="en-US"/>
          </a:p>
        </p:txBody>
      </p:sp>
      <p:sp>
        <p:nvSpPr>
          <p:cNvPr id="3" name="TextBox 2">
            <a:extLst>
              <a:ext uri="{FF2B5EF4-FFF2-40B4-BE49-F238E27FC236}">
                <a16:creationId xmlns:a16="http://schemas.microsoft.com/office/drawing/2014/main" id="{ABDA83F3-C9C8-C2BB-4A77-CFEA598B2ED9}"/>
              </a:ext>
            </a:extLst>
          </p:cNvPr>
          <p:cNvSpPr txBox="1"/>
          <p:nvPr/>
        </p:nvSpPr>
        <p:spPr>
          <a:xfrm>
            <a:off x="6242304" y="816864"/>
            <a:ext cx="5791200" cy="4524315"/>
          </a:xfrm>
          <a:prstGeom prst="rect">
            <a:avLst/>
          </a:prstGeom>
          <a:noFill/>
        </p:spPr>
        <p:txBody>
          <a:bodyPr wrap="square" rtlCol="0">
            <a:spAutoFit/>
          </a:bodyPr>
          <a:lstStyle/>
          <a:p>
            <a:pPr marL="285750" indent="-285750">
              <a:buFont typeface="Arial" panose="020B0604020202020204" pitchFamily="34" charset="0"/>
              <a:buChar char="•"/>
            </a:pPr>
            <a:r>
              <a:rPr lang="en-US" sz="2400"/>
              <a:t>The files are updated biannually and include total housing units (including transitory locations) and total group quarters counts as of July 2023, by </a:t>
            </a:r>
            <a:r>
              <a:rPr lang="en-US" sz="2400" i="1"/>
              <a:t>current</a:t>
            </a:r>
            <a:r>
              <a:rPr lang="en-US" sz="2400"/>
              <a:t> tabulation block.</a:t>
            </a:r>
          </a:p>
          <a:p>
            <a:pPr marL="285750" indent="-285750">
              <a:buFont typeface="Arial" panose="020B0604020202020204" pitchFamily="34" charset="0"/>
              <a:buChar char="•"/>
            </a:pPr>
            <a:r>
              <a:rPr lang="en-US" sz="2400"/>
              <a:t>These files are created for all 50 States, Washington, DC, Puerto Rico, and Island Areas</a:t>
            </a:r>
          </a:p>
          <a:p>
            <a:pPr marL="285750" indent="-285750">
              <a:buFont typeface="Arial" panose="020B0604020202020204" pitchFamily="34" charset="0"/>
              <a:buChar char="•"/>
            </a:pPr>
            <a:r>
              <a:rPr lang="en-US" sz="2400"/>
              <a:t>The files are pipe-delimited and are named using the following convention: &lt;</a:t>
            </a:r>
            <a:r>
              <a:rPr lang="en-US" sz="2400" err="1"/>
              <a:t>stcode</a:t>
            </a:r>
            <a:r>
              <a:rPr lang="en-US" sz="2400"/>
              <a:t>&gt;_&lt;name&gt;_</a:t>
            </a:r>
            <a:r>
              <a:rPr lang="en-US" sz="2400" err="1"/>
              <a:t>AddressBlockCountList</a:t>
            </a:r>
            <a:r>
              <a:rPr lang="en-US" sz="2400"/>
              <a:t>_&lt;mm&gt;&lt;</a:t>
            </a:r>
            <a:r>
              <a:rPr lang="en-US" sz="2400" err="1"/>
              <a:t>yyyy</a:t>
            </a:r>
            <a:r>
              <a:rPr lang="en-US" sz="2400"/>
              <a:t>&gt;.txt  </a:t>
            </a:r>
            <a:endParaRPr lang="en-US"/>
          </a:p>
        </p:txBody>
      </p:sp>
      <p:sp>
        <p:nvSpPr>
          <p:cNvPr id="5" name="TextBox 4">
            <a:extLst>
              <a:ext uri="{FF2B5EF4-FFF2-40B4-BE49-F238E27FC236}">
                <a16:creationId xmlns:a16="http://schemas.microsoft.com/office/drawing/2014/main" id="{74E0383C-7520-D834-5DAF-851BAA7FE33B}"/>
              </a:ext>
            </a:extLst>
          </p:cNvPr>
          <p:cNvSpPr txBox="1"/>
          <p:nvPr/>
        </p:nvSpPr>
        <p:spPr>
          <a:xfrm>
            <a:off x="560832" y="562714"/>
            <a:ext cx="6096000" cy="954107"/>
          </a:xfrm>
          <a:prstGeom prst="rect">
            <a:avLst/>
          </a:prstGeom>
          <a:noFill/>
        </p:spPr>
        <p:txBody>
          <a:bodyPr wrap="square">
            <a:spAutoFit/>
          </a:bodyPr>
          <a:lstStyle/>
          <a:p>
            <a:r>
              <a:rPr kumimoji="0" lang="en-US" sz="2800" i="0" u="none" strike="noStrike" kern="1200" cap="none" spc="-5" normalizeH="0" baseline="0" noProof="0">
                <a:ln>
                  <a:noFill/>
                </a:ln>
                <a:solidFill>
                  <a:schemeClr val="bg1"/>
                </a:solidFill>
                <a:effectLst/>
                <a:uLnTx/>
                <a:uFillTx/>
                <a:ea typeface="+mn-ea"/>
                <a:cs typeface="Calibri"/>
              </a:rPr>
              <a:t>Geographic Program Update</a:t>
            </a:r>
          </a:p>
          <a:p>
            <a:r>
              <a:rPr kumimoji="0" lang="en-US" sz="2800" i="0" u="none" strike="noStrike" kern="1200" cap="none" spc="-5" normalizeH="0" baseline="0" noProof="0">
                <a:ln>
                  <a:noFill/>
                </a:ln>
                <a:solidFill>
                  <a:schemeClr val="bg1"/>
                </a:solidFill>
                <a:effectLst/>
                <a:uLnTx/>
                <a:uFillTx/>
                <a:ea typeface="+mn-ea"/>
                <a:cs typeface="Calibri"/>
              </a:rPr>
              <a:t>Current Address Count Listing Files</a:t>
            </a:r>
          </a:p>
        </p:txBody>
      </p:sp>
    </p:spTree>
    <p:extLst>
      <p:ext uri="{BB962C8B-B14F-4D97-AF65-F5344CB8AC3E}">
        <p14:creationId xmlns:p14="http://schemas.microsoft.com/office/powerpoint/2010/main" val="1147950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2C11EF-9E7D-677F-C740-F6824B8302F3}"/>
              </a:ext>
            </a:extLst>
          </p:cNvPr>
          <p:cNvSpPr txBox="1"/>
          <p:nvPr/>
        </p:nvSpPr>
        <p:spPr>
          <a:xfrm>
            <a:off x="6656832" y="483763"/>
            <a:ext cx="6096000" cy="954107"/>
          </a:xfrm>
          <a:prstGeom prst="rect">
            <a:avLst/>
          </a:prstGeom>
          <a:noFill/>
        </p:spPr>
        <p:txBody>
          <a:bodyPr wrap="square">
            <a:spAutoFit/>
          </a:bodyPr>
          <a:lstStyle/>
          <a:p>
            <a:r>
              <a:rPr kumimoji="0" lang="en-US" sz="2800" i="0" u="none" strike="noStrike" kern="1200" cap="none" spc="-5" normalizeH="0" baseline="0" noProof="0">
                <a:ln>
                  <a:noFill/>
                </a:ln>
                <a:solidFill>
                  <a:schemeClr val="bg1"/>
                </a:solidFill>
                <a:effectLst/>
                <a:uLnTx/>
                <a:uFillTx/>
                <a:ea typeface="+mn-ea"/>
                <a:cs typeface="Calibri"/>
              </a:rPr>
              <a:t>Geographic Program Update</a:t>
            </a:r>
          </a:p>
          <a:p>
            <a:r>
              <a:rPr kumimoji="0" lang="en-US" sz="2800" i="0" u="none" strike="noStrike" kern="1200" cap="none" spc="-5" normalizeH="0" baseline="0" noProof="0">
                <a:ln>
                  <a:noFill/>
                </a:ln>
                <a:solidFill>
                  <a:schemeClr val="bg1"/>
                </a:solidFill>
                <a:effectLst/>
                <a:uLnTx/>
                <a:uFillTx/>
                <a:ea typeface="+mn-ea"/>
                <a:cs typeface="Calibri"/>
              </a:rPr>
              <a:t>Current Address Count Listing Files</a:t>
            </a:r>
          </a:p>
        </p:txBody>
      </p:sp>
      <p:sp>
        <p:nvSpPr>
          <p:cNvPr id="4" name="TextBox 3">
            <a:extLst>
              <a:ext uri="{FF2B5EF4-FFF2-40B4-BE49-F238E27FC236}">
                <a16:creationId xmlns:a16="http://schemas.microsoft.com/office/drawing/2014/main" id="{F4422170-FC0E-99BC-C583-F862C1F5AB45}"/>
              </a:ext>
            </a:extLst>
          </p:cNvPr>
          <p:cNvSpPr txBox="1"/>
          <p:nvPr/>
        </p:nvSpPr>
        <p:spPr>
          <a:xfrm>
            <a:off x="243840" y="268224"/>
            <a:ext cx="5498592" cy="6370975"/>
          </a:xfrm>
          <a:prstGeom prst="rect">
            <a:avLst/>
          </a:prstGeom>
          <a:noFill/>
        </p:spPr>
        <p:txBody>
          <a:bodyPr wrap="square" rtlCol="0">
            <a:spAutoFit/>
          </a:bodyPr>
          <a:lstStyle/>
          <a:p>
            <a:pPr marL="285750" indent="-285750">
              <a:buFont typeface="Arial" panose="020B0604020202020204" pitchFamily="34" charset="0"/>
              <a:buChar char="•"/>
            </a:pPr>
            <a:r>
              <a:rPr lang="en-US" sz="2400"/>
              <a:t>TIGER/Line </a:t>
            </a:r>
            <a:r>
              <a:rPr lang="en-US" sz="2400" b="1"/>
              <a:t>Partnership shapefiles </a:t>
            </a:r>
            <a:r>
              <a:rPr lang="en-US" sz="2400"/>
              <a:t>are issued every year for our Boundary and Annexation Survey (BAS) and other partnership efforts. They reflect the </a:t>
            </a:r>
            <a:r>
              <a:rPr lang="en-US" sz="2400" i="1"/>
              <a:t>block splits </a:t>
            </a:r>
            <a:r>
              <a:rPr lang="en-US" sz="2400"/>
              <a:t>necessary to join the revised block counts to a geography.</a:t>
            </a:r>
          </a:p>
          <a:p>
            <a:pPr lvl="1"/>
            <a:r>
              <a:rPr lang="en-US" sz="2400">
                <a:hlinkClick r:id="rId3"/>
              </a:rPr>
              <a:t>https://www.census.gov/geographies/mapping-files/time-series/geo/partnership.html</a:t>
            </a:r>
            <a:endParaRPr lang="en-US" sz="2400"/>
          </a:p>
          <a:p>
            <a:pPr marL="342900" indent="-342900">
              <a:buFont typeface="Arial" panose="020B0604020202020204" pitchFamily="34" charset="0"/>
              <a:buChar char="•"/>
            </a:pPr>
            <a:r>
              <a:rPr lang="en-US" sz="2400"/>
              <a:t>Address Counts can be viewed here: </a:t>
            </a:r>
          </a:p>
          <a:p>
            <a:pPr lvl="1"/>
            <a:r>
              <a:rPr lang="en-US" sz="2400">
                <a:hlinkClick r:id="rId4"/>
              </a:rPr>
              <a:t>https://mtgis-portal.geo.census.gov/arcgis/apps/webappviewer/index.html?id=c754be823d6342949a4c50e519eb87be</a:t>
            </a:r>
            <a:endParaRPr lang="en-US" sz="2400"/>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endParaRPr lang="en-US" sz="2400"/>
          </a:p>
        </p:txBody>
      </p:sp>
    </p:spTree>
    <p:extLst>
      <p:ext uri="{BB962C8B-B14F-4D97-AF65-F5344CB8AC3E}">
        <p14:creationId xmlns:p14="http://schemas.microsoft.com/office/powerpoint/2010/main" val="4214676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9E698E45-78F6-B7B5-6F1E-8FDD51C2BC5A}"/>
              </a:ext>
            </a:extLst>
          </p:cNvPr>
          <p:cNvSpPr txBox="1"/>
          <p:nvPr/>
        </p:nvSpPr>
        <p:spPr>
          <a:xfrm>
            <a:off x="2555631" y="1441938"/>
            <a:ext cx="7080738" cy="397412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b="1" spc="-5" dirty="0">
                <a:solidFill>
                  <a:schemeClr val="bg1">
                    <a:lumMod val="95000"/>
                    <a:lumOff val="5000"/>
                  </a:schemeClr>
                </a:solidFill>
                <a:latin typeface="+mj-lt"/>
                <a:ea typeface="+mj-ea"/>
                <a:cs typeface="+mj-cs"/>
              </a:rPr>
              <a:t>Planning for 2030:  </a:t>
            </a:r>
            <a:endParaRPr lang="en-US" sz="5400" b="1">
              <a:solidFill>
                <a:schemeClr val="bg1">
                  <a:lumMod val="95000"/>
                  <a:lumOff val="5000"/>
                </a:schemeClr>
              </a:solidFill>
              <a:latin typeface="+mj-lt"/>
              <a:ea typeface="+mj-ea"/>
              <a:cs typeface="Calibri Light"/>
            </a:endParaRPr>
          </a:p>
          <a:p>
            <a:pPr algn="ctr">
              <a:lnSpc>
                <a:spcPct val="90000"/>
              </a:lnSpc>
              <a:spcBef>
                <a:spcPct val="0"/>
              </a:spcBef>
              <a:spcAft>
                <a:spcPts val="600"/>
              </a:spcAft>
            </a:pPr>
            <a:r>
              <a:rPr lang="en-US" sz="5400" b="1" i="1" spc="-5" dirty="0">
                <a:solidFill>
                  <a:schemeClr val="bg1">
                    <a:lumMod val="95000"/>
                    <a:lumOff val="5000"/>
                  </a:schemeClr>
                </a:solidFill>
                <a:latin typeface="+mj-lt"/>
                <a:ea typeface="+mj-ea"/>
                <a:cs typeface="+mj-cs"/>
              </a:rPr>
              <a:t>2030 Census FRN Results</a:t>
            </a:r>
            <a:endParaRPr lang="en-US" sz="5400" b="1" i="1">
              <a:solidFill>
                <a:schemeClr val="bg1">
                  <a:lumMod val="95000"/>
                  <a:lumOff val="5000"/>
                </a:schemeClr>
              </a:solidFill>
              <a:latin typeface="+mj-lt"/>
              <a:ea typeface="+mj-ea"/>
              <a:cs typeface="Calibri Light"/>
            </a:endParaRPr>
          </a:p>
        </p:txBody>
      </p:sp>
    </p:spTree>
    <p:extLst>
      <p:ext uri="{BB962C8B-B14F-4D97-AF65-F5344CB8AC3E}">
        <p14:creationId xmlns:p14="http://schemas.microsoft.com/office/powerpoint/2010/main" val="2826530687"/>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3741944-A1F8-B348-8A7E-0E9A3D29DBF5}"/>
              </a:ext>
            </a:extLst>
          </p:cNvPr>
          <p:cNvSpPr txBox="1">
            <a:spLocks/>
          </p:cNvSpPr>
          <p:nvPr/>
        </p:nvSpPr>
        <p:spPr>
          <a:xfrm>
            <a:off x="383736" y="2568668"/>
            <a:ext cx="6715538" cy="3739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000" b="1">
              <a:solidFill>
                <a:schemeClr val="bg1"/>
              </a:solidFill>
            </a:endParaRPr>
          </a:p>
        </p:txBody>
      </p:sp>
      <p:pic>
        <p:nvPicPr>
          <p:cNvPr id="8" name="Picture 7" descr="A picture containing colorful, striped, clothing, clothes&#10;&#10;Description automatically generated">
            <a:extLst>
              <a:ext uri="{FF2B5EF4-FFF2-40B4-BE49-F238E27FC236}">
                <a16:creationId xmlns:a16="http://schemas.microsoft.com/office/drawing/2014/main" id="{CDA06517-C155-48F9-A260-07D3A8104B38}"/>
              </a:ext>
            </a:extLst>
          </p:cNvPr>
          <p:cNvPicPr>
            <a:picLocks noChangeAspect="1"/>
          </p:cNvPicPr>
          <p:nvPr/>
        </p:nvPicPr>
        <p:blipFill rotWithShape="1">
          <a:blip r:embed="rId3">
            <a:extLst>
              <a:ext uri="{28A0092B-C50C-407E-A947-70E740481C1C}">
                <a14:useLocalDpi xmlns:a14="http://schemas.microsoft.com/office/drawing/2010/main" val="0"/>
              </a:ext>
            </a:extLst>
          </a:blip>
          <a:srcRect l="9098" t="374" r="9792" b="-374"/>
          <a:stretch/>
        </p:blipFill>
        <p:spPr>
          <a:xfrm>
            <a:off x="5821397" y="496805"/>
            <a:ext cx="5810698" cy="5864389"/>
          </a:xfrm>
          <a:prstGeom prst="rect">
            <a:avLst/>
          </a:prstGeom>
        </p:spPr>
      </p:pic>
      <p:sp>
        <p:nvSpPr>
          <p:cNvPr id="7" name="Rectangle 6">
            <a:extLst>
              <a:ext uri="{FF2B5EF4-FFF2-40B4-BE49-F238E27FC236}">
                <a16:creationId xmlns:a16="http://schemas.microsoft.com/office/drawing/2014/main" id="{41349961-F3D1-428B-B8F4-C34865A02DAE}"/>
              </a:ext>
            </a:extLst>
          </p:cNvPr>
          <p:cNvSpPr/>
          <p:nvPr/>
        </p:nvSpPr>
        <p:spPr>
          <a:xfrm>
            <a:off x="5821397" y="496805"/>
            <a:ext cx="5810698" cy="5850388"/>
          </a:xfrm>
          <a:prstGeom prst="rect">
            <a:avLst/>
          </a:prstGeom>
          <a:solidFill>
            <a:srgbClr val="1F5593">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ECE4D5BE-1211-41BC-A3B0-F1DCE94C379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63133" y="1786932"/>
            <a:ext cx="2939433" cy="263770"/>
          </a:xfrm>
          <a:prstGeom prst="rect">
            <a:avLst/>
          </a:prstGeom>
        </p:spPr>
      </p:pic>
      <p:sp>
        <p:nvSpPr>
          <p:cNvPr id="11" name="Rectangle 10">
            <a:extLst>
              <a:ext uri="{FF2B5EF4-FFF2-40B4-BE49-F238E27FC236}">
                <a16:creationId xmlns:a16="http://schemas.microsoft.com/office/drawing/2014/main" id="{A0FFDC32-2E95-4CAC-BFB6-57A6EB89919A}"/>
              </a:ext>
            </a:extLst>
          </p:cNvPr>
          <p:cNvSpPr/>
          <p:nvPr/>
        </p:nvSpPr>
        <p:spPr>
          <a:xfrm>
            <a:off x="383735" y="2304898"/>
            <a:ext cx="6389023" cy="830997"/>
          </a:xfrm>
          <a:prstGeom prst="rect">
            <a:avLst/>
          </a:prstGeom>
        </p:spPr>
        <p:txBody>
          <a:bodyPr wrap="square">
            <a:spAutoFit/>
          </a:bodyPr>
          <a:lstStyle/>
          <a:p>
            <a:endParaRPr lang="en-US" sz="2400">
              <a:solidFill>
                <a:schemeClr val="bg1"/>
              </a:solidFill>
            </a:endParaRPr>
          </a:p>
          <a:p>
            <a:endParaRPr lang="en-US" sz="2400" b="1">
              <a:solidFill>
                <a:schemeClr val="bg1"/>
              </a:solidFill>
            </a:endParaRPr>
          </a:p>
        </p:txBody>
      </p:sp>
      <p:sp>
        <p:nvSpPr>
          <p:cNvPr id="2" name="Title 1">
            <a:extLst>
              <a:ext uri="{FF2B5EF4-FFF2-40B4-BE49-F238E27FC236}">
                <a16:creationId xmlns:a16="http://schemas.microsoft.com/office/drawing/2014/main" id="{88F81329-518F-4A45-BDEE-0B5AEA6EB54F}"/>
              </a:ext>
            </a:extLst>
          </p:cNvPr>
          <p:cNvSpPr>
            <a:spLocks noGrp="1"/>
          </p:cNvSpPr>
          <p:nvPr>
            <p:ph type="ctrTitle" idx="4294967295"/>
          </p:nvPr>
        </p:nvSpPr>
        <p:spPr>
          <a:xfrm>
            <a:off x="546371" y="890765"/>
            <a:ext cx="6715538" cy="641971"/>
          </a:xfrm>
        </p:spPr>
        <p:txBody>
          <a:bodyPr>
            <a:normAutofit/>
          </a:bodyPr>
          <a:lstStyle/>
          <a:p>
            <a:r>
              <a:rPr lang="en-US" sz="3200" b="1" dirty="0">
                <a:solidFill>
                  <a:schemeClr val="bg1"/>
                </a:solidFill>
                <a:latin typeface="Calibri"/>
                <a:cs typeface="Calibri"/>
              </a:rPr>
              <a:t>Arizona Tribal Nation Engagement</a:t>
            </a:r>
            <a:endParaRPr lang="en-US" sz="3200" b="1" dirty="0" err="1">
              <a:solidFill>
                <a:schemeClr val="bg1"/>
              </a:solidFill>
              <a:latin typeface="Calibri" panose="020F0502020204030204" pitchFamily="34" charset="0"/>
            </a:endParaRPr>
          </a:p>
        </p:txBody>
      </p:sp>
    </p:spTree>
    <p:extLst>
      <p:ext uri="{BB962C8B-B14F-4D97-AF65-F5344CB8AC3E}">
        <p14:creationId xmlns:p14="http://schemas.microsoft.com/office/powerpoint/2010/main" val="21162623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62ABD64-7D51-4BE0-8224-B0E30AFD85DD}"/>
              </a:ext>
            </a:extLst>
          </p:cNvPr>
          <p:cNvPicPr>
            <a:picLocks noChangeAspect="1"/>
          </p:cNvPicPr>
          <p:nvPr/>
        </p:nvPicPr>
        <p:blipFill rotWithShape="1">
          <a:blip r:embed="rId2"/>
          <a:srcRect l="26542" r="1014" b="1"/>
          <a:stretch/>
        </p:blipFill>
        <p:spPr>
          <a:xfrm>
            <a:off x="-3047" y="10"/>
            <a:ext cx="12191999" cy="6857990"/>
          </a:xfrm>
          <a:prstGeom prst="rect">
            <a:avLst/>
          </a:prstGeom>
        </p:spPr>
      </p:pic>
      <p:sp>
        <p:nvSpPr>
          <p:cNvPr id="18" name="Rectangle 1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42C3B856-4F98-4019-A0F7-AF91CBDFF4AF}"/>
              </a:ext>
            </a:extLst>
          </p:cNvPr>
          <p:cNvSpPr>
            <a:spLocks noGrp="1"/>
          </p:cNvSpPr>
          <p:nvPr>
            <p:ph type="title" idx="4294967295"/>
          </p:nvPr>
        </p:nvSpPr>
        <p:spPr>
          <a:xfrm>
            <a:off x="1097280" y="1717846"/>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4000" b="1">
                <a:solidFill>
                  <a:srgbClr val="FFFFFF"/>
                </a:solidFill>
              </a:rPr>
              <a:t>Tribal Relations Specialist Program</a:t>
            </a:r>
            <a:br>
              <a:rPr lang="en-US" sz="4000" b="1">
                <a:solidFill>
                  <a:srgbClr val="FFFFFF"/>
                </a:solidFill>
              </a:rPr>
            </a:br>
            <a:r>
              <a:rPr lang="en-US" sz="4000" b="1">
                <a:solidFill>
                  <a:srgbClr val="FFFFFF"/>
                </a:solidFill>
              </a:rPr>
              <a:t>Charles Tippeconnic, Tribal Relations Specialist</a:t>
            </a:r>
            <a:br>
              <a:rPr lang="en-US" sz="4000" b="1">
                <a:solidFill>
                  <a:srgbClr val="FFFFFF"/>
                </a:solidFill>
              </a:rPr>
            </a:br>
            <a:r>
              <a:rPr lang="en-US" sz="4000" b="1">
                <a:solidFill>
                  <a:srgbClr val="FFFFFF"/>
                </a:solidFill>
              </a:rPr>
              <a:t>Denver Regional Office</a:t>
            </a:r>
            <a:br>
              <a:rPr lang="en-US" sz="4000" b="1">
                <a:solidFill>
                  <a:srgbClr val="FFFFFF"/>
                </a:solidFill>
              </a:rPr>
            </a:br>
            <a:r>
              <a:rPr lang="en-US" sz="4000" b="1">
                <a:solidFill>
                  <a:srgbClr val="FFFFFF"/>
                </a:solidFill>
              </a:rPr>
              <a:t> </a:t>
            </a:r>
            <a:r>
              <a:rPr lang="en-US" sz="4000" b="1">
                <a:solidFill>
                  <a:srgbClr val="FFFFFF"/>
                </a:solidFill>
                <a:hlinkClick r:id="rId3">
                  <a:extLst>
                    <a:ext uri="{A12FA001-AC4F-418D-AE19-62706E023703}">
                      <ahyp:hlinkClr xmlns:ahyp="http://schemas.microsoft.com/office/drawing/2018/hyperlinkcolor" val="tx"/>
                    </a:ext>
                  </a:extLst>
                </a:hlinkClick>
              </a:rPr>
              <a:t>charles.tippeconnic@census.gov</a:t>
            </a:r>
            <a:r>
              <a:rPr lang="en-US" sz="4000" b="1">
                <a:solidFill>
                  <a:srgbClr val="FFFFFF"/>
                </a:solidFill>
              </a:rPr>
              <a:t> </a:t>
            </a:r>
            <a:br>
              <a:rPr lang="en-US" sz="4000" b="1">
                <a:solidFill>
                  <a:srgbClr val="FFFFFF"/>
                </a:solidFill>
              </a:rPr>
            </a:br>
            <a:endParaRPr lang="en-US" sz="4000" b="1">
              <a:solidFill>
                <a:srgbClr val="FFFFFF"/>
              </a:solidFill>
            </a:endParaRPr>
          </a:p>
        </p:txBody>
      </p:sp>
      <p:sp>
        <p:nvSpPr>
          <p:cNvPr id="4" name="Slide Number Placeholder 3">
            <a:extLst>
              <a:ext uri="{FF2B5EF4-FFF2-40B4-BE49-F238E27FC236}">
                <a16:creationId xmlns:a16="http://schemas.microsoft.com/office/drawing/2014/main" id="{8D7A2ACB-58A7-45A3-98F4-672CB44DE56E}"/>
              </a:ext>
            </a:extLst>
          </p:cNvPr>
          <p:cNvSpPr>
            <a:spLocks noGrp="1"/>
          </p:cNvSpPr>
          <p:nvPr>
            <p:ph type="sldNum" sz="quarter" idx="4294967295"/>
          </p:nvPr>
        </p:nvSpPr>
        <p:spPr>
          <a:xfrm>
            <a:off x="8610600" y="6356350"/>
            <a:ext cx="2743200" cy="365125"/>
          </a:xfrm>
        </p:spPr>
        <p:txBody>
          <a:bodyPr vert="horz" lIns="91440" tIns="45720" rIns="91440" bIns="45720" rtlCol="0" anchor="ctr">
            <a:normAutofit/>
          </a:bodyPr>
          <a:lstStyle/>
          <a:p>
            <a:pPr>
              <a:spcAft>
                <a:spcPts val="600"/>
              </a:spcAft>
              <a:defRPr/>
            </a:pPr>
            <a:fld id="{FC63ECC8-719A-498E-B101-491B6A35558E}" type="slidenum">
              <a:rPr lang="en-US">
                <a:solidFill>
                  <a:srgbClr val="FFFFFF"/>
                </a:solidFill>
                <a:latin typeface="Calibri" panose="020F0502020204030204"/>
              </a:rPr>
              <a:pPr>
                <a:spcAft>
                  <a:spcPts val="600"/>
                </a:spcAft>
                <a:defRPr/>
              </a:pPr>
              <a:t>21</a:t>
            </a:fld>
            <a:endParaRPr lang="en-US">
              <a:solidFill>
                <a:srgbClr val="FFFFFF"/>
              </a:solidFill>
              <a:latin typeface="Calibri" panose="020F0502020204030204"/>
            </a:endParaRPr>
          </a:p>
        </p:txBody>
      </p:sp>
    </p:spTree>
    <p:extLst>
      <p:ext uri="{BB962C8B-B14F-4D97-AF65-F5344CB8AC3E}">
        <p14:creationId xmlns:p14="http://schemas.microsoft.com/office/powerpoint/2010/main" val="1203837253"/>
      </p:ext>
    </p:extLst>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B591F-97AC-471F-BE4B-628EA6394EA5}"/>
              </a:ext>
            </a:extLst>
          </p:cNvPr>
          <p:cNvSpPr>
            <a:spLocks noGrp="1"/>
          </p:cNvSpPr>
          <p:nvPr>
            <p:ph type="title" idx="4294967295"/>
          </p:nvPr>
        </p:nvSpPr>
        <p:spPr>
          <a:xfrm>
            <a:off x="2784593" y="46802"/>
            <a:ext cx="7135813" cy="1325563"/>
          </a:xfrm>
        </p:spPr>
        <p:txBody>
          <a:bodyPr>
            <a:normAutofit/>
          </a:bodyPr>
          <a:lstStyle/>
          <a:p>
            <a:r>
              <a:rPr lang="en-US" b="1" dirty="0">
                <a:solidFill>
                  <a:schemeClr val="accent1">
                    <a:lumMod val="50000"/>
                  </a:schemeClr>
                </a:solidFill>
              </a:rPr>
              <a:t>Tribal Relations Specialist Team</a:t>
            </a:r>
          </a:p>
        </p:txBody>
      </p:sp>
      <p:sp>
        <p:nvSpPr>
          <p:cNvPr id="3" name="Content Placeholder 2">
            <a:extLst>
              <a:ext uri="{FF2B5EF4-FFF2-40B4-BE49-F238E27FC236}">
                <a16:creationId xmlns:a16="http://schemas.microsoft.com/office/drawing/2014/main" id="{3AA27093-15B6-48CB-96DD-C2F5CE30144F}"/>
              </a:ext>
            </a:extLst>
          </p:cNvPr>
          <p:cNvSpPr>
            <a:spLocks noGrp="1"/>
          </p:cNvSpPr>
          <p:nvPr>
            <p:ph idx="4294967295"/>
          </p:nvPr>
        </p:nvSpPr>
        <p:spPr>
          <a:xfrm>
            <a:off x="856074" y="3297296"/>
            <a:ext cx="2382720" cy="2374136"/>
          </a:xfrm>
        </p:spPr>
        <p:txBody>
          <a:bodyPr vert="horz" lIns="91440" tIns="45720" rIns="91440" bIns="45720" rtlCol="0" anchor="t">
            <a:normAutofit fontScale="77500" lnSpcReduction="20000"/>
          </a:bodyPr>
          <a:lstStyle/>
          <a:p>
            <a:pPr marL="0" indent="0">
              <a:lnSpc>
                <a:spcPct val="100000"/>
              </a:lnSpc>
              <a:spcBef>
                <a:spcPts val="0"/>
              </a:spcBef>
              <a:buNone/>
            </a:pPr>
            <a:r>
              <a:rPr lang="en-US" sz="2000" dirty="0">
                <a:solidFill>
                  <a:schemeClr val="tx2"/>
                </a:solidFill>
              </a:rPr>
              <a:t>Shadana Sultan </a:t>
            </a:r>
          </a:p>
          <a:p>
            <a:pPr marL="0" indent="0">
              <a:lnSpc>
                <a:spcPct val="100000"/>
              </a:lnSpc>
              <a:spcBef>
                <a:spcPts val="0"/>
              </a:spcBef>
              <a:buNone/>
            </a:pPr>
            <a:r>
              <a:rPr lang="en-US" sz="1600" i="1" dirty="0">
                <a:solidFill>
                  <a:schemeClr val="tx2"/>
                </a:solidFill>
              </a:rPr>
              <a:t>Oglala Lakota Nation (SD)</a:t>
            </a:r>
            <a:endParaRPr lang="en-US" sz="1600" i="1" dirty="0">
              <a:solidFill>
                <a:schemeClr val="tx2"/>
              </a:solidFill>
              <a:cs typeface="Calibri"/>
            </a:endParaRPr>
          </a:p>
          <a:p>
            <a:pPr marL="0" indent="0">
              <a:lnSpc>
                <a:spcPct val="100000"/>
              </a:lnSpc>
              <a:spcBef>
                <a:spcPts val="0"/>
              </a:spcBef>
              <a:buNone/>
            </a:pPr>
            <a:endParaRPr lang="en-US" sz="1800" i="1" dirty="0">
              <a:solidFill>
                <a:schemeClr val="tx2"/>
              </a:solidFill>
            </a:endParaRPr>
          </a:p>
          <a:p>
            <a:pPr marL="0" indent="0">
              <a:lnSpc>
                <a:spcPct val="100000"/>
              </a:lnSpc>
              <a:spcBef>
                <a:spcPts val="0"/>
              </a:spcBef>
              <a:buNone/>
            </a:pPr>
            <a:r>
              <a:rPr lang="en-US" sz="1600" dirty="0">
                <a:solidFill>
                  <a:schemeClr val="tx2"/>
                </a:solidFill>
              </a:rPr>
              <a:t>Lives in Denver, CO.  Corp &amp; Org Communication &amp; Marketing Western KY Univ, Certificate of Leadership HarvardX.  Lakota, Spanish, Arabic, and French.  Broadcast Media, online, and event marketing experience with ABC, NBC, &amp; Telemundo. Former Executive Director of AIAN nonprofit. </a:t>
            </a:r>
          </a:p>
        </p:txBody>
      </p:sp>
      <p:pic>
        <p:nvPicPr>
          <p:cNvPr id="8" name="Picture 7">
            <a:extLst>
              <a:ext uri="{FF2B5EF4-FFF2-40B4-BE49-F238E27FC236}">
                <a16:creationId xmlns:a16="http://schemas.microsoft.com/office/drawing/2014/main" id="{645E89F1-5151-47AD-B664-339EB1A6E91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09415" y="1407147"/>
            <a:ext cx="1027205" cy="1476501"/>
          </a:xfrm>
          <a:prstGeom prst="rect">
            <a:avLst/>
          </a:prstGeom>
        </p:spPr>
      </p:pic>
      <p:sp>
        <p:nvSpPr>
          <p:cNvPr id="9" name="Content Placeholder 2">
            <a:extLst>
              <a:ext uri="{FF2B5EF4-FFF2-40B4-BE49-F238E27FC236}">
                <a16:creationId xmlns:a16="http://schemas.microsoft.com/office/drawing/2014/main" id="{BFAC96F1-BBF2-44E1-9C1E-83E6BFE08F34}"/>
              </a:ext>
            </a:extLst>
          </p:cNvPr>
          <p:cNvSpPr txBox="1">
            <a:spLocks/>
          </p:cNvSpPr>
          <p:nvPr/>
        </p:nvSpPr>
        <p:spPr>
          <a:xfrm>
            <a:off x="3456473" y="3297297"/>
            <a:ext cx="2372823" cy="2836594"/>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None/>
            </a:pPr>
            <a:r>
              <a:rPr lang="en-US" sz="1600" dirty="0">
                <a:solidFill>
                  <a:schemeClr val="tx2"/>
                </a:solidFill>
                <a:ea typeface="+mn-lt"/>
                <a:cs typeface="+mn-lt"/>
              </a:rPr>
              <a:t>Charles Tippeconnic</a:t>
            </a:r>
          </a:p>
          <a:p>
            <a:pPr>
              <a:lnSpc>
                <a:spcPct val="100000"/>
              </a:lnSpc>
              <a:spcBef>
                <a:spcPts val="0"/>
              </a:spcBef>
              <a:buNone/>
            </a:pPr>
            <a:r>
              <a:rPr lang="en-US" sz="1200" i="1" dirty="0">
                <a:solidFill>
                  <a:schemeClr val="tx2"/>
                </a:solidFill>
                <a:ea typeface="+mn-lt"/>
                <a:cs typeface="+mn-lt"/>
              </a:rPr>
              <a:t>Comanche Nation (OK)</a:t>
            </a:r>
            <a:endParaRPr lang="en-US" sz="1200" dirty="0">
              <a:solidFill>
                <a:schemeClr val="tx2"/>
              </a:solidFill>
              <a:ea typeface="+mn-lt"/>
              <a:cs typeface="+mn-lt"/>
            </a:endParaRPr>
          </a:p>
          <a:p>
            <a:pPr marL="0" indent="0">
              <a:lnSpc>
                <a:spcPct val="100000"/>
              </a:lnSpc>
              <a:spcBef>
                <a:spcPts val="0"/>
              </a:spcBef>
              <a:buNone/>
            </a:pPr>
            <a:endParaRPr lang="en-US" sz="1200" dirty="0">
              <a:solidFill>
                <a:schemeClr val="tx2"/>
              </a:solidFill>
              <a:ea typeface="+mn-lt"/>
              <a:cs typeface="+mn-lt"/>
            </a:endParaRPr>
          </a:p>
          <a:p>
            <a:pPr marL="0" indent="0">
              <a:lnSpc>
                <a:spcPct val="100000"/>
              </a:lnSpc>
              <a:spcBef>
                <a:spcPts val="0"/>
              </a:spcBef>
              <a:buNone/>
            </a:pPr>
            <a:r>
              <a:rPr lang="en-US" sz="1200" dirty="0">
                <a:solidFill>
                  <a:schemeClr val="tx2"/>
                </a:solidFill>
                <a:ea typeface="+mn-lt"/>
                <a:cs typeface="+mn-lt"/>
              </a:rPr>
              <a:t>Lives in Elgin, OK.  BS in Petroleum Engineering from the Univ of Oklahoma.  Secondary Education program from Univ of Central OK.  Mathematics Teaching license. Lifetime of service &amp; professional career in the public sector focused on service to Native Americans by working directly for Tribal Governments or with Federal Agencies that serve Tribal Communities </a:t>
            </a:r>
            <a:endParaRPr lang="en-US" sz="1200" dirty="0">
              <a:solidFill>
                <a:schemeClr val="tx2"/>
              </a:solidFill>
              <a:cs typeface="Calibri"/>
            </a:endParaRPr>
          </a:p>
        </p:txBody>
      </p:sp>
      <p:sp>
        <p:nvSpPr>
          <p:cNvPr id="10" name="Content Placeholder 2">
            <a:extLst>
              <a:ext uri="{FF2B5EF4-FFF2-40B4-BE49-F238E27FC236}">
                <a16:creationId xmlns:a16="http://schemas.microsoft.com/office/drawing/2014/main" id="{13DC815E-2E19-4350-88D0-693BA183368C}"/>
              </a:ext>
            </a:extLst>
          </p:cNvPr>
          <p:cNvSpPr txBox="1">
            <a:spLocks/>
          </p:cNvSpPr>
          <p:nvPr/>
        </p:nvSpPr>
        <p:spPr>
          <a:xfrm>
            <a:off x="6351708" y="3235883"/>
            <a:ext cx="2382474" cy="23850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600" dirty="0">
                <a:solidFill>
                  <a:schemeClr val="tx2"/>
                </a:solidFill>
              </a:rPr>
              <a:t>Alaina Capoeman-Davis</a:t>
            </a:r>
            <a:endParaRPr lang="en-US" sz="1600">
              <a:solidFill>
                <a:schemeClr val="tx2"/>
              </a:solidFill>
              <a:cs typeface="Calibri"/>
            </a:endParaRPr>
          </a:p>
          <a:p>
            <a:pPr marL="0" indent="0">
              <a:lnSpc>
                <a:spcPct val="100000"/>
              </a:lnSpc>
              <a:spcBef>
                <a:spcPts val="0"/>
              </a:spcBef>
              <a:buNone/>
            </a:pPr>
            <a:r>
              <a:rPr lang="en-US" sz="1100" i="1" dirty="0">
                <a:solidFill>
                  <a:schemeClr val="tx2"/>
                </a:solidFill>
              </a:rPr>
              <a:t>Quinalt Nation  (WA)</a:t>
            </a:r>
            <a:endParaRPr lang="en-US" sz="1100" i="1" dirty="0">
              <a:solidFill>
                <a:schemeClr val="tx2"/>
              </a:solidFill>
              <a:cs typeface="Calibri"/>
            </a:endParaRPr>
          </a:p>
          <a:p>
            <a:pPr marL="0" indent="0">
              <a:lnSpc>
                <a:spcPct val="100000"/>
              </a:lnSpc>
              <a:spcBef>
                <a:spcPts val="0"/>
              </a:spcBef>
              <a:buNone/>
            </a:pPr>
            <a:endParaRPr lang="en-US" sz="1200" i="1" dirty="0">
              <a:solidFill>
                <a:schemeClr val="tx2"/>
              </a:solidFill>
              <a:ea typeface="+mn-lt"/>
              <a:cs typeface="+mn-lt"/>
            </a:endParaRPr>
          </a:p>
          <a:p>
            <a:pPr marL="0" indent="0">
              <a:lnSpc>
                <a:spcPct val="100000"/>
              </a:lnSpc>
              <a:spcBef>
                <a:spcPts val="0"/>
              </a:spcBef>
              <a:buNone/>
            </a:pPr>
            <a:r>
              <a:rPr lang="en-US" sz="1200" dirty="0">
                <a:solidFill>
                  <a:schemeClr val="tx2"/>
                </a:solidFill>
                <a:ea typeface="+mn-lt"/>
                <a:cs typeface="+mn-lt"/>
              </a:rPr>
              <a:t>Lives in Suquamish, WA. BA from The Evergreen State College and upcoming MBA from Gonzaga University. She has served two Decennial Census tours with the Tribal Partnership program. She is active in her canoe family and as a jingle dress dancer.</a:t>
            </a:r>
          </a:p>
        </p:txBody>
      </p:sp>
      <p:pic>
        <p:nvPicPr>
          <p:cNvPr id="4" name="Picture 4">
            <a:extLst>
              <a:ext uri="{FF2B5EF4-FFF2-40B4-BE49-F238E27FC236}">
                <a16:creationId xmlns:a16="http://schemas.microsoft.com/office/drawing/2014/main" id="{A637FBA6-7DDB-4077-A71D-F01A9A83E8B0}"/>
              </a:ext>
            </a:extLst>
          </p:cNvPr>
          <p:cNvPicPr>
            <a:picLocks noChangeAspect="1"/>
          </p:cNvPicPr>
          <p:nvPr/>
        </p:nvPicPr>
        <p:blipFill>
          <a:blip r:embed="rId4"/>
          <a:stretch>
            <a:fillRect/>
          </a:stretch>
        </p:blipFill>
        <p:spPr>
          <a:xfrm>
            <a:off x="3997998" y="1334458"/>
            <a:ext cx="1222248" cy="1662079"/>
          </a:xfrm>
          <a:prstGeom prst="rect">
            <a:avLst/>
          </a:prstGeom>
        </p:spPr>
      </p:pic>
      <p:pic>
        <p:nvPicPr>
          <p:cNvPr id="15" name="Picture 4">
            <a:extLst>
              <a:ext uri="{FF2B5EF4-FFF2-40B4-BE49-F238E27FC236}">
                <a16:creationId xmlns:a16="http://schemas.microsoft.com/office/drawing/2014/main" id="{5466043F-9D98-4306-890D-EFDF8211EE4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750990" y="1331169"/>
            <a:ext cx="1137582" cy="1518357"/>
          </a:xfrm>
          <a:prstGeom prst="rect">
            <a:avLst/>
          </a:prstGeom>
        </p:spPr>
      </p:pic>
      <p:sp>
        <p:nvSpPr>
          <p:cNvPr id="16" name="Content Placeholder 2">
            <a:extLst>
              <a:ext uri="{FF2B5EF4-FFF2-40B4-BE49-F238E27FC236}">
                <a16:creationId xmlns:a16="http://schemas.microsoft.com/office/drawing/2014/main" id="{6C3EEB9E-745F-498D-9C2E-B94D804A153A}"/>
              </a:ext>
            </a:extLst>
          </p:cNvPr>
          <p:cNvSpPr txBox="1">
            <a:spLocks/>
          </p:cNvSpPr>
          <p:nvPr/>
        </p:nvSpPr>
        <p:spPr>
          <a:xfrm>
            <a:off x="9357485" y="3239735"/>
            <a:ext cx="2385555" cy="2375629"/>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000" dirty="0">
                <a:solidFill>
                  <a:schemeClr val="tx2"/>
                </a:solidFill>
              </a:rPr>
              <a:t>Bernadece Boda</a:t>
            </a:r>
          </a:p>
          <a:p>
            <a:pPr marL="0" indent="0">
              <a:lnSpc>
                <a:spcPct val="100000"/>
              </a:lnSpc>
              <a:spcBef>
                <a:spcPts val="0"/>
              </a:spcBef>
              <a:buFont typeface="Arial" panose="020B0604020202020204" pitchFamily="34" charset="0"/>
              <a:buNone/>
            </a:pPr>
            <a:r>
              <a:rPr lang="en-US" sz="1400" i="1" dirty="0">
                <a:solidFill>
                  <a:schemeClr val="tx2"/>
                </a:solidFill>
              </a:rPr>
              <a:t>Odawa Nation (MI)</a:t>
            </a:r>
            <a:endParaRPr lang="en-US" sz="1400" i="1" dirty="0">
              <a:solidFill>
                <a:schemeClr val="tx2"/>
              </a:solidFill>
              <a:cs typeface="Calibri"/>
            </a:endParaRPr>
          </a:p>
          <a:p>
            <a:pPr marL="0" indent="0">
              <a:lnSpc>
                <a:spcPct val="100000"/>
              </a:lnSpc>
              <a:spcBef>
                <a:spcPts val="0"/>
              </a:spcBef>
              <a:buNone/>
            </a:pPr>
            <a:endParaRPr lang="en-US" sz="2000" i="1" dirty="0">
              <a:solidFill>
                <a:schemeClr val="tx2"/>
              </a:solidFill>
            </a:endParaRPr>
          </a:p>
          <a:p>
            <a:pPr marL="0" indent="0">
              <a:lnSpc>
                <a:spcPct val="100000"/>
              </a:lnSpc>
              <a:spcBef>
                <a:spcPts val="0"/>
              </a:spcBef>
              <a:buFont typeface="Arial" panose="020B0604020202020204" pitchFamily="34" charset="0"/>
              <a:buNone/>
            </a:pPr>
            <a:r>
              <a:rPr lang="en-US" sz="1600" dirty="0">
                <a:solidFill>
                  <a:schemeClr val="tx2"/>
                </a:solidFill>
              </a:rPr>
              <a:t>Lives in Laguna Alanson, MI. Management, Criminal Justice, and Social. She has worked within Indian Country for nearly 20 years. She has served as Chairperson for her Tribe's Gaming Authority. She has experience at varying levels of government, including City, State, Tribal and Federal positions. </a:t>
            </a:r>
            <a:endParaRPr lang="en-US" sz="1600" dirty="0">
              <a:solidFill>
                <a:schemeClr val="tx2"/>
              </a:solidFill>
              <a:ea typeface="+mn-lt"/>
              <a:cs typeface="+mn-lt"/>
            </a:endParaRPr>
          </a:p>
        </p:txBody>
      </p:sp>
      <p:pic>
        <p:nvPicPr>
          <p:cNvPr id="5" name="Picture 4">
            <a:extLst>
              <a:ext uri="{FF2B5EF4-FFF2-40B4-BE49-F238E27FC236}">
                <a16:creationId xmlns:a16="http://schemas.microsoft.com/office/drawing/2014/main" id="{F24AD83A-AEB9-BC78-B4A0-35B4616D5AB0}"/>
              </a:ext>
            </a:extLst>
          </p:cNvPr>
          <p:cNvPicPr>
            <a:picLocks noChangeAspect="1"/>
          </p:cNvPicPr>
          <p:nvPr/>
        </p:nvPicPr>
        <p:blipFill>
          <a:blip r:embed="rId6"/>
          <a:stretch>
            <a:fillRect/>
          </a:stretch>
        </p:blipFill>
        <p:spPr>
          <a:xfrm>
            <a:off x="6784092" y="1329459"/>
            <a:ext cx="1283596" cy="1625959"/>
          </a:xfrm>
          <a:prstGeom prst="rect">
            <a:avLst/>
          </a:prstGeom>
        </p:spPr>
      </p:pic>
    </p:spTree>
    <p:extLst>
      <p:ext uri="{BB962C8B-B14F-4D97-AF65-F5344CB8AC3E}">
        <p14:creationId xmlns:p14="http://schemas.microsoft.com/office/powerpoint/2010/main" val="2497504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A023DD50-B2E3-4F7C-8219-5776850890D2}"/>
              </a:ext>
            </a:extLst>
          </p:cNvPr>
          <p:cNvSpPr txBox="1">
            <a:spLocks/>
          </p:cNvSpPr>
          <p:nvPr/>
        </p:nvSpPr>
        <p:spPr>
          <a:xfrm>
            <a:off x="838200" y="289166"/>
            <a:ext cx="10087303" cy="92764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a:solidFill>
                  <a:srgbClr val="70767F"/>
                </a:solidFill>
                <a:latin typeface="Calibri"/>
                <a:cs typeface="Calibri"/>
              </a:rPr>
              <a:t>Tribal Relations Overview</a:t>
            </a:r>
            <a:endParaRPr lang="en-US" sz="4000" b="1">
              <a:solidFill>
                <a:srgbClr val="70767F"/>
              </a:solidFill>
              <a:latin typeface="Calibri" panose="020F0502020204030204" pitchFamily="34" charset="0"/>
              <a:cs typeface="Calibri" panose="020F0502020204030204" pitchFamily="34" charset="0"/>
            </a:endParaRPr>
          </a:p>
        </p:txBody>
      </p:sp>
      <p:sp>
        <p:nvSpPr>
          <p:cNvPr id="15" name="Content Placeholder 5">
            <a:extLst>
              <a:ext uri="{FF2B5EF4-FFF2-40B4-BE49-F238E27FC236}">
                <a16:creationId xmlns:a16="http://schemas.microsoft.com/office/drawing/2014/main" id="{239F529A-4685-4192-8F0A-76E1130D002A}"/>
              </a:ext>
            </a:extLst>
          </p:cNvPr>
          <p:cNvSpPr txBox="1">
            <a:spLocks/>
          </p:cNvSpPr>
          <p:nvPr/>
        </p:nvSpPr>
        <p:spPr>
          <a:xfrm>
            <a:off x="1031632" y="1608995"/>
            <a:ext cx="6120519" cy="456796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600">
                <a:solidFill>
                  <a:srgbClr val="6C7FA1"/>
                </a:solidFill>
                <a:ea typeface="+mn-lt"/>
                <a:cs typeface="+mn-lt"/>
              </a:rPr>
              <a:t>Tribal Data Tabulation</a:t>
            </a:r>
            <a:endParaRPr lang="en-US">
              <a:solidFill>
                <a:srgbClr val="000000"/>
              </a:solidFill>
              <a:ea typeface="+mn-lt"/>
              <a:cs typeface="+mn-lt"/>
            </a:endParaRPr>
          </a:p>
          <a:p>
            <a:pPr marL="342900" indent="-342900" algn="l">
              <a:buFont typeface="Arial" panose="020B0604020202020204" pitchFamily="34" charset="0"/>
              <a:buChar char="•"/>
            </a:pPr>
            <a:r>
              <a:rPr lang="en-US" sz="2600">
                <a:solidFill>
                  <a:srgbClr val="6C7FA1"/>
                </a:solidFill>
                <a:ea typeface="+mn-lt"/>
                <a:cs typeface="+mn-lt"/>
              </a:rPr>
              <a:t>Engage  Partners</a:t>
            </a:r>
          </a:p>
          <a:p>
            <a:pPr marL="342900" indent="-342900" algn="l">
              <a:buFont typeface="Arial" panose="020B0604020202020204" pitchFamily="34" charset="0"/>
              <a:buChar char="•"/>
            </a:pPr>
            <a:r>
              <a:rPr lang="en-US" sz="2600">
                <a:solidFill>
                  <a:srgbClr val="6C7FA1"/>
                </a:solidFill>
                <a:ea typeface="+mn-lt"/>
                <a:cs typeface="+mn-lt"/>
              </a:rPr>
              <a:t>Updates and resources for ongoing surveys </a:t>
            </a:r>
          </a:p>
          <a:p>
            <a:pPr marL="342900" indent="-342900" algn="l">
              <a:buFont typeface="Arial" panose="020B0604020202020204" pitchFamily="34" charset="0"/>
              <a:buChar char="•"/>
            </a:pPr>
            <a:r>
              <a:rPr lang="en-US" sz="2600">
                <a:solidFill>
                  <a:srgbClr val="6C7FA1"/>
                </a:solidFill>
                <a:ea typeface="+mn-lt"/>
                <a:cs typeface="+mn-lt"/>
              </a:rPr>
              <a:t>Surveys &amp; Upcoming 2030 Census </a:t>
            </a:r>
          </a:p>
          <a:p>
            <a:pPr marL="342900" indent="-342900" algn="l">
              <a:buFont typeface="Arial" panose="020B0604020202020204" pitchFamily="34" charset="0"/>
              <a:buChar char="•"/>
            </a:pPr>
            <a:r>
              <a:rPr lang="en-US" sz="2600">
                <a:solidFill>
                  <a:srgbClr val="6C7FA1"/>
                </a:solidFill>
                <a:ea typeface="+mn-lt"/>
                <a:cs typeface="+mn-lt"/>
              </a:rPr>
              <a:t>Geographic Programs </a:t>
            </a:r>
            <a:endParaRPr lang="en-US"/>
          </a:p>
          <a:p>
            <a:pPr marL="342900" indent="-342900" algn="l">
              <a:buFont typeface="Arial" panose="020B0604020202020204" pitchFamily="34" charset="0"/>
              <a:buChar char="•"/>
            </a:pPr>
            <a:r>
              <a:rPr lang="en-US" sz="2600">
                <a:solidFill>
                  <a:srgbClr val="6C7FA1"/>
                </a:solidFill>
                <a:ea typeface="+mn-lt"/>
                <a:cs typeface="+mn-lt"/>
              </a:rPr>
              <a:t>Cultural Awareness and Engagement</a:t>
            </a:r>
          </a:p>
          <a:p>
            <a:pPr marL="342900" indent="-342900" algn="l">
              <a:buFont typeface="Arial" panose="020B0604020202020204" pitchFamily="34" charset="0"/>
              <a:buChar char="•"/>
            </a:pPr>
            <a:r>
              <a:rPr lang="en-US" sz="2600">
                <a:solidFill>
                  <a:srgbClr val="6C7FA1"/>
                </a:solidFill>
                <a:ea typeface="+mn-lt"/>
                <a:cs typeface="+mn-lt"/>
              </a:rPr>
              <a:t>Field and other Directorates</a:t>
            </a:r>
          </a:p>
          <a:p>
            <a:pPr marL="342900" indent="-342900" algn="l">
              <a:buFont typeface="Arial" panose="020B0604020202020204" pitchFamily="34" charset="0"/>
              <a:buChar char="•"/>
            </a:pPr>
            <a:endParaRPr lang="en-US"/>
          </a:p>
        </p:txBody>
      </p:sp>
      <p:pic>
        <p:nvPicPr>
          <p:cNvPr id="2" name="Picture 1">
            <a:extLst>
              <a:ext uri="{FF2B5EF4-FFF2-40B4-BE49-F238E27FC236}">
                <a16:creationId xmlns:a16="http://schemas.microsoft.com/office/drawing/2014/main" id="{702D293C-FD87-CA6D-F498-FE711E89096F}"/>
              </a:ext>
            </a:extLst>
          </p:cNvPr>
          <p:cNvPicPr>
            <a:picLocks noChangeAspect="1"/>
          </p:cNvPicPr>
          <p:nvPr/>
        </p:nvPicPr>
        <p:blipFill rotWithShape="1">
          <a:blip r:embed="rId3"/>
          <a:srcRect l="4785" t="8303" r="4785" b="413"/>
          <a:stretch/>
        </p:blipFill>
        <p:spPr>
          <a:xfrm>
            <a:off x="6478438" y="1480398"/>
            <a:ext cx="5647712" cy="3295636"/>
          </a:xfrm>
          <a:prstGeom prst="rect">
            <a:avLst/>
          </a:prstGeom>
        </p:spPr>
      </p:pic>
    </p:spTree>
    <p:extLst>
      <p:ext uri="{BB962C8B-B14F-4D97-AF65-F5344CB8AC3E}">
        <p14:creationId xmlns:p14="http://schemas.microsoft.com/office/powerpoint/2010/main" val="25798584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847C4-DDDA-409B-A7A8-26F18CD0489B}"/>
              </a:ext>
            </a:extLst>
          </p:cNvPr>
          <p:cNvSpPr>
            <a:spLocks noGrp="1"/>
          </p:cNvSpPr>
          <p:nvPr>
            <p:ph type="ctrTitle" idx="4294967295"/>
          </p:nvPr>
        </p:nvSpPr>
        <p:spPr>
          <a:xfrm>
            <a:off x="3499556" y="306858"/>
            <a:ext cx="6096060" cy="862012"/>
          </a:xfrm>
        </p:spPr>
        <p:txBody>
          <a:bodyPr>
            <a:normAutofit/>
          </a:bodyPr>
          <a:lstStyle/>
          <a:p>
            <a:r>
              <a:rPr lang="en-US" sz="4400" b="1" dirty="0">
                <a:solidFill>
                  <a:schemeClr val="accent1">
                    <a:lumMod val="50000"/>
                  </a:schemeClr>
                </a:solidFill>
              </a:rPr>
              <a:t>Regional Tribal Numbers</a:t>
            </a:r>
            <a:endParaRPr lang="en-US" sz="2700" dirty="0">
              <a:solidFill>
                <a:schemeClr val="accent1">
                  <a:lumMod val="50000"/>
                </a:schemeClr>
              </a:solidFill>
              <a:cs typeface="Calibri Light"/>
            </a:endParaRPr>
          </a:p>
        </p:txBody>
      </p:sp>
      <p:sp>
        <p:nvSpPr>
          <p:cNvPr id="3" name="Subtitle 2">
            <a:extLst>
              <a:ext uri="{FF2B5EF4-FFF2-40B4-BE49-F238E27FC236}">
                <a16:creationId xmlns:a16="http://schemas.microsoft.com/office/drawing/2014/main" id="{ABF4BC5D-69D5-4F02-8750-BAAC12D2E858}"/>
              </a:ext>
            </a:extLst>
          </p:cNvPr>
          <p:cNvSpPr>
            <a:spLocks noGrp="1"/>
          </p:cNvSpPr>
          <p:nvPr>
            <p:ph type="subTitle" idx="4294967295"/>
          </p:nvPr>
        </p:nvSpPr>
        <p:spPr>
          <a:xfrm>
            <a:off x="0" y="1885950"/>
            <a:ext cx="8342313" cy="4214813"/>
          </a:xfrm>
        </p:spPr>
        <p:txBody>
          <a:bodyPr>
            <a:normAutofit/>
          </a:bodyPr>
          <a:lstStyle/>
          <a:p>
            <a:pPr marL="742950" lvl="1" indent="-285750" algn="l">
              <a:buFont typeface="Arial" panose="020B0604020202020204" pitchFamily="34" charset="0"/>
              <a:buChar char="•"/>
            </a:pPr>
            <a:endParaRPr lang="en-US" sz="1200" dirty="0"/>
          </a:p>
          <a:p>
            <a:pPr marL="742950" lvl="1" indent="-285750" algn="l">
              <a:buFont typeface="Arial" panose="020B0604020202020204" pitchFamily="34" charset="0"/>
              <a:buChar char="•"/>
            </a:pPr>
            <a:endParaRPr lang="en-US" sz="1200" dirty="0"/>
          </a:p>
          <a:p>
            <a:pPr marL="742950" lvl="1" indent="-285750" algn="l">
              <a:buFont typeface="Arial" panose="020B0604020202020204" pitchFamily="34" charset="0"/>
              <a:buChar char="•"/>
            </a:pPr>
            <a:endParaRPr lang="en-US" sz="1200" dirty="0"/>
          </a:p>
          <a:p>
            <a:pPr marL="742950" lvl="1" indent="-285750" algn="l">
              <a:buFont typeface="Arial" panose="020B0604020202020204" pitchFamily="34" charset="0"/>
              <a:buChar char="•"/>
            </a:pPr>
            <a:endParaRPr lang="en-US" sz="1200" dirty="0"/>
          </a:p>
          <a:p>
            <a:pPr marL="742950" lvl="1" indent="-285750" algn="l">
              <a:buFont typeface="Arial" panose="020B0604020202020204" pitchFamily="34" charset="0"/>
              <a:buChar char="•"/>
            </a:pPr>
            <a:endParaRPr lang="en-US" sz="1200" dirty="0"/>
          </a:p>
          <a:p>
            <a:pPr marL="742950" lvl="1" indent="-285750" algn="l">
              <a:buFont typeface="Arial" panose="020B0604020202020204" pitchFamily="34" charset="0"/>
              <a:buChar char="•"/>
            </a:pPr>
            <a:endParaRPr lang="en-US" sz="1200" dirty="0"/>
          </a:p>
          <a:p>
            <a:pPr marL="742950" lvl="1" indent="-285750" algn="l">
              <a:buFont typeface="Arial" panose="020B0604020202020204" pitchFamily="34" charset="0"/>
              <a:buChar char="•"/>
            </a:pPr>
            <a:endParaRPr lang="en-US" sz="1400" dirty="0"/>
          </a:p>
        </p:txBody>
      </p:sp>
      <p:sp>
        <p:nvSpPr>
          <p:cNvPr id="6" name="Slide Number Placeholder 5">
            <a:extLst>
              <a:ext uri="{FF2B5EF4-FFF2-40B4-BE49-F238E27FC236}">
                <a16:creationId xmlns:a16="http://schemas.microsoft.com/office/drawing/2014/main" id="{2B35A596-FD00-4D9C-885F-B19E8513BAFE}"/>
              </a:ext>
            </a:extLst>
          </p:cNvPr>
          <p:cNvSpPr>
            <a:spLocks noGrp="1"/>
          </p:cNvSpPr>
          <p:nvPr>
            <p:ph type="sldNum" sz="quarter" idx="4294967295"/>
          </p:nvPr>
        </p:nvSpPr>
        <p:spPr>
          <a:xfrm>
            <a:off x="9448800" y="6356350"/>
            <a:ext cx="2743200" cy="365125"/>
          </a:xfrm>
        </p:spPr>
        <p:txBody>
          <a:bodyPr/>
          <a:lstStyle/>
          <a:p>
            <a:fld id="{FC63ECC8-719A-498E-B101-491B6A35558E}" type="slidenum">
              <a:rPr lang="en-US" smtClean="0"/>
              <a:t>24</a:t>
            </a:fld>
            <a:endParaRPr lang="en-US"/>
          </a:p>
        </p:txBody>
      </p:sp>
      <p:pic>
        <p:nvPicPr>
          <p:cNvPr id="4" name="Picture 4">
            <a:extLst>
              <a:ext uri="{FF2B5EF4-FFF2-40B4-BE49-F238E27FC236}">
                <a16:creationId xmlns:a16="http://schemas.microsoft.com/office/drawing/2014/main" id="{8E1BE43F-58CE-46BC-8401-9227BAEDED03}"/>
              </a:ext>
            </a:extLst>
          </p:cNvPr>
          <p:cNvPicPr>
            <a:picLocks noChangeAspect="1"/>
          </p:cNvPicPr>
          <p:nvPr/>
        </p:nvPicPr>
        <p:blipFill>
          <a:blip r:embed="rId3"/>
          <a:stretch>
            <a:fillRect/>
          </a:stretch>
        </p:blipFill>
        <p:spPr>
          <a:xfrm>
            <a:off x="6324600" y="1656621"/>
            <a:ext cx="4813300" cy="3608257"/>
          </a:xfrm>
          <a:prstGeom prst="rect">
            <a:avLst/>
          </a:prstGeom>
        </p:spPr>
      </p:pic>
      <p:pic>
        <p:nvPicPr>
          <p:cNvPr id="5" name="Picture 6">
            <a:extLst>
              <a:ext uri="{FF2B5EF4-FFF2-40B4-BE49-F238E27FC236}">
                <a16:creationId xmlns:a16="http://schemas.microsoft.com/office/drawing/2014/main" id="{5E4A47D9-2FA8-4AC9-83A7-BA4451EC75A1}"/>
              </a:ext>
            </a:extLst>
          </p:cNvPr>
          <p:cNvPicPr>
            <a:picLocks noChangeAspect="1"/>
          </p:cNvPicPr>
          <p:nvPr/>
        </p:nvPicPr>
        <p:blipFill>
          <a:blip r:embed="rId4"/>
          <a:stretch>
            <a:fillRect/>
          </a:stretch>
        </p:blipFill>
        <p:spPr>
          <a:xfrm>
            <a:off x="673100" y="1864128"/>
            <a:ext cx="5422900" cy="3752045"/>
          </a:xfrm>
          <a:prstGeom prst="rect">
            <a:avLst/>
          </a:prstGeom>
        </p:spPr>
      </p:pic>
    </p:spTree>
    <p:extLst>
      <p:ext uri="{BB962C8B-B14F-4D97-AF65-F5344CB8AC3E}">
        <p14:creationId xmlns:p14="http://schemas.microsoft.com/office/powerpoint/2010/main" val="11964740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847C4-DDDA-409B-A7A8-26F18CD0489B}"/>
              </a:ext>
            </a:extLst>
          </p:cNvPr>
          <p:cNvSpPr>
            <a:spLocks noGrp="1"/>
          </p:cNvSpPr>
          <p:nvPr>
            <p:ph type="ctrTitle" idx="4294967295"/>
          </p:nvPr>
        </p:nvSpPr>
        <p:spPr>
          <a:xfrm>
            <a:off x="1674519" y="196850"/>
            <a:ext cx="8513763" cy="862013"/>
          </a:xfrm>
        </p:spPr>
        <p:txBody>
          <a:bodyPr>
            <a:normAutofit/>
          </a:bodyPr>
          <a:lstStyle/>
          <a:p>
            <a:r>
              <a:rPr lang="en-US" sz="4400" b="1">
                <a:solidFill>
                  <a:schemeClr val="accent1">
                    <a:lumMod val="50000"/>
                  </a:schemeClr>
                </a:solidFill>
              </a:rPr>
              <a:t>Arizona Tribal Numbers/Links to Data</a:t>
            </a:r>
            <a:endParaRPr lang="en-US" sz="2700">
              <a:solidFill>
                <a:schemeClr val="accent1">
                  <a:lumMod val="50000"/>
                </a:schemeClr>
              </a:solidFill>
              <a:cs typeface="Calibri Light"/>
            </a:endParaRPr>
          </a:p>
        </p:txBody>
      </p:sp>
      <p:sp>
        <p:nvSpPr>
          <p:cNvPr id="6" name="Slide Number Placeholder 5">
            <a:extLst>
              <a:ext uri="{FF2B5EF4-FFF2-40B4-BE49-F238E27FC236}">
                <a16:creationId xmlns:a16="http://schemas.microsoft.com/office/drawing/2014/main" id="{2B35A596-FD00-4D9C-885F-B19E8513BAFE}"/>
              </a:ext>
            </a:extLst>
          </p:cNvPr>
          <p:cNvSpPr>
            <a:spLocks noGrp="1"/>
          </p:cNvSpPr>
          <p:nvPr>
            <p:ph type="sldNum" sz="quarter" idx="4294967295"/>
          </p:nvPr>
        </p:nvSpPr>
        <p:spPr>
          <a:xfrm>
            <a:off x="9448800" y="6356350"/>
            <a:ext cx="2743200" cy="365125"/>
          </a:xfrm>
        </p:spPr>
        <p:txBody>
          <a:bodyPr/>
          <a:lstStyle/>
          <a:p>
            <a:fld id="{FC63ECC8-719A-498E-B101-491B6A35558E}" type="slidenum">
              <a:rPr lang="en-US" smtClean="0"/>
              <a:t>25</a:t>
            </a:fld>
            <a:endParaRPr lang="en-US"/>
          </a:p>
        </p:txBody>
      </p:sp>
      <p:sp>
        <p:nvSpPr>
          <p:cNvPr id="4" name="TextBox 3">
            <a:extLst>
              <a:ext uri="{FF2B5EF4-FFF2-40B4-BE49-F238E27FC236}">
                <a16:creationId xmlns:a16="http://schemas.microsoft.com/office/drawing/2014/main" id="{216EA9E1-48FE-70C4-733B-431513D8A3D7}"/>
              </a:ext>
            </a:extLst>
          </p:cNvPr>
          <p:cNvSpPr txBox="1"/>
          <p:nvPr/>
        </p:nvSpPr>
        <p:spPr>
          <a:xfrm>
            <a:off x="1523999" y="6046237"/>
            <a:ext cx="2057402" cy="261610"/>
          </a:xfrm>
          <a:prstGeom prst="rect">
            <a:avLst/>
          </a:prstGeom>
          <a:noFill/>
        </p:spPr>
        <p:txBody>
          <a:bodyPr wrap="square" rtlCol="0">
            <a:spAutoFit/>
          </a:bodyPr>
          <a:lstStyle/>
          <a:p>
            <a:r>
              <a:rPr lang="en-US" sz="1100" i="1" dirty="0"/>
              <a:t>*click graphics to route to links</a:t>
            </a:r>
          </a:p>
        </p:txBody>
      </p:sp>
      <p:pic>
        <p:nvPicPr>
          <p:cNvPr id="5" name="Picture 4">
            <a:hlinkClick r:id="rId3"/>
            <a:extLst>
              <a:ext uri="{FF2B5EF4-FFF2-40B4-BE49-F238E27FC236}">
                <a16:creationId xmlns:a16="http://schemas.microsoft.com/office/drawing/2014/main" id="{473532EE-97C0-0A3D-8564-83AF010C1AB0}"/>
              </a:ext>
            </a:extLst>
          </p:cNvPr>
          <p:cNvPicPr>
            <a:picLocks noChangeAspect="1"/>
          </p:cNvPicPr>
          <p:nvPr/>
        </p:nvPicPr>
        <p:blipFill>
          <a:blip r:embed="rId4"/>
          <a:stretch>
            <a:fillRect/>
          </a:stretch>
        </p:blipFill>
        <p:spPr>
          <a:xfrm>
            <a:off x="770627" y="1511136"/>
            <a:ext cx="3203275" cy="3605689"/>
          </a:xfrm>
          <a:prstGeom prst="rect">
            <a:avLst/>
          </a:prstGeom>
        </p:spPr>
      </p:pic>
      <p:pic>
        <p:nvPicPr>
          <p:cNvPr id="8" name="Picture 7">
            <a:hlinkClick r:id="rId5"/>
            <a:extLst>
              <a:ext uri="{FF2B5EF4-FFF2-40B4-BE49-F238E27FC236}">
                <a16:creationId xmlns:a16="http://schemas.microsoft.com/office/drawing/2014/main" id="{77E95277-0700-26BA-3C59-DC1334EF92A4}"/>
              </a:ext>
            </a:extLst>
          </p:cNvPr>
          <p:cNvPicPr>
            <a:picLocks noChangeAspect="1"/>
          </p:cNvPicPr>
          <p:nvPr/>
        </p:nvPicPr>
        <p:blipFill>
          <a:blip r:embed="rId6"/>
          <a:stretch>
            <a:fillRect/>
          </a:stretch>
        </p:blipFill>
        <p:spPr>
          <a:xfrm>
            <a:off x="5620621" y="1154243"/>
            <a:ext cx="5353273" cy="2161055"/>
          </a:xfrm>
          <a:prstGeom prst="rect">
            <a:avLst/>
          </a:prstGeom>
          <a:ln>
            <a:solidFill>
              <a:schemeClr val="accent1"/>
            </a:solidFill>
          </a:ln>
        </p:spPr>
      </p:pic>
      <p:pic>
        <p:nvPicPr>
          <p:cNvPr id="10" name="Picture 9">
            <a:hlinkClick r:id="rId7"/>
            <a:extLst>
              <a:ext uri="{FF2B5EF4-FFF2-40B4-BE49-F238E27FC236}">
                <a16:creationId xmlns:a16="http://schemas.microsoft.com/office/drawing/2014/main" id="{4541139F-1992-405B-3625-D3F2296C8724}"/>
              </a:ext>
            </a:extLst>
          </p:cNvPr>
          <p:cNvPicPr>
            <a:picLocks noChangeAspect="1"/>
          </p:cNvPicPr>
          <p:nvPr/>
        </p:nvPicPr>
        <p:blipFill>
          <a:blip r:embed="rId8"/>
          <a:stretch>
            <a:fillRect/>
          </a:stretch>
        </p:blipFill>
        <p:spPr>
          <a:xfrm>
            <a:off x="5063374" y="3517362"/>
            <a:ext cx="6467475" cy="2838450"/>
          </a:xfrm>
          <a:prstGeom prst="rect">
            <a:avLst/>
          </a:prstGeom>
          <a:ln>
            <a:solidFill>
              <a:schemeClr val="accent1"/>
            </a:solidFill>
          </a:ln>
        </p:spPr>
      </p:pic>
    </p:spTree>
    <p:extLst>
      <p:ext uri="{BB962C8B-B14F-4D97-AF65-F5344CB8AC3E}">
        <p14:creationId xmlns:p14="http://schemas.microsoft.com/office/powerpoint/2010/main" val="8367729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5FB1B3-CF79-DE80-D7E4-979B9DBDB64F}"/>
              </a:ext>
            </a:extLst>
          </p:cNvPr>
          <p:cNvSpPr txBox="1"/>
          <p:nvPr/>
        </p:nvSpPr>
        <p:spPr>
          <a:xfrm>
            <a:off x="1524847" y="2639060"/>
            <a:ext cx="9275868"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000" b="1" dirty="0">
                <a:solidFill>
                  <a:schemeClr val="bg1"/>
                </a:solidFill>
                <a:cs typeface="Calibri"/>
              </a:rPr>
              <a:t>Demographic Survey Updates</a:t>
            </a:r>
          </a:p>
          <a:p>
            <a:pPr algn="ctr"/>
            <a:endParaRPr lang="en-US" dirty="0">
              <a:cs typeface="Calibri"/>
            </a:endParaRPr>
          </a:p>
        </p:txBody>
      </p:sp>
    </p:spTree>
    <p:extLst>
      <p:ext uri="{BB962C8B-B14F-4D97-AF65-F5344CB8AC3E}">
        <p14:creationId xmlns:p14="http://schemas.microsoft.com/office/powerpoint/2010/main" val="41442771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B6BFE2C-D2CE-3E74-D434-BA67AC3BDCCF}"/>
              </a:ext>
            </a:extLst>
          </p:cNvPr>
          <p:cNvSpPr txBox="1"/>
          <p:nvPr/>
        </p:nvSpPr>
        <p:spPr>
          <a:xfrm>
            <a:off x="1371599" y="294538"/>
            <a:ext cx="9895951" cy="1033669"/>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000" b="1" kern="1200">
                <a:solidFill>
                  <a:srgbClr val="FFFFFF"/>
                </a:solidFill>
                <a:latin typeface="+mj-lt"/>
                <a:ea typeface="+mj-ea"/>
                <a:cs typeface="+mj-cs"/>
              </a:rPr>
              <a:t>National Teacher and Principal Survey (NTPS)</a:t>
            </a:r>
          </a:p>
        </p:txBody>
      </p:sp>
      <p:sp>
        <p:nvSpPr>
          <p:cNvPr id="3" name="TextBox 2">
            <a:extLst>
              <a:ext uri="{FF2B5EF4-FFF2-40B4-BE49-F238E27FC236}">
                <a16:creationId xmlns:a16="http://schemas.microsoft.com/office/drawing/2014/main" id="{AC130A2A-56BA-A651-4B8D-602BEF94FC58}"/>
              </a:ext>
            </a:extLst>
          </p:cNvPr>
          <p:cNvSpPr txBox="1"/>
          <p:nvPr/>
        </p:nvSpPr>
        <p:spPr>
          <a:xfrm>
            <a:off x="359391" y="1590317"/>
            <a:ext cx="11577850" cy="5059506"/>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Aft>
                <a:spcPts val="600"/>
              </a:spcAft>
            </a:pPr>
            <a:r>
              <a:rPr lang="en-US" sz="2000" dirty="0"/>
              <a:t>The U.S. Census Bureau  is conducting the </a:t>
            </a:r>
            <a:r>
              <a:rPr lang="en-US" sz="2000" b="1" dirty="0">
                <a:hlinkClick r:id="rId3"/>
              </a:rPr>
              <a:t>National Teacher and Principal Survey (NTPS)</a:t>
            </a:r>
            <a:r>
              <a:rPr lang="en-US" sz="2000" dirty="0"/>
              <a:t> on behalf of the National Center for Education Statistics (NCES). The NTPS</a:t>
            </a:r>
            <a:r>
              <a:rPr lang="en-US" sz="2000" b="1" dirty="0"/>
              <a:t> </a:t>
            </a:r>
            <a:r>
              <a:rPr lang="en-US" sz="2000" dirty="0"/>
              <a:t>is a nationwide sample survey of elementary and secondary schools and the principals and teachers who staff them. The purpose of the NTPS is to provide policy makers and researchers with relevant and timely data on the characteristics and conditions of America's public schools and professionals who work in them.  The data are used to analyze the characteristics of schools, principals, teachers, and students.  </a:t>
            </a:r>
            <a:endParaRPr lang="en-US" dirty="0"/>
          </a:p>
          <a:p>
            <a:pPr>
              <a:lnSpc>
                <a:spcPct val="90000"/>
              </a:lnSpc>
              <a:spcAft>
                <a:spcPts val="600"/>
              </a:spcAft>
            </a:pPr>
            <a:endParaRPr lang="en-US" sz="2000" dirty="0"/>
          </a:p>
          <a:p>
            <a:pPr>
              <a:lnSpc>
                <a:spcPct val="90000"/>
              </a:lnSpc>
              <a:spcAft>
                <a:spcPts val="600"/>
              </a:spcAft>
            </a:pPr>
            <a:r>
              <a:rPr lang="en-US" sz="2000" b="1" dirty="0"/>
              <a:t>The survey has 4 phases, from October 2023 to May 2024:</a:t>
            </a:r>
            <a:endParaRPr lang="en-US" b="1">
              <a:cs typeface="Calibri" panose="020F0502020204030204"/>
            </a:endParaRPr>
          </a:p>
          <a:p>
            <a:pPr marL="342900" indent="-342900">
              <a:lnSpc>
                <a:spcPct val="90000"/>
              </a:lnSpc>
              <a:buFont typeface="Arial"/>
              <a:buChar char="•"/>
            </a:pPr>
            <a:r>
              <a:rPr lang="en-US" sz="2000" b="1" dirty="0">
                <a:cs typeface="Calibri" panose="020F0502020204030204"/>
              </a:rPr>
              <a:t>Field NRFU Phase I:  </a:t>
            </a:r>
            <a:r>
              <a:rPr lang="en-US" sz="2000" dirty="0">
                <a:cs typeface="Calibri" panose="020F0502020204030204"/>
              </a:rPr>
              <a:t>FRs will make personal visits to sampled schools to verify Teacher Listing Forms and distribute Principal and School Questionnaires and provide on-line login information.</a:t>
            </a:r>
            <a:endParaRPr lang="en-US" dirty="0">
              <a:cs typeface="Calibri" panose="020F0502020204030204"/>
            </a:endParaRPr>
          </a:p>
          <a:p>
            <a:pPr marL="342900" indent="-342900">
              <a:lnSpc>
                <a:spcPct val="90000"/>
              </a:lnSpc>
              <a:buFont typeface="Arial"/>
              <a:buChar char="•"/>
            </a:pPr>
            <a:r>
              <a:rPr lang="en-US" sz="2000" b="1" dirty="0">
                <a:cs typeface="Calibri" panose="020F0502020204030204"/>
              </a:rPr>
              <a:t>Field NRFU Phase 2:  </a:t>
            </a:r>
            <a:r>
              <a:rPr lang="en-US" sz="2000" dirty="0">
                <a:cs typeface="Calibri" panose="020F0502020204030204"/>
              </a:rPr>
              <a:t>FRs will conduct a telephone operation, calling schools to remind them to do the questionnaires.</a:t>
            </a:r>
            <a:endParaRPr lang="en-US" dirty="0">
              <a:cs typeface="Calibri" panose="020F0502020204030204"/>
            </a:endParaRPr>
          </a:p>
          <a:p>
            <a:pPr marL="342900" indent="-342900">
              <a:lnSpc>
                <a:spcPct val="90000"/>
              </a:lnSpc>
              <a:buFont typeface="Arial"/>
              <a:buChar char="•"/>
            </a:pPr>
            <a:r>
              <a:rPr lang="en-US" sz="2000" b="1" dirty="0">
                <a:cs typeface="Calibri" panose="020F0502020204030204"/>
              </a:rPr>
              <a:t>Field NRFU Phase 3:  </a:t>
            </a:r>
            <a:r>
              <a:rPr lang="en-US" sz="2000" dirty="0">
                <a:cs typeface="Calibri" panose="020F0502020204030204"/>
              </a:rPr>
              <a:t>FRs will make personal visits to sampled schools to collect outstanding NTPS questionnaires.</a:t>
            </a:r>
            <a:endParaRPr lang="en-US" dirty="0">
              <a:cs typeface="Calibri" panose="020F0502020204030204"/>
            </a:endParaRPr>
          </a:p>
          <a:p>
            <a:pPr marL="342900" indent="-342900">
              <a:lnSpc>
                <a:spcPct val="90000"/>
              </a:lnSpc>
              <a:buFont typeface="Arial"/>
              <a:buChar char="•"/>
            </a:pPr>
            <a:r>
              <a:rPr lang="en-US" sz="2000" b="1" dirty="0">
                <a:cs typeface="Calibri" panose="020F0502020204030204"/>
              </a:rPr>
              <a:t>Field NRFU Phase 4:</a:t>
            </a:r>
            <a:r>
              <a:rPr lang="en-US" sz="2000" dirty="0">
                <a:cs typeface="Calibri" panose="020F0502020204030204"/>
              </a:rPr>
              <a:t> Collect the send in remaining questionnaires.</a:t>
            </a:r>
            <a:endParaRPr lang="en-US" dirty="0">
              <a:cs typeface="Calibri"/>
            </a:endParaRPr>
          </a:p>
          <a:p>
            <a:pPr>
              <a:lnSpc>
                <a:spcPct val="90000"/>
              </a:lnSpc>
              <a:spcAft>
                <a:spcPts val="600"/>
              </a:spcAft>
            </a:pPr>
            <a:endParaRPr lang="en-US" sz="2000" dirty="0">
              <a:cs typeface="Calibri" panose="020F0502020204030204"/>
            </a:endParaRPr>
          </a:p>
          <a:p>
            <a:pPr marL="342900" indent="-342900">
              <a:lnSpc>
                <a:spcPct val="90000"/>
              </a:lnSpc>
              <a:spcAft>
                <a:spcPts val="600"/>
              </a:spcAft>
              <a:buFont typeface="Arial"/>
              <a:buChar char="•"/>
            </a:pPr>
            <a:endParaRPr lang="en-US" sz="2000" dirty="0">
              <a:cs typeface="Calibri" panose="020F0502020204030204"/>
            </a:endParaRPr>
          </a:p>
        </p:txBody>
      </p:sp>
    </p:spTree>
    <p:extLst>
      <p:ext uri="{BB962C8B-B14F-4D97-AF65-F5344CB8AC3E}">
        <p14:creationId xmlns:p14="http://schemas.microsoft.com/office/powerpoint/2010/main" val="27453618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10C3C63-8D22-E77D-5241-AD99BAE6C733}"/>
              </a:ext>
            </a:extLst>
          </p:cNvPr>
          <p:cNvSpPr txBox="1"/>
          <p:nvPr/>
        </p:nvSpPr>
        <p:spPr>
          <a:xfrm>
            <a:off x="466722" y="586855"/>
            <a:ext cx="3201366" cy="3387497"/>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r">
              <a:lnSpc>
                <a:spcPct val="90000"/>
              </a:lnSpc>
              <a:spcBef>
                <a:spcPct val="0"/>
              </a:spcBef>
              <a:spcAft>
                <a:spcPts val="600"/>
              </a:spcAft>
            </a:pPr>
            <a:r>
              <a:rPr lang="en-US" sz="4000" b="1" dirty="0">
                <a:solidFill>
                  <a:srgbClr val="FFFFFF"/>
                </a:solidFill>
                <a:latin typeface="+mj-lt"/>
                <a:ea typeface="+mj-ea"/>
                <a:cs typeface="+mj-cs"/>
              </a:rPr>
              <a:t>Ongoing Current Surveys in Arizona</a:t>
            </a:r>
            <a:endParaRPr lang="en-US" sz="4000" b="1" kern="1200" dirty="0">
              <a:solidFill>
                <a:srgbClr val="FFFFFF"/>
              </a:solidFill>
              <a:latin typeface="+mj-lt"/>
              <a:ea typeface="+mj-ea"/>
              <a:cs typeface="Calibri Light"/>
            </a:endParaRPr>
          </a:p>
        </p:txBody>
      </p:sp>
      <p:sp>
        <p:nvSpPr>
          <p:cNvPr id="4" name="TextBox 3">
            <a:extLst>
              <a:ext uri="{FF2B5EF4-FFF2-40B4-BE49-F238E27FC236}">
                <a16:creationId xmlns:a16="http://schemas.microsoft.com/office/drawing/2014/main" id="{BE8BF8AC-4E0C-0BB7-438C-106BF4BB4BB3}"/>
              </a:ext>
            </a:extLst>
          </p:cNvPr>
          <p:cNvSpPr txBox="1"/>
          <p:nvPr/>
        </p:nvSpPr>
        <p:spPr>
          <a:xfrm>
            <a:off x="4464819" y="253240"/>
            <a:ext cx="7551027" cy="594228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a:lnSpc>
                <a:spcPct val="90000"/>
              </a:lnSpc>
              <a:spcAft>
                <a:spcPts val="600"/>
              </a:spcAft>
            </a:pPr>
            <a:endParaRPr lang="en-US" sz="2600" dirty="0">
              <a:cs typeface="Calibri"/>
            </a:endParaRPr>
          </a:p>
        </p:txBody>
      </p:sp>
      <p:sp>
        <p:nvSpPr>
          <p:cNvPr id="5" name="TextBox 4">
            <a:extLst>
              <a:ext uri="{FF2B5EF4-FFF2-40B4-BE49-F238E27FC236}">
                <a16:creationId xmlns:a16="http://schemas.microsoft.com/office/drawing/2014/main" id="{E87329D7-ECFA-61C9-0BE9-BAAE289A7753}"/>
              </a:ext>
            </a:extLst>
          </p:cNvPr>
          <p:cNvSpPr txBox="1"/>
          <p:nvPr/>
        </p:nvSpPr>
        <p:spPr>
          <a:xfrm>
            <a:off x="4469459" y="513644"/>
            <a:ext cx="4854221" cy="369332"/>
          </a:xfrm>
          <a:prstGeom prst="rect">
            <a:avLst/>
          </a:prstGeom>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a:ea typeface="Cambria"/>
                <a:cs typeface="Calibri"/>
              </a:rPr>
              <a:t>American Community Survey (ACS)</a:t>
            </a:r>
          </a:p>
        </p:txBody>
      </p:sp>
      <p:sp>
        <p:nvSpPr>
          <p:cNvPr id="6" name="TextBox 5">
            <a:extLst>
              <a:ext uri="{FF2B5EF4-FFF2-40B4-BE49-F238E27FC236}">
                <a16:creationId xmlns:a16="http://schemas.microsoft.com/office/drawing/2014/main" id="{E0910EDF-E3DB-FA21-674E-0A3430B28F3F}"/>
              </a:ext>
            </a:extLst>
          </p:cNvPr>
          <p:cNvSpPr txBox="1"/>
          <p:nvPr/>
        </p:nvSpPr>
        <p:spPr>
          <a:xfrm>
            <a:off x="7296384" y="1172163"/>
            <a:ext cx="3975569" cy="369332"/>
          </a:xfrm>
          <a:prstGeom prst="rect">
            <a:avLst/>
          </a:prstGeom>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a:cs typeface="Calibri"/>
              </a:rPr>
              <a:t>Consumer Expenditure Survey (CE)</a:t>
            </a:r>
            <a:endParaRPr lang="en-US" dirty="0">
              <a:latin typeface="Calibri"/>
            </a:endParaRPr>
          </a:p>
        </p:txBody>
      </p:sp>
      <p:sp>
        <p:nvSpPr>
          <p:cNvPr id="7" name="TextBox 6">
            <a:extLst>
              <a:ext uri="{FF2B5EF4-FFF2-40B4-BE49-F238E27FC236}">
                <a16:creationId xmlns:a16="http://schemas.microsoft.com/office/drawing/2014/main" id="{13436514-1444-935E-6D5C-966F8D5E53B5}"/>
              </a:ext>
            </a:extLst>
          </p:cNvPr>
          <p:cNvSpPr txBox="1"/>
          <p:nvPr/>
        </p:nvSpPr>
        <p:spPr>
          <a:xfrm>
            <a:off x="4464754" y="1834443"/>
            <a:ext cx="3699933" cy="369332"/>
          </a:xfrm>
          <a:prstGeom prst="rect">
            <a:avLst/>
          </a:prstGeom>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Current Population Survey (CPS)</a:t>
            </a:r>
            <a:endParaRPr lang="en-US" dirty="0"/>
          </a:p>
        </p:txBody>
      </p:sp>
      <p:sp>
        <p:nvSpPr>
          <p:cNvPr id="8" name="TextBox 7">
            <a:extLst>
              <a:ext uri="{FF2B5EF4-FFF2-40B4-BE49-F238E27FC236}">
                <a16:creationId xmlns:a16="http://schemas.microsoft.com/office/drawing/2014/main" id="{2AFC9692-D198-9A1A-732D-1486843AEA7B}"/>
              </a:ext>
            </a:extLst>
          </p:cNvPr>
          <p:cNvSpPr txBox="1"/>
          <p:nvPr/>
        </p:nvSpPr>
        <p:spPr>
          <a:xfrm>
            <a:off x="6951133" y="2546586"/>
            <a:ext cx="4319881" cy="369332"/>
          </a:xfrm>
          <a:prstGeom prst="rect">
            <a:avLst/>
          </a:prstGeom>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National Health Interview Survey (NHIS)</a:t>
            </a:r>
          </a:p>
        </p:txBody>
      </p:sp>
      <p:sp>
        <p:nvSpPr>
          <p:cNvPr id="10" name="TextBox 9">
            <a:extLst>
              <a:ext uri="{FF2B5EF4-FFF2-40B4-BE49-F238E27FC236}">
                <a16:creationId xmlns:a16="http://schemas.microsoft.com/office/drawing/2014/main" id="{10674AEE-1F45-1421-F9BA-8831E770EB8E}"/>
              </a:ext>
            </a:extLst>
          </p:cNvPr>
          <p:cNvSpPr txBox="1"/>
          <p:nvPr/>
        </p:nvSpPr>
        <p:spPr>
          <a:xfrm>
            <a:off x="4465696" y="3226739"/>
            <a:ext cx="4682065" cy="369332"/>
          </a:xfrm>
          <a:prstGeom prst="rect">
            <a:avLst/>
          </a:prstGeom>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National Crime Victimization Survey (NCVS)</a:t>
            </a:r>
            <a:endParaRPr lang="en-US" dirty="0"/>
          </a:p>
        </p:txBody>
      </p:sp>
      <p:sp>
        <p:nvSpPr>
          <p:cNvPr id="12" name="TextBox 11">
            <a:extLst>
              <a:ext uri="{FF2B5EF4-FFF2-40B4-BE49-F238E27FC236}">
                <a16:creationId xmlns:a16="http://schemas.microsoft.com/office/drawing/2014/main" id="{883BCAC5-FB0A-0231-9917-F29C05C02118}"/>
              </a:ext>
            </a:extLst>
          </p:cNvPr>
          <p:cNvSpPr txBox="1"/>
          <p:nvPr/>
        </p:nvSpPr>
        <p:spPr>
          <a:xfrm>
            <a:off x="8122355" y="3932295"/>
            <a:ext cx="3112911" cy="369332"/>
          </a:xfrm>
          <a:prstGeom prst="rect">
            <a:avLst/>
          </a:prstGeom>
          <a:solidFill>
            <a:srgbClr val="1F5593"/>
          </a:solidFill>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Survey Of Construction (SOC)</a:t>
            </a:r>
            <a:endParaRPr lang="en-US" dirty="0"/>
          </a:p>
        </p:txBody>
      </p:sp>
      <p:sp>
        <p:nvSpPr>
          <p:cNvPr id="14" name="TextBox 13">
            <a:extLst>
              <a:ext uri="{FF2B5EF4-FFF2-40B4-BE49-F238E27FC236}">
                <a16:creationId xmlns:a16="http://schemas.microsoft.com/office/drawing/2014/main" id="{125FF8A8-7F2E-CC5A-4EAE-3C8F562F139A}"/>
              </a:ext>
            </a:extLst>
          </p:cNvPr>
          <p:cNvSpPr txBox="1"/>
          <p:nvPr/>
        </p:nvSpPr>
        <p:spPr>
          <a:xfrm>
            <a:off x="4469458" y="4625622"/>
            <a:ext cx="5128918" cy="369332"/>
          </a:xfrm>
          <a:prstGeom prst="rect">
            <a:avLst/>
          </a:prstGeom>
          <a:solidFill>
            <a:srgbClr val="912A16"/>
          </a:solidFill>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 Survey of Income and Program Participation (SIPP)</a:t>
            </a:r>
            <a:endParaRPr lang="en-US" dirty="0"/>
          </a:p>
        </p:txBody>
      </p:sp>
      <p:sp>
        <p:nvSpPr>
          <p:cNvPr id="16" name="TextBox 15">
            <a:extLst>
              <a:ext uri="{FF2B5EF4-FFF2-40B4-BE49-F238E27FC236}">
                <a16:creationId xmlns:a16="http://schemas.microsoft.com/office/drawing/2014/main" id="{0F6C4699-4E89-5C46-B71F-5C71F2A28E3F}"/>
              </a:ext>
            </a:extLst>
          </p:cNvPr>
          <p:cNvSpPr txBox="1"/>
          <p:nvPr/>
        </p:nvSpPr>
        <p:spPr>
          <a:xfrm>
            <a:off x="5508977" y="5422430"/>
            <a:ext cx="5221109" cy="923330"/>
          </a:xfrm>
          <a:prstGeom prst="rect">
            <a:avLst/>
          </a:prstGeom>
          <a:solidFill>
            <a:srgbClr val="3DBA9B"/>
          </a:solidFill>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700" b="1" dirty="0">
                <a:latin typeface="Sitka Text"/>
                <a:ea typeface="ADLaM Display"/>
                <a:cs typeface="Calibri"/>
              </a:rPr>
              <a:t>6 Field Supervisors</a:t>
            </a:r>
            <a:endParaRPr lang="en-US" sz="2700" b="1">
              <a:latin typeface="Sitka Text"/>
              <a:ea typeface="ADLaM Display"/>
              <a:cs typeface="Calibri"/>
            </a:endParaRPr>
          </a:p>
          <a:p>
            <a:pPr algn="ctr"/>
            <a:r>
              <a:rPr lang="en-US" sz="2700" b="1" dirty="0">
                <a:latin typeface="Sitka Text"/>
                <a:ea typeface="ADLaM Display"/>
                <a:cs typeface="Calibri"/>
              </a:rPr>
              <a:t>113 Field Representatives</a:t>
            </a:r>
            <a:endParaRPr lang="en-US" sz="2700" b="1">
              <a:latin typeface="Sitka Text"/>
              <a:ea typeface="ADLaM Display"/>
            </a:endParaRPr>
          </a:p>
        </p:txBody>
      </p:sp>
    </p:spTree>
    <p:extLst>
      <p:ext uri="{BB962C8B-B14F-4D97-AF65-F5344CB8AC3E}">
        <p14:creationId xmlns:p14="http://schemas.microsoft.com/office/powerpoint/2010/main" val="42571136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5FB1B3-CF79-DE80-D7E4-979B9DBDB64F}"/>
              </a:ext>
            </a:extLst>
          </p:cNvPr>
          <p:cNvSpPr txBox="1"/>
          <p:nvPr/>
        </p:nvSpPr>
        <p:spPr>
          <a:xfrm>
            <a:off x="1524847" y="2639060"/>
            <a:ext cx="9275868"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000" b="1" dirty="0">
                <a:solidFill>
                  <a:schemeClr val="bg1"/>
                </a:solidFill>
                <a:cs typeface="Calibri"/>
              </a:rPr>
              <a:t>Transition to USAJOBS</a:t>
            </a:r>
          </a:p>
          <a:p>
            <a:pPr algn="ctr"/>
            <a:endParaRPr lang="en-US" dirty="0">
              <a:cs typeface="Calibri"/>
            </a:endParaRPr>
          </a:p>
        </p:txBody>
      </p:sp>
    </p:spTree>
    <p:extLst>
      <p:ext uri="{BB962C8B-B14F-4D97-AF65-F5344CB8AC3E}">
        <p14:creationId xmlns:p14="http://schemas.microsoft.com/office/powerpoint/2010/main" val="2015246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698E45-78F6-B7B5-6F1E-8FDD51C2BC5A}"/>
              </a:ext>
            </a:extLst>
          </p:cNvPr>
          <p:cNvSpPr txBox="1"/>
          <p:nvPr/>
        </p:nvSpPr>
        <p:spPr>
          <a:xfrm>
            <a:off x="305043" y="2086994"/>
            <a:ext cx="5486208" cy="984885"/>
          </a:xfrm>
          <a:prstGeom prst="rect">
            <a:avLst/>
          </a:prstGeom>
          <a:noFill/>
        </p:spPr>
        <p:txBody>
          <a:bodyPr wrap="square" lIns="91440" tIns="45720" rIns="91440" bIns="45720" rtlCol="0" anchor="t">
            <a:spAutoFit/>
          </a:bodyPr>
          <a:lstStyle/>
          <a:p>
            <a:r>
              <a:rPr lang="en-US" sz="4000" b="1" spc="-5" dirty="0">
                <a:cs typeface="Calibri"/>
              </a:rPr>
              <a:t>2030 Census FRN Results</a:t>
            </a:r>
            <a:endParaRPr lang="en-US" sz="4000" b="1" dirty="0"/>
          </a:p>
          <a:p>
            <a:endParaRPr lang="en-US"/>
          </a:p>
        </p:txBody>
      </p:sp>
      <p:sp>
        <p:nvSpPr>
          <p:cNvPr id="3" name="TextBox 2">
            <a:extLst>
              <a:ext uri="{FF2B5EF4-FFF2-40B4-BE49-F238E27FC236}">
                <a16:creationId xmlns:a16="http://schemas.microsoft.com/office/drawing/2014/main" id="{ADA49C36-5640-2200-923D-FA3E372A7741}"/>
              </a:ext>
            </a:extLst>
          </p:cNvPr>
          <p:cNvSpPr txBox="1"/>
          <p:nvPr/>
        </p:nvSpPr>
        <p:spPr>
          <a:xfrm>
            <a:off x="6205008" y="1052618"/>
            <a:ext cx="5939366" cy="38779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3000" dirty="0">
                <a:solidFill>
                  <a:schemeClr val="bg1"/>
                </a:solidFill>
                <a:cs typeface="Calibri" panose="020F0502020204030204"/>
              </a:rPr>
              <a:t>Received over 8000 comments</a:t>
            </a:r>
          </a:p>
          <a:p>
            <a:pPr marL="285750" indent="-285750">
              <a:buFont typeface="Arial"/>
              <a:buChar char="•"/>
            </a:pPr>
            <a:r>
              <a:rPr lang="en-US" sz="3000" dirty="0">
                <a:solidFill>
                  <a:schemeClr val="bg1"/>
                </a:solidFill>
                <a:cs typeface="Calibri" panose="020F0502020204030204"/>
              </a:rPr>
              <a:t>Based on public feedback, the Census Bureau</a:t>
            </a:r>
          </a:p>
          <a:p>
            <a:pPr marL="742950" lvl="1" indent="-285750">
              <a:buFont typeface="Arial"/>
              <a:buChar char="•"/>
            </a:pPr>
            <a:r>
              <a:rPr lang="en-US" sz="2600" dirty="0">
                <a:solidFill>
                  <a:schemeClr val="bg1"/>
                </a:solidFill>
                <a:cs typeface="Calibri" panose="020F0502020204030204"/>
              </a:rPr>
              <a:t>identified 4 projects for development,</a:t>
            </a:r>
          </a:p>
          <a:p>
            <a:pPr marL="742950" lvl="1" indent="-285750">
              <a:buFont typeface="Arial"/>
              <a:buChar char="•"/>
            </a:pPr>
            <a:r>
              <a:rPr lang="en-US" sz="2600" dirty="0">
                <a:solidFill>
                  <a:schemeClr val="bg1"/>
                </a:solidFill>
                <a:cs typeface="Calibri" panose="020F0502020204030204"/>
              </a:rPr>
              <a:t>expanded 3 current research projects, and</a:t>
            </a:r>
          </a:p>
          <a:p>
            <a:pPr marL="742950" lvl="1" indent="-285750">
              <a:buFont typeface="Arial"/>
              <a:buChar char="•"/>
            </a:pPr>
            <a:r>
              <a:rPr lang="en-US" sz="2600" dirty="0">
                <a:solidFill>
                  <a:schemeClr val="bg1"/>
                </a:solidFill>
                <a:cs typeface="Calibri" panose="020F0502020204030204"/>
              </a:rPr>
              <a:t>initiated 2 new research projects for the 2030 Census research program.</a:t>
            </a:r>
            <a:endParaRPr lang="en-US" sz="2600">
              <a:solidFill>
                <a:schemeClr val="bg1"/>
              </a:solidFill>
            </a:endParaRPr>
          </a:p>
        </p:txBody>
      </p:sp>
    </p:spTree>
    <p:extLst>
      <p:ext uri="{BB962C8B-B14F-4D97-AF65-F5344CB8AC3E}">
        <p14:creationId xmlns:p14="http://schemas.microsoft.com/office/powerpoint/2010/main" val="25598947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8FE6F1-80AF-8BF3-8270-53E467519957}"/>
              </a:ext>
            </a:extLst>
          </p:cNvPr>
          <p:cNvSpPr txBox="1"/>
          <p:nvPr/>
        </p:nvSpPr>
        <p:spPr>
          <a:xfrm>
            <a:off x="534246" y="409998"/>
            <a:ext cx="11115675" cy="49244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cs typeface="Calibri"/>
              </a:rPr>
              <a:t>The US Census Bureau has finally transitioned to USA JOBS for local field positions. You can now apply for Field Supervisor and Field Representative positions </a:t>
            </a:r>
            <a:r>
              <a:rPr lang="en-US" sz="3600" b="1" dirty="0">
                <a:cs typeface="Calibri"/>
                <a:hlinkClick r:id="rId2"/>
              </a:rPr>
              <a:t>ONLINE</a:t>
            </a:r>
            <a:r>
              <a:rPr lang="en-US" sz="3600" b="1" dirty="0">
                <a:cs typeface="Calibri"/>
              </a:rPr>
              <a:t>! </a:t>
            </a:r>
            <a:endParaRPr lang="en-US" sz="3600" dirty="0"/>
          </a:p>
          <a:p>
            <a:endParaRPr lang="en-US" sz="3600" b="1" dirty="0">
              <a:cs typeface="Calibri"/>
            </a:endParaRPr>
          </a:p>
          <a:p>
            <a:r>
              <a:rPr lang="en-US" sz="3200" b="1" dirty="0">
                <a:cs typeface="Calibri"/>
              </a:rPr>
              <a:t>Links to Current Job Openings:</a:t>
            </a:r>
          </a:p>
          <a:p>
            <a:pPr marL="342900" indent="-342900">
              <a:buFont typeface="Arial"/>
              <a:buChar char="•"/>
            </a:pPr>
            <a:r>
              <a:rPr lang="en-US" sz="3000" dirty="0">
                <a:ea typeface="+mn-lt"/>
                <a:cs typeface="+mn-lt"/>
                <a:hlinkClick r:id="rId3"/>
              </a:rPr>
              <a:t>USAJOBS - Job Announcement - Field Representative</a:t>
            </a:r>
            <a:endParaRPr lang="en-US" sz="3000">
              <a:cs typeface="Calibri"/>
            </a:endParaRPr>
          </a:p>
          <a:p>
            <a:pPr marL="342900" indent="-342900">
              <a:buFont typeface="Arial"/>
              <a:buChar char="•"/>
            </a:pPr>
            <a:r>
              <a:rPr lang="en-US" sz="3000" dirty="0">
                <a:cs typeface="Calibri"/>
                <a:hlinkClick r:id="rId4"/>
              </a:rPr>
              <a:t>USAJOBS - Job Announcement - Field Representative (Bilingual)</a:t>
            </a:r>
            <a:endParaRPr lang="en-US" sz="3000">
              <a:cs typeface="Calibri"/>
            </a:endParaRPr>
          </a:p>
          <a:p>
            <a:endParaRPr lang="en-US" sz="2400" dirty="0">
              <a:cs typeface="Calibri"/>
            </a:endParaRPr>
          </a:p>
          <a:p>
            <a:endParaRPr lang="en-US" sz="3600" dirty="0">
              <a:cs typeface="Calibri"/>
            </a:endParaRPr>
          </a:p>
          <a:p>
            <a:endParaRPr lang="en-US" dirty="0">
              <a:cs typeface="Calibri"/>
            </a:endParaRPr>
          </a:p>
        </p:txBody>
      </p:sp>
    </p:spTree>
    <p:extLst>
      <p:ext uri="{BB962C8B-B14F-4D97-AF65-F5344CB8AC3E}">
        <p14:creationId xmlns:p14="http://schemas.microsoft.com/office/powerpoint/2010/main" val="32553853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D9D97-26E4-5A48-83C6-8CCC4666818C}"/>
              </a:ext>
            </a:extLst>
          </p:cNvPr>
          <p:cNvSpPr>
            <a:spLocks noGrp="1"/>
          </p:cNvSpPr>
          <p:nvPr>
            <p:ph type="title" idx="4294967295"/>
          </p:nvPr>
        </p:nvSpPr>
        <p:spPr>
          <a:xfrm>
            <a:off x="-214874" y="2025258"/>
            <a:ext cx="5445111" cy="1440166"/>
          </a:xfrm>
        </p:spPr>
        <p:txBody>
          <a:bodyPr>
            <a:normAutofit/>
          </a:bodyPr>
          <a:lstStyle/>
          <a:p>
            <a:pPr algn="ctr"/>
            <a:r>
              <a:rPr lang="en-US" sz="6000" b="1" dirty="0">
                <a:solidFill>
                  <a:schemeClr val="bg1"/>
                </a:solidFill>
              </a:rPr>
              <a:t>THANK YOU!</a:t>
            </a:r>
          </a:p>
        </p:txBody>
      </p:sp>
    </p:spTree>
    <p:extLst>
      <p:ext uri="{BB962C8B-B14F-4D97-AF65-F5344CB8AC3E}">
        <p14:creationId xmlns:p14="http://schemas.microsoft.com/office/powerpoint/2010/main" val="130010596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83FDE49-42EF-E7C8-401F-B8E761B18B39}"/>
              </a:ext>
            </a:extLst>
          </p:cNvPr>
          <p:cNvSpPr txBox="1"/>
          <p:nvPr/>
        </p:nvSpPr>
        <p:spPr>
          <a:xfrm>
            <a:off x="1371599" y="283165"/>
            <a:ext cx="9895951" cy="1033669"/>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3400" b="1" kern="1200" dirty="0">
                <a:solidFill>
                  <a:srgbClr val="FFFFFF"/>
                </a:solidFill>
                <a:latin typeface="+mj-lt"/>
                <a:ea typeface="+mj-ea"/>
                <a:cs typeface="+mj-cs"/>
              </a:rPr>
              <a:t>2030 FRN</a:t>
            </a:r>
            <a:r>
              <a:rPr lang="en-US" sz="3400" b="1" dirty="0">
                <a:solidFill>
                  <a:srgbClr val="FFFFFF"/>
                </a:solidFill>
                <a:latin typeface="+mj-lt"/>
                <a:ea typeface="+mj-ea"/>
                <a:cs typeface="+mj-cs"/>
              </a:rPr>
              <a:t> </a:t>
            </a:r>
            <a:r>
              <a:rPr lang="en-US" sz="3400" b="1" kern="1200" dirty="0">
                <a:solidFill>
                  <a:srgbClr val="FFFFFF"/>
                </a:solidFill>
                <a:latin typeface="+mj-lt"/>
                <a:ea typeface="+mj-ea"/>
                <a:cs typeface="+mj-cs"/>
              </a:rPr>
              <a:t> - Projects Recommended for Development</a:t>
            </a:r>
          </a:p>
        </p:txBody>
      </p:sp>
      <p:sp>
        <p:nvSpPr>
          <p:cNvPr id="3" name="TextBox 2">
            <a:extLst>
              <a:ext uri="{FF2B5EF4-FFF2-40B4-BE49-F238E27FC236}">
                <a16:creationId xmlns:a16="http://schemas.microsoft.com/office/drawing/2014/main" id="{64135803-AD54-8E2F-F7EF-D1F4F7F640C6}"/>
              </a:ext>
            </a:extLst>
          </p:cNvPr>
          <p:cNvSpPr txBox="1"/>
          <p:nvPr/>
        </p:nvSpPr>
        <p:spPr>
          <a:xfrm>
            <a:off x="655092" y="1863272"/>
            <a:ext cx="10849970" cy="413828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285750" indent="-228600">
              <a:lnSpc>
                <a:spcPct val="90000"/>
              </a:lnSpc>
              <a:spcAft>
                <a:spcPts val="600"/>
              </a:spcAft>
              <a:buFont typeface="Arial" panose="020B0604020202020204" pitchFamily="34" charset="0"/>
              <a:buChar char="•"/>
            </a:pPr>
            <a:r>
              <a:rPr lang="en-US" sz="2100" b="1" dirty="0"/>
              <a:t>Census Questionnaire Assistance (CQA) and Contact Strategies</a:t>
            </a:r>
            <a:r>
              <a:rPr lang="en-US" sz="2100" dirty="0"/>
              <a:t> – This project aims to better support respondents when they have questions about filling out their census questionnaire.</a:t>
            </a:r>
            <a:endParaRPr lang="en-US" sz="2100" dirty="0">
              <a:cs typeface="Calibri"/>
            </a:endParaRPr>
          </a:p>
          <a:p>
            <a:pPr marL="285750" indent="-228600">
              <a:lnSpc>
                <a:spcPct val="90000"/>
              </a:lnSpc>
              <a:spcAft>
                <a:spcPts val="600"/>
              </a:spcAft>
              <a:buFont typeface="Arial" panose="020B0604020202020204" pitchFamily="34" charset="0"/>
              <a:buChar char="•"/>
            </a:pPr>
            <a:endParaRPr lang="en-US" sz="2100" dirty="0">
              <a:cs typeface="Calibri"/>
            </a:endParaRPr>
          </a:p>
          <a:p>
            <a:pPr marL="285750" indent="-228600">
              <a:lnSpc>
                <a:spcPct val="90000"/>
              </a:lnSpc>
              <a:spcAft>
                <a:spcPts val="600"/>
              </a:spcAft>
              <a:buFont typeface="Arial" panose="020B0604020202020204" pitchFamily="34" charset="0"/>
              <a:buChar char="•"/>
            </a:pPr>
            <a:r>
              <a:rPr lang="en-US" sz="2100" b="1" dirty="0"/>
              <a:t>Census Barriers, Attitudes, and Motivators Study (CBAMS)</a:t>
            </a:r>
            <a:r>
              <a:rPr lang="en-US" sz="2100" dirty="0"/>
              <a:t> – This project will look at expanding research efforts of CBAMS in Puerto Rico when possible and investigating methodological options to add Island Areas to the study.</a:t>
            </a:r>
            <a:endParaRPr lang="en-US" sz="2100" dirty="0">
              <a:cs typeface="Calibri"/>
            </a:endParaRPr>
          </a:p>
          <a:p>
            <a:pPr marL="285750" indent="-228600">
              <a:lnSpc>
                <a:spcPct val="90000"/>
              </a:lnSpc>
              <a:spcAft>
                <a:spcPts val="600"/>
              </a:spcAft>
              <a:buFont typeface="Arial" panose="020B0604020202020204" pitchFamily="34" charset="0"/>
              <a:buChar char="•"/>
            </a:pPr>
            <a:endParaRPr lang="en-US" sz="2100" dirty="0">
              <a:cs typeface="Calibri"/>
            </a:endParaRPr>
          </a:p>
          <a:p>
            <a:pPr marL="285750" indent="-228600">
              <a:lnSpc>
                <a:spcPct val="90000"/>
              </a:lnSpc>
              <a:spcAft>
                <a:spcPts val="600"/>
              </a:spcAft>
              <a:buFont typeface="Arial" panose="020B0604020202020204" pitchFamily="34" charset="0"/>
              <a:buChar char="•"/>
            </a:pPr>
            <a:r>
              <a:rPr lang="en-US" sz="2100" b="1" dirty="0"/>
              <a:t>Easing Access to Census Information</a:t>
            </a:r>
            <a:r>
              <a:rPr lang="en-US" sz="2100" dirty="0"/>
              <a:t> – This project will focus on making it easier for people to get information about the census via QR codes and other methods.</a:t>
            </a:r>
            <a:endParaRPr lang="en-US" sz="2100" dirty="0">
              <a:cs typeface="Calibri"/>
            </a:endParaRPr>
          </a:p>
          <a:p>
            <a:pPr marL="285750" indent="-228600">
              <a:lnSpc>
                <a:spcPct val="90000"/>
              </a:lnSpc>
              <a:spcAft>
                <a:spcPts val="600"/>
              </a:spcAft>
              <a:buFont typeface="Arial" panose="020B0604020202020204" pitchFamily="34" charset="0"/>
              <a:buChar char="•"/>
            </a:pPr>
            <a:endParaRPr lang="en-US" sz="2100" dirty="0">
              <a:cs typeface="Calibri"/>
            </a:endParaRPr>
          </a:p>
          <a:p>
            <a:pPr marL="285750" indent="-228600">
              <a:lnSpc>
                <a:spcPct val="90000"/>
              </a:lnSpc>
              <a:spcAft>
                <a:spcPts val="600"/>
              </a:spcAft>
              <a:buFont typeface="Arial" panose="020B0604020202020204" pitchFamily="34" charset="0"/>
              <a:buChar char="•"/>
            </a:pPr>
            <a:r>
              <a:rPr lang="en-US" sz="2100" b="1" dirty="0"/>
              <a:t>Administrative Data Sources</a:t>
            </a:r>
            <a:r>
              <a:rPr lang="en-US" sz="2100" dirty="0"/>
              <a:t> – This project will look at accessing data from additional sources, such as data from the Federal Student Aid program and the National School Lunch Program.</a:t>
            </a:r>
            <a:endParaRPr lang="en-US" sz="2100" dirty="0">
              <a:cs typeface="Calibri"/>
            </a:endParaRPr>
          </a:p>
        </p:txBody>
      </p:sp>
    </p:spTree>
    <p:extLst>
      <p:ext uri="{BB962C8B-B14F-4D97-AF65-F5344CB8AC3E}">
        <p14:creationId xmlns:p14="http://schemas.microsoft.com/office/powerpoint/2010/main" val="2530507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83FDE49-42EF-E7C8-401F-B8E761B18B39}"/>
              </a:ext>
            </a:extLst>
          </p:cNvPr>
          <p:cNvSpPr txBox="1"/>
          <p:nvPr/>
        </p:nvSpPr>
        <p:spPr>
          <a:xfrm>
            <a:off x="1371599" y="499254"/>
            <a:ext cx="9895951" cy="1033669"/>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a:lnSpc>
                <a:spcPct val="90000"/>
              </a:lnSpc>
            </a:pPr>
            <a:r>
              <a:rPr lang="en-US" sz="3400" b="1" dirty="0">
                <a:solidFill>
                  <a:srgbClr val="FFFFFF"/>
                </a:solidFill>
                <a:latin typeface="+mj-lt"/>
                <a:ea typeface="+mj-ea"/>
                <a:cs typeface="+mj-cs"/>
              </a:rPr>
              <a:t>2030 FRN  - Expansion of Research </a:t>
            </a:r>
            <a:r>
              <a:rPr lang="en-US" sz="3400" b="1" kern="1200" dirty="0">
                <a:solidFill>
                  <a:srgbClr val="FFFFFF"/>
                </a:solidFill>
                <a:latin typeface="+mj-lt"/>
                <a:ea typeface="+mj-ea"/>
                <a:cs typeface="+mj-cs"/>
              </a:rPr>
              <a:t>Projects </a:t>
            </a:r>
            <a:r>
              <a:rPr lang="en-US" sz="3400" b="1" dirty="0">
                <a:solidFill>
                  <a:srgbClr val="FFFFFF"/>
                </a:solidFill>
                <a:latin typeface="+mj-lt"/>
                <a:ea typeface="+mj-ea"/>
                <a:cs typeface="+mj-cs"/>
              </a:rPr>
              <a:t>Underway</a:t>
            </a:r>
            <a:endParaRPr lang="en-US" dirty="0">
              <a:cs typeface="Calibri" panose="020F0502020204030204"/>
            </a:endParaRPr>
          </a:p>
          <a:p>
            <a:pPr>
              <a:lnSpc>
                <a:spcPct val="90000"/>
              </a:lnSpc>
              <a:spcBef>
                <a:spcPct val="0"/>
              </a:spcBef>
              <a:spcAft>
                <a:spcPts val="600"/>
              </a:spcAft>
            </a:pPr>
            <a:endParaRPr lang="en-US" sz="3400" kern="1200">
              <a:solidFill>
                <a:srgbClr val="FFFFFF"/>
              </a:solidFill>
              <a:latin typeface="+mj-lt"/>
              <a:ea typeface="+mj-ea"/>
              <a:cs typeface="Calibri Light"/>
            </a:endParaRPr>
          </a:p>
        </p:txBody>
      </p:sp>
      <p:sp>
        <p:nvSpPr>
          <p:cNvPr id="3" name="TextBox 2">
            <a:extLst>
              <a:ext uri="{FF2B5EF4-FFF2-40B4-BE49-F238E27FC236}">
                <a16:creationId xmlns:a16="http://schemas.microsoft.com/office/drawing/2014/main" id="{64135803-AD54-8E2F-F7EF-D1F4F7F640C6}"/>
              </a:ext>
            </a:extLst>
          </p:cNvPr>
          <p:cNvSpPr txBox="1"/>
          <p:nvPr/>
        </p:nvSpPr>
        <p:spPr>
          <a:xfrm>
            <a:off x="655092" y="1863272"/>
            <a:ext cx="10849970" cy="413828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285750" indent="-228600">
              <a:lnSpc>
                <a:spcPct val="90000"/>
              </a:lnSpc>
              <a:buFont typeface="Arial" panose="020B0604020202020204" pitchFamily="34" charset="0"/>
              <a:buChar char="•"/>
            </a:pPr>
            <a:r>
              <a:rPr lang="en-US" sz="2100" b="1" dirty="0"/>
              <a:t>Tailored Contact Strategies</a:t>
            </a:r>
            <a:r>
              <a:rPr lang="en-US" sz="2100" dirty="0"/>
              <a:t> – The current objective of this project is to examine the use of tailored contact strategies that incorporate in-office enumeration methods and estimated response propensities. </a:t>
            </a:r>
          </a:p>
          <a:p>
            <a:pPr marL="285750" indent="-228600">
              <a:lnSpc>
                <a:spcPct val="90000"/>
              </a:lnSpc>
              <a:buFont typeface="Arial" panose="020B0604020202020204" pitchFamily="34" charset="0"/>
              <a:buChar char="•"/>
            </a:pPr>
            <a:endParaRPr lang="en-US" sz="2100" dirty="0">
              <a:cs typeface="Calibri"/>
            </a:endParaRPr>
          </a:p>
          <a:p>
            <a:pPr marL="285750" indent="-228600">
              <a:lnSpc>
                <a:spcPct val="90000"/>
              </a:lnSpc>
              <a:spcAft>
                <a:spcPts val="600"/>
              </a:spcAft>
              <a:buFont typeface="Arial" panose="020B0604020202020204" pitchFamily="34" charset="0"/>
              <a:buChar char="•"/>
            </a:pPr>
            <a:r>
              <a:rPr lang="en-US" sz="2100" b="1" dirty="0">
                <a:cs typeface="Calibri"/>
              </a:rPr>
              <a:t>Research to Improve Communications</a:t>
            </a:r>
            <a:r>
              <a:rPr lang="en-US" sz="2100" b="1" dirty="0"/>
              <a:t>, Messaging, and Advertising Effort </a:t>
            </a:r>
            <a:r>
              <a:rPr lang="en-US" sz="2100" dirty="0"/>
              <a:t>– The current objective of this project is to conduct research that will inform a data-driven communications and advertising campaign to increase self-response and improve data quality. </a:t>
            </a:r>
            <a:endParaRPr lang="en-US" dirty="0">
              <a:cs typeface="Calibri"/>
            </a:endParaRPr>
          </a:p>
          <a:p>
            <a:pPr marL="285750" indent="-228600">
              <a:lnSpc>
                <a:spcPct val="90000"/>
              </a:lnSpc>
              <a:spcAft>
                <a:spcPts val="600"/>
              </a:spcAft>
              <a:buFont typeface="Arial" panose="020B0604020202020204" pitchFamily="34" charset="0"/>
              <a:buChar char="•"/>
            </a:pPr>
            <a:endParaRPr lang="en-US" sz="2100" dirty="0">
              <a:cs typeface="Calibri"/>
            </a:endParaRPr>
          </a:p>
          <a:p>
            <a:pPr marL="285750" indent="-228600">
              <a:lnSpc>
                <a:spcPct val="90000"/>
              </a:lnSpc>
              <a:spcAft>
                <a:spcPts val="600"/>
              </a:spcAft>
              <a:buFont typeface="Arial" panose="020B0604020202020204" pitchFamily="34" charset="0"/>
              <a:buChar char="•"/>
            </a:pPr>
            <a:r>
              <a:rPr lang="en-US" sz="2100" b="1" dirty="0">
                <a:cs typeface="Calibri"/>
              </a:rPr>
              <a:t>Enhance External Engagement </a:t>
            </a:r>
            <a:r>
              <a:rPr lang="en-US" sz="2100" dirty="0">
                <a:cs typeface="Calibri"/>
              </a:rPr>
              <a:t>– The current objective of this project is </a:t>
            </a:r>
            <a:r>
              <a:rPr lang="en-US" sz="2100" dirty="0"/>
              <a:t>to explore ways the Census Bureau might be able to equip partners and stakeholders to increase their capacity to support the census, identify gaps, and leverage networks to further activate resources, such as local trusted voices, and improve response. </a:t>
            </a:r>
            <a:endParaRPr lang="en-US" sz="2100" dirty="0">
              <a:cs typeface="Calibri"/>
            </a:endParaRPr>
          </a:p>
        </p:txBody>
      </p:sp>
    </p:spTree>
    <p:extLst>
      <p:ext uri="{BB962C8B-B14F-4D97-AF65-F5344CB8AC3E}">
        <p14:creationId xmlns:p14="http://schemas.microsoft.com/office/powerpoint/2010/main" val="30161283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83FDE49-42EF-E7C8-401F-B8E761B18B39}"/>
              </a:ext>
            </a:extLst>
          </p:cNvPr>
          <p:cNvSpPr txBox="1"/>
          <p:nvPr/>
        </p:nvSpPr>
        <p:spPr>
          <a:xfrm>
            <a:off x="1371599" y="237672"/>
            <a:ext cx="9895951" cy="1033669"/>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a:lnSpc>
                <a:spcPct val="90000"/>
              </a:lnSpc>
            </a:pPr>
            <a:r>
              <a:rPr lang="en-US" sz="3400" b="1" dirty="0">
                <a:solidFill>
                  <a:srgbClr val="FFFFFF"/>
                </a:solidFill>
                <a:latin typeface="+mj-lt"/>
                <a:ea typeface="+mj-ea"/>
                <a:cs typeface="+mj-cs"/>
              </a:rPr>
              <a:t>2030 FRN  - New Research </a:t>
            </a:r>
            <a:r>
              <a:rPr lang="en-US" sz="3400" b="1" kern="1200" dirty="0">
                <a:solidFill>
                  <a:srgbClr val="FFFFFF"/>
                </a:solidFill>
                <a:latin typeface="+mj-lt"/>
                <a:ea typeface="+mj-ea"/>
                <a:cs typeface="+mj-cs"/>
              </a:rPr>
              <a:t>Projects</a:t>
            </a:r>
            <a:endParaRPr lang="en-US" dirty="0"/>
          </a:p>
        </p:txBody>
      </p:sp>
      <p:sp>
        <p:nvSpPr>
          <p:cNvPr id="3" name="TextBox 2">
            <a:extLst>
              <a:ext uri="{FF2B5EF4-FFF2-40B4-BE49-F238E27FC236}">
                <a16:creationId xmlns:a16="http://schemas.microsoft.com/office/drawing/2014/main" id="{64135803-AD54-8E2F-F7EF-D1F4F7F640C6}"/>
              </a:ext>
            </a:extLst>
          </p:cNvPr>
          <p:cNvSpPr txBox="1"/>
          <p:nvPr/>
        </p:nvSpPr>
        <p:spPr>
          <a:xfrm>
            <a:off x="673907" y="1609271"/>
            <a:ext cx="10849970" cy="257665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400050" indent="-342900">
              <a:lnSpc>
                <a:spcPct val="90000"/>
              </a:lnSpc>
              <a:buFont typeface="Arial"/>
              <a:buChar char="•"/>
            </a:pPr>
            <a:r>
              <a:rPr lang="en-US" sz="2100" b="1" dirty="0"/>
              <a:t>Message for Future Generations </a:t>
            </a:r>
            <a:r>
              <a:rPr lang="en-US" sz="2100" dirty="0"/>
              <a:t>– This project will consider the feasibility of adding an option </a:t>
            </a:r>
            <a:r>
              <a:rPr lang="en-US" sz="2100" dirty="0">
                <a:cs typeface="Calibri"/>
              </a:rPr>
              <a:t>to the 2030 Census questionnaire </a:t>
            </a:r>
            <a:r>
              <a:rPr lang="en-US" sz="2100" dirty="0"/>
              <a:t>to capture a “time capsule” message, hopefully to help increase self-response and participation in the 2030 Census. </a:t>
            </a:r>
            <a:endParaRPr lang="en-US" sz="2100" dirty="0">
              <a:ea typeface="Calibri" panose="020F0502020204030204"/>
              <a:cs typeface="Calibri"/>
            </a:endParaRPr>
          </a:p>
          <a:p>
            <a:pPr marL="400050" indent="-342900">
              <a:lnSpc>
                <a:spcPct val="90000"/>
              </a:lnSpc>
              <a:buFont typeface="Arial"/>
              <a:buChar char="•"/>
            </a:pPr>
            <a:endParaRPr lang="en-US" sz="2100" b="1" dirty="0">
              <a:cs typeface="Calibri"/>
            </a:endParaRPr>
          </a:p>
          <a:p>
            <a:pPr marL="400050" indent="-342900">
              <a:lnSpc>
                <a:spcPct val="90000"/>
              </a:lnSpc>
              <a:buFont typeface="Arial"/>
              <a:buChar char="•"/>
            </a:pPr>
            <a:r>
              <a:rPr lang="en-US" sz="2100" b="1" dirty="0">
                <a:cs typeface="Calibri"/>
              </a:rPr>
              <a:t>Cultural Competency Training</a:t>
            </a:r>
            <a:r>
              <a:rPr lang="en-US" sz="2100" dirty="0">
                <a:cs typeface="Calibri"/>
              </a:rPr>
              <a:t> – This project will research options </a:t>
            </a:r>
            <a:r>
              <a:rPr lang="en-US" sz="2100" dirty="0"/>
              <a:t>and feasibility </a:t>
            </a:r>
            <a:r>
              <a:rPr lang="en-US" sz="2100" dirty="0">
                <a:cs typeface="Calibri"/>
              </a:rPr>
              <a:t>of </a:t>
            </a:r>
            <a:r>
              <a:rPr lang="en-US" sz="2100" dirty="0"/>
              <a:t>cultural competency training for Census Questionnaire Assistance (CQA) and field staff. </a:t>
            </a:r>
            <a:endParaRPr lang="en-US" sz="2100">
              <a:ea typeface="Calibri" panose="020F0502020204030204"/>
              <a:cs typeface="Calibri"/>
            </a:endParaRPr>
          </a:p>
        </p:txBody>
      </p:sp>
    </p:spTree>
    <p:extLst>
      <p:ext uri="{BB962C8B-B14F-4D97-AF65-F5344CB8AC3E}">
        <p14:creationId xmlns:p14="http://schemas.microsoft.com/office/powerpoint/2010/main" val="3956052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783FDE49-42EF-E7C8-401F-B8E761B18B39}"/>
              </a:ext>
            </a:extLst>
          </p:cNvPr>
          <p:cNvSpPr txBox="1"/>
          <p:nvPr/>
        </p:nvSpPr>
        <p:spPr>
          <a:xfrm>
            <a:off x="1383564" y="348865"/>
            <a:ext cx="9718111" cy="1576446"/>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000" b="1" kern="1200">
                <a:solidFill>
                  <a:srgbClr val="FFFFFF"/>
                </a:solidFill>
                <a:latin typeface="+mj-lt"/>
                <a:ea typeface="+mj-ea"/>
                <a:cs typeface="+mj-cs"/>
              </a:rPr>
              <a:t>Want More Info on the 2030 Census?</a:t>
            </a:r>
            <a:endParaRPr lang="en-US" sz="4000" kern="1200">
              <a:solidFill>
                <a:srgbClr val="FFFFFF"/>
              </a:solidFill>
              <a:latin typeface="+mj-lt"/>
              <a:ea typeface="+mj-ea"/>
              <a:cs typeface="+mj-cs"/>
            </a:endParaRPr>
          </a:p>
        </p:txBody>
      </p:sp>
      <p:graphicFrame>
        <p:nvGraphicFramePr>
          <p:cNvPr id="35" name="TextBox 2">
            <a:extLst>
              <a:ext uri="{FF2B5EF4-FFF2-40B4-BE49-F238E27FC236}">
                <a16:creationId xmlns:a16="http://schemas.microsoft.com/office/drawing/2014/main" id="{60C0DB56-8D48-0DCC-850E-47AA60EDD175}"/>
              </a:ext>
            </a:extLst>
          </p:cNvPr>
          <p:cNvGraphicFramePr/>
          <p:nvPr>
            <p:extLst>
              <p:ext uri="{D42A27DB-BD31-4B8C-83A1-F6EECF244321}">
                <p14:modId xmlns:p14="http://schemas.microsoft.com/office/powerpoint/2010/main" val="31778999"/>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37486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lueprint of style of a map">
            <a:extLst>
              <a:ext uri="{FF2B5EF4-FFF2-40B4-BE49-F238E27FC236}">
                <a16:creationId xmlns:a16="http://schemas.microsoft.com/office/drawing/2014/main" id="{8980BFF3-4E5A-989C-347D-F0B76BC04C8F}"/>
              </a:ext>
            </a:extLst>
          </p:cNvPr>
          <p:cNvPicPr>
            <a:picLocks noChangeAspect="1"/>
          </p:cNvPicPr>
          <p:nvPr/>
        </p:nvPicPr>
        <p:blipFill>
          <a:blip r:embed="rId3" cstate="print">
            <a:alphaModFix amt="13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2"/>
          <p:cNvSpPr>
            <a:spLocks noGrp="1"/>
          </p:cNvSpPr>
          <p:nvPr>
            <p:ph type="ctrTitle"/>
          </p:nvPr>
        </p:nvSpPr>
        <p:spPr>
          <a:xfrm>
            <a:off x="1524000" y="1931400"/>
            <a:ext cx="9144000" cy="2387600"/>
          </a:xfrm>
        </p:spPr>
        <p:txBody>
          <a:bodyPr anchor="t">
            <a:noAutofit/>
          </a:bodyPr>
          <a:lstStyle/>
          <a:p>
            <a:pPr algn="ctr"/>
            <a:r>
              <a:rPr lang="en-US" sz="6600" b="1" dirty="0">
                <a:solidFill>
                  <a:schemeClr val="accent1">
                    <a:lumMod val="50000"/>
                  </a:schemeClr>
                </a:solidFill>
                <a:latin typeface="Century Gothic" panose="020B0502020202020204" pitchFamily="34" charset="0"/>
              </a:rPr>
              <a:t>2020 Special Census </a:t>
            </a:r>
            <a:br>
              <a:rPr lang="en-US" sz="6600" b="1" dirty="0">
                <a:solidFill>
                  <a:schemeClr val="accent1">
                    <a:lumMod val="50000"/>
                  </a:schemeClr>
                </a:solidFill>
                <a:latin typeface="Century Gothic" panose="020B0502020202020204" pitchFamily="34" charset="0"/>
              </a:rPr>
            </a:br>
            <a:r>
              <a:rPr lang="en-US" sz="6600" b="1" dirty="0">
                <a:solidFill>
                  <a:schemeClr val="accent1">
                    <a:lumMod val="50000"/>
                  </a:schemeClr>
                </a:solidFill>
                <a:latin typeface="Century Gothic" panose="020B0502020202020204" pitchFamily="34" charset="0"/>
              </a:rPr>
              <a:t>Program</a:t>
            </a:r>
            <a:endParaRPr lang="en-US" sz="6600" b="1" dirty="0">
              <a:latin typeface="Century Gothic" panose="020B0502020202020204" pitchFamily="34" charset="0"/>
            </a:endParaRPr>
          </a:p>
        </p:txBody>
      </p:sp>
    </p:spTree>
    <p:extLst>
      <p:ext uri="{BB962C8B-B14F-4D97-AF65-F5344CB8AC3E}">
        <p14:creationId xmlns:p14="http://schemas.microsoft.com/office/powerpoint/2010/main" val="31310733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B96F899-28EA-DC08-B071-0FC33512B5AB}"/>
              </a:ext>
            </a:extLst>
          </p:cNvPr>
          <p:cNvSpPr>
            <a:spLocks noGrp="1"/>
          </p:cNvSpPr>
          <p:nvPr>
            <p:ph type="title"/>
          </p:nvPr>
        </p:nvSpPr>
        <p:spPr>
          <a:xfrm>
            <a:off x="133350" y="0"/>
            <a:ext cx="10515600" cy="1325563"/>
          </a:xfrm>
        </p:spPr>
        <p:txBody>
          <a:bodyPr vert="horz" lIns="91440" tIns="45720" rIns="91440" bIns="45720" rtlCol="0" anchor="ctr">
            <a:normAutofit/>
          </a:bodyPr>
          <a:lstStyle/>
          <a:p>
            <a:r>
              <a:rPr lang="en-US" b="1" dirty="0">
                <a:solidFill>
                  <a:srgbClr val="002060"/>
                </a:solidFill>
                <a:latin typeface="+mn-lt"/>
              </a:rPr>
              <a:t>2020 Special Census Program</a:t>
            </a:r>
          </a:p>
        </p:txBody>
      </p:sp>
      <p:sp>
        <p:nvSpPr>
          <p:cNvPr id="13" name="Slide Number Placeholder 1">
            <a:extLst>
              <a:ext uri="{FF2B5EF4-FFF2-40B4-BE49-F238E27FC236}">
                <a16:creationId xmlns:a16="http://schemas.microsoft.com/office/drawing/2014/main" id="{924DB317-B237-4B0B-8ED5-A73A9C8A63F4}"/>
              </a:ext>
            </a:extLst>
          </p:cNvPr>
          <p:cNvSpPr>
            <a:spLocks noGrp="1"/>
          </p:cNvSpPr>
          <p:nvPr>
            <p:ph type="sldNum" sz="quarter" idx="12"/>
          </p:nvPr>
        </p:nvSpPr>
        <p:spPr/>
        <p:txBody>
          <a:bodyPr vert="horz" lIns="91440" tIns="45720" rIns="91440" bIns="45720" rtlCol="0" anchor="ctr">
            <a:normAutofit/>
          </a:bodyPr>
          <a:lstStyle/>
          <a:p>
            <a:pPr>
              <a:spcAft>
                <a:spcPts val="600"/>
              </a:spcAft>
              <a:defRPr/>
            </a:pPr>
            <a:fld id="{03AE04C5-3085-4F64-BC65-54FE2DBF6EB1}" type="slidenum">
              <a:rPr lang="en-US" smtClean="0">
                <a:solidFill>
                  <a:prstClr val="black">
                    <a:tint val="75000"/>
                  </a:prstClr>
                </a:solidFill>
                <a:latin typeface="Calibri" panose="020F0502020204030204"/>
              </a:rPr>
              <a:pPr>
                <a:spcAft>
                  <a:spcPts val="600"/>
                </a:spcAft>
                <a:defRPr/>
              </a:pPr>
              <a:t>9</a:t>
            </a:fld>
            <a:endParaRPr lang="en-US">
              <a:solidFill>
                <a:prstClr val="black">
                  <a:tint val="75000"/>
                </a:prstClr>
              </a:solidFill>
              <a:latin typeface="Calibri" panose="020F0502020204030204"/>
            </a:endParaRPr>
          </a:p>
        </p:txBody>
      </p:sp>
      <p:pic>
        <p:nvPicPr>
          <p:cNvPr id="16" name="Picture 15" descr="Blueprint of style of a map">
            <a:extLst>
              <a:ext uri="{FF2B5EF4-FFF2-40B4-BE49-F238E27FC236}">
                <a16:creationId xmlns:a16="http://schemas.microsoft.com/office/drawing/2014/main" id="{55003721-3B6D-E293-214D-639B9F6E8D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453"/>
          <a:stretch/>
        </p:blipFill>
        <p:spPr>
          <a:xfrm>
            <a:off x="8020051" y="-1"/>
            <a:ext cx="4171950" cy="6828767"/>
          </a:xfrm>
          <a:prstGeom prst="rect">
            <a:avLst/>
          </a:prstGeom>
        </p:spPr>
      </p:pic>
      <p:sp>
        <p:nvSpPr>
          <p:cNvPr id="10" name="Oval 9">
            <a:extLst>
              <a:ext uri="{FF2B5EF4-FFF2-40B4-BE49-F238E27FC236}">
                <a16:creationId xmlns:a16="http://schemas.microsoft.com/office/drawing/2014/main" id="{99AEDF28-8CEE-E8D6-E5C3-F1F82BA17B39}"/>
              </a:ext>
            </a:extLst>
          </p:cNvPr>
          <p:cNvSpPr/>
          <p:nvPr/>
        </p:nvSpPr>
        <p:spPr>
          <a:xfrm>
            <a:off x="8946186" y="2533650"/>
            <a:ext cx="4360303" cy="4187825"/>
          </a:xfrm>
          <a:prstGeom prst="ellipse">
            <a:avLst/>
          </a:prstGeom>
          <a:solidFill>
            <a:schemeClr val="accent2">
              <a:lumMod val="60000"/>
              <a:lumOff val="4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CDE4848-FAE2-0B4B-529C-D35382FA88AD}"/>
              </a:ext>
            </a:extLst>
          </p:cNvPr>
          <p:cNvSpPr/>
          <p:nvPr/>
        </p:nvSpPr>
        <p:spPr>
          <a:xfrm>
            <a:off x="7136435" y="-10185"/>
            <a:ext cx="1527242" cy="68580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9BE18E-4490-E22C-1C7C-C9B36BD9024F}"/>
              </a:ext>
            </a:extLst>
          </p:cNvPr>
          <p:cNvSpPr/>
          <p:nvPr/>
        </p:nvSpPr>
        <p:spPr>
          <a:xfrm>
            <a:off x="685738" y="1529413"/>
            <a:ext cx="6943788" cy="140176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4BB9E90-25A5-AE9B-235E-B52EB118225D}"/>
              </a:ext>
            </a:extLst>
          </p:cNvPr>
          <p:cNvSpPr/>
          <p:nvPr/>
        </p:nvSpPr>
        <p:spPr>
          <a:xfrm>
            <a:off x="561911" y="1398587"/>
            <a:ext cx="6867589" cy="140176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CFC028B-BFC6-6467-E41D-469C5883833B}"/>
              </a:ext>
            </a:extLst>
          </p:cNvPr>
          <p:cNvSpPr txBox="1"/>
          <p:nvPr/>
        </p:nvSpPr>
        <p:spPr>
          <a:xfrm>
            <a:off x="561910" y="1462739"/>
            <a:ext cx="7258115" cy="4351338"/>
          </a:xfrm>
          <a:prstGeom prst="rect">
            <a:avLst/>
          </a:prstGeom>
        </p:spPr>
        <p:txBody>
          <a:bodyPr vert="horz" lIns="91440" tIns="45720" rIns="91440" bIns="45720" rtlCol="0">
            <a:normAutofit fontScale="92500"/>
          </a:bodyPr>
          <a:lstStyle/>
          <a:p>
            <a:pPr>
              <a:lnSpc>
                <a:spcPct val="90000"/>
              </a:lnSpc>
              <a:spcAft>
                <a:spcPts val="1200"/>
              </a:spcAft>
            </a:pPr>
            <a:r>
              <a:rPr lang="en-US" sz="2400" b="0" dirty="0"/>
              <a:t>A </a:t>
            </a:r>
            <a:r>
              <a:rPr lang="en-US" sz="2400" b="1" dirty="0"/>
              <a:t>Special Census (SC) </a:t>
            </a:r>
            <a:r>
              <a:rPr lang="en-US" sz="2400" b="0" dirty="0"/>
              <a:t>is a basic enumeration of population, Housing </a:t>
            </a:r>
            <a:r>
              <a:rPr lang="en-US" sz="2400" dirty="0"/>
              <a:t>U</a:t>
            </a:r>
            <a:r>
              <a:rPr lang="en-US" sz="2400" b="0" dirty="0"/>
              <a:t>nits (HU), Group </a:t>
            </a:r>
            <a:r>
              <a:rPr lang="en-US" sz="2400" dirty="0"/>
              <a:t>Q</a:t>
            </a:r>
            <a:r>
              <a:rPr lang="en-US" sz="2400" b="0" dirty="0"/>
              <a:t>uarters (GQ) and Transitory </a:t>
            </a:r>
            <a:r>
              <a:rPr lang="en-US" sz="2400" dirty="0"/>
              <a:t>L</a:t>
            </a:r>
            <a:r>
              <a:rPr lang="en-US" sz="2400" b="0" dirty="0"/>
              <a:t>ocations (TL) conducted by the U.S. Census Bureau at the request of the Governmental Unit </a:t>
            </a:r>
            <a:r>
              <a:rPr lang="en-US" sz="2400" dirty="0"/>
              <a:t>(GU)</a:t>
            </a:r>
            <a:r>
              <a:rPr lang="en-US" sz="2400" b="0" dirty="0"/>
              <a:t>. </a:t>
            </a:r>
          </a:p>
          <a:p>
            <a:pPr indent="-228600">
              <a:lnSpc>
                <a:spcPct val="90000"/>
              </a:lnSpc>
              <a:spcAft>
                <a:spcPts val="1200"/>
              </a:spcAft>
              <a:buFont typeface="Arial" panose="020B0604020202020204" pitchFamily="34" charset="0"/>
              <a:buChar char="•"/>
            </a:pPr>
            <a:endParaRPr lang="en-US" b="0" dirty="0"/>
          </a:p>
          <a:p>
            <a:pPr marL="342900" indent="-228600">
              <a:lnSpc>
                <a:spcPct val="90000"/>
              </a:lnSpc>
              <a:spcAft>
                <a:spcPts val="1200"/>
              </a:spcAft>
              <a:buFont typeface="Arial" panose="020B0604020202020204" pitchFamily="34" charset="0"/>
              <a:buChar char="•"/>
            </a:pPr>
            <a:r>
              <a:rPr lang="en-US" sz="2400" dirty="0"/>
              <a:t>A special census is conducted between decennial censuses.</a:t>
            </a:r>
          </a:p>
          <a:p>
            <a:pPr marL="342900" indent="-228600">
              <a:lnSpc>
                <a:spcPct val="90000"/>
              </a:lnSpc>
              <a:spcAft>
                <a:spcPts val="1200"/>
              </a:spcAft>
              <a:buFont typeface="Arial" panose="020B0604020202020204" pitchFamily="34" charset="0"/>
              <a:buChar char="•"/>
            </a:pPr>
            <a:r>
              <a:rPr lang="en-US" sz="2400" dirty="0"/>
              <a:t>Governmental units include state, county, city, or other political subdivisions within a state. </a:t>
            </a:r>
            <a:r>
              <a:rPr lang="en-US" sz="2400" b="0" dirty="0"/>
              <a:t>It also applies to </a:t>
            </a:r>
            <a:r>
              <a:rPr lang="en-US" sz="2400" dirty="0"/>
              <a:t>American Indian reservations, </a:t>
            </a:r>
            <a:r>
              <a:rPr lang="en-US" sz="2400" b="0" dirty="0"/>
              <a:t>the Island Areas, Puerto Rico, and the District of Columbia.</a:t>
            </a:r>
          </a:p>
          <a:p>
            <a:pPr marL="342900" indent="-228600">
              <a:lnSpc>
                <a:spcPct val="90000"/>
              </a:lnSpc>
              <a:spcAft>
                <a:spcPts val="1200"/>
              </a:spcAft>
              <a:buFont typeface="Arial" panose="020B0604020202020204" pitchFamily="34" charset="0"/>
              <a:buChar char="•"/>
            </a:pPr>
            <a:r>
              <a:rPr lang="en-US" sz="2400" dirty="0"/>
              <a:t>It is conducted at the request of a Governmental Unit on a cost reimbursable basis. </a:t>
            </a:r>
          </a:p>
        </p:txBody>
      </p:sp>
      <p:sp>
        <p:nvSpPr>
          <p:cNvPr id="4" name="Slide Number Placeholder 6">
            <a:extLst>
              <a:ext uri="{FF2B5EF4-FFF2-40B4-BE49-F238E27FC236}">
                <a16:creationId xmlns:a16="http://schemas.microsoft.com/office/drawing/2014/main" id="{F94F1421-9472-A63B-27E8-3A2624EA9DF2}"/>
              </a:ext>
            </a:extLst>
          </p:cNvPr>
          <p:cNvSpPr txBox="1">
            <a:spLocks/>
          </p:cNvSpPr>
          <p:nvPr/>
        </p:nvSpPr>
        <p:spPr>
          <a:xfrm>
            <a:off x="5793492" y="6289351"/>
            <a:ext cx="27649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C63ECC8-719A-498E-B101-491B6A35558E}" type="slidenum">
              <a:rPr lang="en-US" smtClean="0"/>
              <a:pPr/>
              <a:t>9</a:t>
            </a:fld>
            <a:endParaRPr lang="en-US" dirty="0"/>
          </a:p>
        </p:txBody>
      </p:sp>
    </p:spTree>
    <p:extLst>
      <p:ext uri="{BB962C8B-B14F-4D97-AF65-F5344CB8AC3E}">
        <p14:creationId xmlns:p14="http://schemas.microsoft.com/office/powerpoint/2010/main" val="38520127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2-2021  -  Read-Only" id="{88DA355C-A723-483C-B0FC-39A51105C897}" vid="{FF1B1E71-9EF6-4371-9A39-9BE0246D95C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9FE28DCF60A55469A767A693C98DF30" ma:contentTypeVersion="13" ma:contentTypeDescription="Create a new document." ma:contentTypeScope="" ma:versionID="388919c72f84af5b685adb5472367e39">
  <xsd:schema xmlns:xsd="http://www.w3.org/2001/XMLSchema" xmlns:xs="http://www.w3.org/2001/XMLSchema" xmlns:p="http://schemas.microsoft.com/office/2006/metadata/properties" xmlns:ns3="caecc2cd-c125-47bb-b7d8-61f5602bf9df" xmlns:ns4="f42af4b1-c551-450a-9f89-76df0847d194" targetNamespace="http://schemas.microsoft.com/office/2006/metadata/properties" ma:root="true" ma:fieldsID="b6aeab87d460b782105dd2a27143e177" ns3:_="" ns4:_="">
    <xsd:import namespace="caecc2cd-c125-47bb-b7d8-61f5602bf9df"/>
    <xsd:import namespace="f42af4b1-c551-450a-9f89-76df0847d19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LengthInSeconds" minOccurs="0"/>
                <xsd:element ref="ns4:_activity"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ecc2cd-c125-47bb-b7d8-61f5602bf9d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42af4b1-c551-450a-9f89-76df0847d19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f42af4b1-c551-450a-9f89-76df0847d19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20904EB-7A82-4A5A-AF6A-4DB4391D57D2}">
  <ds:schemaRefs>
    <ds:schemaRef ds:uri="caecc2cd-c125-47bb-b7d8-61f5602bf9df"/>
    <ds:schemaRef ds:uri="f42af4b1-c551-450a-9f89-76df0847d19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D86EB46-92F7-44E3-934B-CC0E539B5426}">
  <ds:schemaRefs>
    <ds:schemaRef ds:uri="caecc2cd-c125-47bb-b7d8-61f5602bf9df"/>
    <ds:schemaRef ds:uri="f42af4b1-c551-450a-9f89-76df0847d19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B546BF8-3EDF-4318-A2FB-CA04D1497FE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31</Slides>
  <Notes>25</Notes>
  <HiddenSlides>0</HiddenSlides>
  <ScaleCrop>false</ScaleCrop>
  <HeadingPairs>
    <vt:vector size="4" baseType="variant">
      <vt:variant>
        <vt:lpstr>Theme</vt:lpstr>
      </vt:variant>
      <vt:variant>
        <vt:i4>2</vt:i4>
      </vt:variant>
      <vt:variant>
        <vt:lpstr>Slide Titles</vt:lpstr>
      </vt:variant>
      <vt:variant>
        <vt:i4>31</vt:i4>
      </vt:variant>
    </vt:vector>
  </HeadingPairs>
  <TitlesOfParts>
    <vt:vector size="33" baseType="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2020 Special Census  Program</vt:lpstr>
      <vt:lpstr>2020 Special Census Program</vt:lpstr>
      <vt:lpstr>Why Request a Special Census?</vt:lpstr>
      <vt:lpstr>How is the Special Census Conducted?</vt:lpstr>
      <vt:lpstr>PowerPoint Presentation</vt:lpstr>
      <vt:lpstr>2020 Special Census Program through the Decade</vt:lpstr>
      <vt:lpstr>PowerPoint Presentation</vt:lpstr>
      <vt:lpstr>PowerPoint Presentation</vt:lpstr>
      <vt:lpstr>PowerPoint Presentation</vt:lpstr>
      <vt:lpstr>PowerPoint Presentation</vt:lpstr>
      <vt:lpstr>PowerPoint Presentation</vt:lpstr>
      <vt:lpstr>PowerPoint Presentation</vt:lpstr>
      <vt:lpstr>Arizona Tribal Nation Engagement</vt:lpstr>
      <vt:lpstr>Tribal Relations Specialist Program Charles Tippeconnic, Tribal Relations Specialist Denver Regional Office  charles.tippeconnic@census.gov  </vt:lpstr>
      <vt:lpstr>Tribal Relations Specialist Team</vt:lpstr>
      <vt:lpstr>PowerPoint Presentation</vt:lpstr>
      <vt:lpstr>Regional Tribal Numbers</vt:lpstr>
      <vt:lpstr>Arizona Tribal Numbers/Links to Data</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Nia Hand</dc:creator>
  <cp:revision>981</cp:revision>
  <dcterms:created xsi:type="dcterms:W3CDTF">2020-10-07T15:55:27Z</dcterms:created>
  <dcterms:modified xsi:type="dcterms:W3CDTF">2023-10-27T18:37:30Z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0x01010019FE28DCF60A55469A767A693C98DF30</vt:lpwstr>
  </property>
</Properties>
</file>