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8"/>
  </p:notesMasterIdLst>
  <p:sldIdLst>
    <p:sldId id="294" r:id="rId5"/>
    <p:sldId id="1059" r:id="rId6"/>
    <p:sldId id="1631" r:id="rId7"/>
    <p:sldId id="1547" r:id="rId8"/>
    <p:sldId id="1061" r:id="rId9"/>
    <p:sldId id="1627" r:id="rId10"/>
    <p:sldId id="1062" r:id="rId11"/>
    <p:sldId id="1063" r:id="rId12"/>
    <p:sldId id="1628" r:id="rId13"/>
    <p:sldId id="377" r:id="rId14"/>
    <p:sldId id="1038" r:id="rId15"/>
    <p:sldId id="1039" r:id="rId16"/>
    <p:sldId id="1629" r:id="rId17"/>
    <p:sldId id="378" r:id="rId18"/>
    <p:sldId id="1041" r:id="rId19"/>
    <p:sldId id="1630" r:id="rId20"/>
    <p:sldId id="1070" r:id="rId21"/>
    <p:sldId id="1071" r:id="rId22"/>
    <p:sldId id="1556" r:id="rId23"/>
    <p:sldId id="376" r:id="rId24"/>
    <p:sldId id="1033" r:id="rId25"/>
    <p:sldId id="1034" r:id="rId26"/>
    <p:sldId id="1035" r:id="rId27"/>
    <p:sldId id="1036" r:id="rId28"/>
    <p:sldId id="1632" r:id="rId29"/>
    <p:sldId id="1635" r:id="rId30"/>
    <p:sldId id="1633" r:id="rId31"/>
    <p:sldId id="1553" r:id="rId32"/>
    <p:sldId id="1050" r:id="rId33"/>
    <p:sldId id="1054" r:id="rId34"/>
    <p:sldId id="1051" r:id="rId35"/>
    <p:sldId id="1554" r:id="rId36"/>
    <p:sldId id="1052" r:id="rId37"/>
    <p:sldId id="1057" r:id="rId38"/>
    <p:sldId id="1058" r:id="rId39"/>
    <p:sldId id="1555" r:id="rId40"/>
    <p:sldId id="1600" r:id="rId41"/>
    <p:sldId id="1415" r:id="rId42"/>
    <p:sldId id="1598" r:id="rId43"/>
    <p:sldId id="1599" r:id="rId44"/>
    <p:sldId id="1560" r:id="rId45"/>
    <p:sldId id="1584" r:id="rId46"/>
    <p:sldId id="1601" r:id="rId47"/>
    <p:sldId id="1606" r:id="rId48"/>
    <p:sldId id="1607" r:id="rId49"/>
    <p:sldId id="1608" r:id="rId50"/>
    <p:sldId id="1609" r:id="rId51"/>
    <p:sldId id="1610" r:id="rId52"/>
    <p:sldId id="1611" r:id="rId53"/>
    <p:sldId id="1612" r:id="rId54"/>
    <p:sldId id="1613" r:id="rId55"/>
    <p:sldId id="1266" r:id="rId56"/>
    <p:sldId id="1573" r:id="rId57"/>
    <p:sldId id="1205" r:id="rId58"/>
    <p:sldId id="1616" r:id="rId59"/>
    <p:sldId id="1604" r:id="rId60"/>
    <p:sldId id="1618" r:id="rId61"/>
    <p:sldId id="1619" r:id="rId62"/>
    <p:sldId id="1620" r:id="rId63"/>
    <p:sldId id="1621" r:id="rId64"/>
    <p:sldId id="1622" r:id="rId65"/>
    <p:sldId id="1624" r:id="rId66"/>
    <p:sldId id="1596" r:id="rId67"/>
    <p:sldId id="1597" r:id="rId68"/>
    <p:sldId id="1625" r:id="rId69"/>
    <p:sldId id="1582" r:id="rId70"/>
    <p:sldId id="1636" r:id="rId71"/>
    <p:sldId id="258" r:id="rId72"/>
    <p:sldId id="257" r:id="rId73"/>
    <p:sldId id="969" r:id="rId74"/>
    <p:sldId id="259" r:id="rId75"/>
    <p:sldId id="897" r:id="rId76"/>
    <p:sldId id="914" r:id="rId77"/>
    <p:sldId id="915" r:id="rId78"/>
    <p:sldId id="1637" r:id="rId79"/>
    <p:sldId id="956" r:id="rId80"/>
    <p:sldId id="957" r:id="rId81"/>
    <p:sldId id="945" r:id="rId82"/>
    <p:sldId id="946" r:id="rId83"/>
    <p:sldId id="947" r:id="rId84"/>
    <p:sldId id="948" r:id="rId85"/>
    <p:sldId id="949" r:id="rId86"/>
    <p:sldId id="950" r:id="rId87"/>
    <p:sldId id="951" r:id="rId88"/>
    <p:sldId id="900" r:id="rId89"/>
    <p:sldId id="958" r:id="rId90"/>
    <p:sldId id="959" r:id="rId91"/>
    <p:sldId id="952" r:id="rId92"/>
    <p:sldId id="310" r:id="rId93"/>
    <p:sldId id="961" r:id="rId94"/>
    <p:sldId id="902" r:id="rId95"/>
    <p:sldId id="953" r:id="rId96"/>
    <p:sldId id="954" r:id="rId97"/>
    <p:sldId id="955" r:id="rId98"/>
    <p:sldId id="1626" r:id="rId99"/>
    <p:sldId id="417" r:id="rId100"/>
    <p:sldId id="418" r:id="rId101"/>
    <p:sldId id="419" r:id="rId102"/>
    <p:sldId id="420" r:id="rId103"/>
    <p:sldId id="421" r:id="rId104"/>
    <p:sldId id="1546" r:id="rId105"/>
    <p:sldId id="882" r:id="rId106"/>
    <p:sldId id="277" r:id="rId10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2F4D"/>
    <a:srgbClr val="276399"/>
    <a:srgbClr val="FF704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459" autoAdjust="0"/>
    <p:restoredTop sz="93792" autoAdjust="0"/>
  </p:normalViewPr>
  <p:slideViewPr>
    <p:cSldViewPr snapToGrid="0">
      <p:cViewPr varScale="1">
        <p:scale>
          <a:sx n="111" d="100"/>
          <a:sy n="111" d="100"/>
        </p:scale>
        <p:origin x="108"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notesMaster" Target="notesMasters/notesMaster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presProps" Target="pres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A235F9E-7F22-46ED-A69C-0DF20990157C}" type="datetimeFigureOut">
              <a:rPr lang="en-US" smtClean="0"/>
              <a:t>10/25/2023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6A33367-C7DD-4070-8A8A-4A94FB71ED67}" type="slidenum">
              <a:rPr lang="en-US" smtClean="0"/>
              <a:t>‹#›</a:t>
            </a:fld>
            <a:endParaRPr lang="en-US" dirty="0"/>
          </a:p>
        </p:txBody>
      </p:sp>
    </p:spTree>
    <p:extLst>
      <p:ext uri="{BB962C8B-B14F-4D97-AF65-F5344CB8AC3E}">
        <p14:creationId xmlns:p14="http://schemas.microsoft.com/office/powerpoint/2010/main" val="3798859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03B9073-4934-4A18-B03D-7FA2DABDE591}" type="slidenum">
              <a:rPr lang="en-US" smtClean="0"/>
              <a:t>1</a:t>
            </a:fld>
            <a:endParaRPr lang="en-US" dirty="0"/>
          </a:p>
        </p:txBody>
      </p:sp>
    </p:spTree>
    <p:extLst>
      <p:ext uri="{BB962C8B-B14F-4D97-AF65-F5344CB8AC3E}">
        <p14:creationId xmlns:p14="http://schemas.microsoft.com/office/powerpoint/2010/main" val="1389864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16</a:t>
            </a:fld>
            <a:endParaRPr lang="en-US" dirty="0"/>
          </a:p>
        </p:txBody>
      </p:sp>
    </p:spTree>
    <p:extLst>
      <p:ext uri="{BB962C8B-B14F-4D97-AF65-F5344CB8AC3E}">
        <p14:creationId xmlns:p14="http://schemas.microsoft.com/office/powerpoint/2010/main" val="4210391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19</a:t>
            </a:fld>
            <a:endParaRPr lang="en-US" dirty="0"/>
          </a:p>
        </p:txBody>
      </p:sp>
    </p:spTree>
    <p:extLst>
      <p:ext uri="{BB962C8B-B14F-4D97-AF65-F5344CB8AC3E}">
        <p14:creationId xmlns:p14="http://schemas.microsoft.com/office/powerpoint/2010/main" val="1042993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20</a:t>
            </a:fld>
            <a:endParaRPr lang="en-US" dirty="0"/>
          </a:p>
        </p:txBody>
      </p:sp>
    </p:spTree>
    <p:extLst>
      <p:ext uri="{BB962C8B-B14F-4D97-AF65-F5344CB8AC3E}">
        <p14:creationId xmlns:p14="http://schemas.microsoft.com/office/powerpoint/2010/main" val="1396003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21</a:t>
            </a:fld>
            <a:endParaRPr lang="en-US" dirty="0"/>
          </a:p>
        </p:txBody>
      </p:sp>
    </p:spTree>
    <p:extLst>
      <p:ext uri="{BB962C8B-B14F-4D97-AF65-F5344CB8AC3E}">
        <p14:creationId xmlns:p14="http://schemas.microsoft.com/office/powerpoint/2010/main" val="3192444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22</a:t>
            </a:fld>
            <a:endParaRPr lang="en-US" dirty="0"/>
          </a:p>
        </p:txBody>
      </p:sp>
    </p:spTree>
    <p:extLst>
      <p:ext uri="{BB962C8B-B14F-4D97-AF65-F5344CB8AC3E}">
        <p14:creationId xmlns:p14="http://schemas.microsoft.com/office/powerpoint/2010/main" val="1909924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23</a:t>
            </a:fld>
            <a:endParaRPr lang="en-US" dirty="0"/>
          </a:p>
        </p:txBody>
      </p:sp>
    </p:spTree>
    <p:extLst>
      <p:ext uri="{BB962C8B-B14F-4D97-AF65-F5344CB8AC3E}">
        <p14:creationId xmlns:p14="http://schemas.microsoft.com/office/powerpoint/2010/main" val="4100164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24</a:t>
            </a:fld>
            <a:endParaRPr lang="en-US" dirty="0"/>
          </a:p>
        </p:txBody>
      </p:sp>
    </p:spTree>
    <p:extLst>
      <p:ext uri="{BB962C8B-B14F-4D97-AF65-F5344CB8AC3E}">
        <p14:creationId xmlns:p14="http://schemas.microsoft.com/office/powerpoint/2010/main" val="2806976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25</a:t>
            </a:fld>
            <a:endParaRPr lang="en-US" dirty="0"/>
          </a:p>
        </p:txBody>
      </p:sp>
    </p:spTree>
    <p:extLst>
      <p:ext uri="{BB962C8B-B14F-4D97-AF65-F5344CB8AC3E}">
        <p14:creationId xmlns:p14="http://schemas.microsoft.com/office/powerpoint/2010/main" val="2914027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26</a:t>
            </a:fld>
            <a:endParaRPr lang="en-US" dirty="0"/>
          </a:p>
        </p:txBody>
      </p:sp>
    </p:spTree>
    <p:extLst>
      <p:ext uri="{BB962C8B-B14F-4D97-AF65-F5344CB8AC3E}">
        <p14:creationId xmlns:p14="http://schemas.microsoft.com/office/powerpoint/2010/main" val="84635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28</a:t>
            </a:fld>
            <a:endParaRPr lang="en-US" dirty="0"/>
          </a:p>
        </p:txBody>
      </p:sp>
    </p:spTree>
    <p:extLst>
      <p:ext uri="{BB962C8B-B14F-4D97-AF65-F5344CB8AC3E}">
        <p14:creationId xmlns:p14="http://schemas.microsoft.com/office/powerpoint/2010/main" val="4152110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2</a:t>
            </a:fld>
            <a:endParaRPr lang="en-US" dirty="0"/>
          </a:p>
        </p:txBody>
      </p:sp>
    </p:spTree>
    <p:extLst>
      <p:ext uri="{BB962C8B-B14F-4D97-AF65-F5344CB8AC3E}">
        <p14:creationId xmlns:p14="http://schemas.microsoft.com/office/powerpoint/2010/main" val="10440811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32</a:t>
            </a:fld>
            <a:endParaRPr lang="en-US" dirty="0"/>
          </a:p>
        </p:txBody>
      </p:sp>
    </p:spTree>
    <p:extLst>
      <p:ext uri="{BB962C8B-B14F-4D97-AF65-F5344CB8AC3E}">
        <p14:creationId xmlns:p14="http://schemas.microsoft.com/office/powerpoint/2010/main" val="16663848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36</a:t>
            </a:fld>
            <a:endParaRPr lang="en-US" dirty="0"/>
          </a:p>
        </p:txBody>
      </p:sp>
    </p:spTree>
    <p:extLst>
      <p:ext uri="{BB962C8B-B14F-4D97-AF65-F5344CB8AC3E}">
        <p14:creationId xmlns:p14="http://schemas.microsoft.com/office/powerpoint/2010/main" val="27654758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37</a:t>
            </a:fld>
            <a:endParaRPr lang="en-US" dirty="0"/>
          </a:p>
        </p:txBody>
      </p:sp>
    </p:spTree>
    <p:extLst>
      <p:ext uri="{BB962C8B-B14F-4D97-AF65-F5344CB8AC3E}">
        <p14:creationId xmlns:p14="http://schemas.microsoft.com/office/powerpoint/2010/main" val="21907962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38</a:t>
            </a:fld>
            <a:endParaRPr lang="en-US" dirty="0"/>
          </a:p>
        </p:txBody>
      </p:sp>
    </p:spTree>
    <p:extLst>
      <p:ext uri="{BB962C8B-B14F-4D97-AF65-F5344CB8AC3E}">
        <p14:creationId xmlns:p14="http://schemas.microsoft.com/office/powerpoint/2010/main" val="30270662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39</a:t>
            </a:fld>
            <a:endParaRPr lang="en-US" dirty="0"/>
          </a:p>
        </p:txBody>
      </p:sp>
    </p:spTree>
    <p:extLst>
      <p:ext uri="{BB962C8B-B14F-4D97-AF65-F5344CB8AC3E}">
        <p14:creationId xmlns:p14="http://schemas.microsoft.com/office/powerpoint/2010/main" val="5656339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40</a:t>
            </a:fld>
            <a:endParaRPr lang="en-US" dirty="0"/>
          </a:p>
        </p:txBody>
      </p:sp>
    </p:spTree>
    <p:extLst>
      <p:ext uri="{BB962C8B-B14F-4D97-AF65-F5344CB8AC3E}">
        <p14:creationId xmlns:p14="http://schemas.microsoft.com/office/powerpoint/2010/main" val="24647216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41</a:t>
            </a:fld>
            <a:endParaRPr lang="en-US" dirty="0"/>
          </a:p>
        </p:txBody>
      </p:sp>
    </p:spTree>
    <p:extLst>
      <p:ext uri="{BB962C8B-B14F-4D97-AF65-F5344CB8AC3E}">
        <p14:creationId xmlns:p14="http://schemas.microsoft.com/office/powerpoint/2010/main" val="6797557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1A8971-5F0B-4911-87AC-F8CFD894A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6609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43</a:t>
            </a:fld>
            <a:endParaRPr lang="en-US" dirty="0"/>
          </a:p>
        </p:txBody>
      </p:sp>
    </p:spTree>
    <p:extLst>
      <p:ext uri="{BB962C8B-B14F-4D97-AF65-F5344CB8AC3E}">
        <p14:creationId xmlns:p14="http://schemas.microsoft.com/office/powerpoint/2010/main" val="22094359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44</a:t>
            </a:fld>
            <a:endParaRPr lang="en-US" dirty="0"/>
          </a:p>
        </p:txBody>
      </p:sp>
    </p:spTree>
    <p:extLst>
      <p:ext uri="{BB962C8B-B14F-4D97-AF65-F5344CB8AC3E}">
        <p14:creationId xmlns:p14="http://schemas.microsoft.com/office/powerpoint/2010/main" val="1656363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3</a:t>
            </a:fld>
            <a:endParaRPr lang="en-US" dirty="0"/>
          </a:p>
        </p:txBody>
      </p:sp>
    </p:spTree>
    <p:extLst>
      <p:ext uri="{BB962C8B-B14F-4D97-AF65-F5344CB8AC3E}">
        <p14:creationId xmlns:p14="http://schemas.microsoft.com/office/powerpoint/2010/main" val="16901354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dirty="0"/>
          </a:p>
        </p:txBody>
      </p:sp>
      <p:sp>
        <p:nvSpPr>
          <p:cNvPr id="4" name="Slide Number Placeholder 3"/>
          <p:cNvSpPr>
            <a:spLocks noGrp="1"/>
          </p:cNvSpPr>
          <p:nvPr>
            <p:ph type="sldNum" sz="quarter" idx="10"/>
          </p:nvPr>
        </p:nvSpPr>
        <p:spPr/>
        <p:txBody>
          <a:bodyPr/>
          <a:lstStyle/>
          <a:p>
            <a:fld id="{D71A8971-5F0B-4911-87AC-F8CFD894A892}" type="slidenum">
              <a:rPr lang="en-US" smtClean="0"/>
              <a:t>45</a:t>
            </a:fld>
            <a:endParaRPr lang="en-US" dirty="0"/>
          </a:p>
        </p:txBody>
      </p:sp>
    </p:spTree>
    <p:extLst>
      <p:ext uri="{BB962C8B-B14F-4D97-AF65-F5344CB8AC3E}">
        <p14:creationId xmlns:p14="http://schemas.microsoft.com/office/powerpoint/2010/main" val="12595352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dirty="0"/>
          </a:p>
        </p:txBody>
      </p:sp>
      <p:sp>
        <p:nvSpPr>
          <p:cNvPr id="4" name="Slide Number Placeholder 3"/>
          <p:cNvSpPr>
            <a:spLocks noGrp="1"/>
          </p:cNvSpPr>
          <p:nvPr>
            <p:ph type="sldNum" sz="quarter" idx="10"/>
          </p:nvPr>
        </p:nvSpPr>
        <p:spPr/>
        <p:txBody>
          <a:bodyPr/>
          <a:lstStyle/>
          <a:p>
            <a:fld id="{D71A8971-5F0B-4911-87AC-F8CFD894A892}" type="slidenum">
              <a:rPr lang="en-US" smtClean="0"/>
              <a:t>46</a:t>
            </a:fld>
            <a:endParaRPr lang="en-US" dirty="0"/>
          </a:p>
        </p:txBody>
      </p:sp>
    </p:spTree>
    <p:extLst>
      <p:ext uri="{BB962C8B-B14F-4D97-AF65-F5344CB8AC3E}">
        <p14:creationId xmlns:p14="http://schemas.microsoft.com/office/powerpoint/2010/main" val="7723065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dirty="0"/>
          </a:p>
        </p:txBody>
      </p:sp>
      <p:sp>
        <p:nvSpPr>
          <p:cNvPr id="4" name="Slide Number Placeholder 3"/>
          <p:cNvSpPr>
            <a:spLocks noGrp="1"/>
          </p:cNvSpPr>
          <p:nvPr>
            <p:ph type="sldNum" sz="quarter" idx="10"/>
          </p:nvPr>
        </p:nvSpPr>
        <p:spPr/>
        <p:txBody>
          <a:bodyPr/>
          <a:lstStyle/>
          <a:p>
            <a:fld id="{D71A8971-5F0B-4911-87AC-F8CFD894A892}" type="slidenum">
              <a:rPr lang="en-US" smtClean="0"/>
              <a:t>47</a:t>
            </a:fld>
            <a:endParaRPr lang="en-US" dirty="0"/>
          </a:p>
        </p:txBody>
      </p:sp>
    </p:spTree>
    <p:extLst>
      <p:ext uri="{BB962C8B-B14F-4D97-AF65-F5344CB8AC3E}">
        <p14:creationId xmlns:p14="http://schemas.microsoft.com/office/powerpoint/2010/main" val="34369677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dirty="0"/>
          </a:p>
        </p:txBody>
      </p:sp>
      <p:sp>
        <p:nvSpPr>
          <p:cNvPr id="4" name="Slide Number Placeholder 3"/>
          <p:cNvSpPr>
            <a:spLocks noGrp="1"/>
          </p:cNvSpPr>
          <p:nvPr>
            <p:ph type="sldNum" sz="quarter" idx="10"/>
          </p:nvPr>
        </p:nvSpPr>
        <p:spPr/>
        <p:txBody>
          <a:bodyPr/>
          <a:lstStyle/>
          <a:p>
            <a:fld id="{D71A8971-5F0B-4911-87AC-F8CFD894A892}" type="slidenum">
              <a:rPr lang="en-US" smtClean="0"/>
              <a:t>48</a:t>
            </a:fld>
            <a:endParaRPr lang="en-US" dirty="0"/>
          </a:p>
        </p:txBody>
      </p:sp>
    </p:spTree>
    <p:extLst>
      <p:ext uri="{BB962C8B-B14F-4D97-AF65-F5344CB8AC3E}">
        <p14:creationId xmlns:p14="http://schemas.microsoft.com/office/powerpoint/2010/main" val="19140064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dirty="0"/>
          </a:p>
        </p:txBody>
      </p:sp>
      <p:sp>
        <p:nvSpPr>
          <p:cNvPr id="4" name="Slide Number Placeholder 3"/>
          <p:cNvSpPr>
            <a:spLocks noGrp="1"/>
          </p:cNvSpPr>
          <p:nvPr>
            <p:ph type="sldNum" sz="quarter" idx="10"/>
          </p:nvPr>
        </p:nvSpPr>
        <p:spPr/>
        <p:txBody>
          <a:bodyPr/>
          <a:lstStyle/>
          <a:p>
            <a:fld id="{D71A8971-5F0B-4911-87AC-F8CFD894A892}" type="slidenum">
              <a:rPr lang="en-US" smtClean="0"/>
              <a:t>49</a:t>
            </a:fld>
            <a:endParaRPr lang="en-US" dirty="0"/>
          </a:p>
        </p:txBody>
      </p:sp>
    </p:spTree>
    <p:extLst>
      <p:ext uri="{BB962C8B-B14F-4D97-AF65-F5344CB8AC3E}">
        <p14:creationId xmlns:p14="http://schemas.microsoft.com/office/powerpoint/2010/main" val="12425420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dirty="0"/>
          </a:p>
        </p:txBody>
      </p:sp>
      <p:sp>
        <p:nvSpPr>
          <p:cNvPr id="4" name="Slide Number Placeholder 3"/>
          <p:cNvSpPr>
            <a:spLocks noGrp="1"/>
          </p:cNvSpPr>
          <p:nvPr>
            <p:ph type="sldNum" sz="quarter" idx="10"/>
          </p:nvPr>
        </p:nvSpPr>
        <p:spPr/>
        <p:txBody>
          <a:bodyPr/>
          <a:lstStyle/>
          <a:p>
            <a:fld id="{D71A8971-5F0B-4911-87AC-F8CFD894A892}" type="slidenum">
              <a:rPr lang="en-US" smtClean="0"/>
              <a:t>50</a:t>
            </a:fld>
            <a:endParaRPr lang="en-US" dirty="0"/>
          </a:p>
        </p:txBody>
      </p:sp>
    </p:spTree>
    <p:extLst>
      <p:ext uri="{BB962C8B-B14F-4D97-AF65-F5344CB8AC3E}">
        <p14:creationId xmlns:p14="http://schemas.microsoft.com/office/powerpoint/2010/main" val="12229343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dirty="0"/>
          </a:p>
        </p:txBody>
      </p:sp>
      <p:sp>
        <p:nvSpPr>
          <p:cNvPr id="4" name="Slide Number Placeholder 3"/>
          <p:cNvSpPr>
            <a:spLocks noGrp="1"/>
          </p:cNvSpPr>
          <p:nvPr>
            <p:ph type="sldNum" sz="quarter" idx="10"/>
          </p:nvPr>
        </p:nvSpPr>
        <p:spPr/>
        <p:txBody>
          <a:bodyPr/>
          <a:lstStyle/>
          <a:p>
            <a:fld id="{D71A8971-5F0B-4911-87AC-F8CFD894A892}" type="slidenum">
              <a:rPr lang="en-US" smtClean="0"/>
              <a:t>51</a:t>
            </a:fld>
            <a:endParaRPr lang="en-US" dirty="0"/>
          </a:p>
        </p:txBody>
      </p:sp>
    </p:spTree>
    <p:extLst>
      <p:ext uri="{BB962C8B-B14F-4D97-AF65-F5344CB8AC3E}">
        <p14:creationId xmlns:p14="http://schemas.microsoft.com/office/powerpoint/2010/main" val="14121189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dirty="0"/>
          </a:p>
        </p:txBody>
      </p:sp>
      <p:sp>
        <p:nvSpPr>
          <p:cNvPr id="4" name="Slide Number Placeholder 3"/>
          <p:cNvSpPr>
            <a:spLocks noGrp="1"/>
          </p:cNvSpPr>
          <p:nvPr>
            <p:ph type="sldNum" sz="quarter" idx="10"/>
          </p:nvPr>
        </p:nvSpPr>
        <p:spPr/>
        <p:txBody>
          <a:bodyPr/>
          <a:lstStyle/>
          <a:p>
            <a:fld id="{D71A8971-5F0B-4911-87AC-F8CFD894A892}" type="slidenum">
              <a:rPr lang="en-US" smtClean="0"/>
              <a:t>52</a:t>
            </a:fld>
            <a:endParaRPr lang="en-US" dirty="0"/>
          </a:p>
        </p:txBody>
      </p:sp>
    </p:spTree>
    <p:extLst>
      <p:ext uri="{BB962C8B-B14F-4D97-AF65-F5344CB8AC3E}">
        <p14:creationId xmlns:p14="http://schemas.microsoft.com/office/powerpoint/2010/main" val="21136384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dirty="0"/>
          </a:p>
        </p:txBody>
      </p:sp>
      <p:sp>
        <p:nvSpPr>
          <p:cNvPr id="4" name="Slide Number Placeholder 3"/>
          <p:cNvSpPr>
            <a:spLocks noGrp="1"/>
          </p:cNvSpPr>
          <p:nvPr>
            <p:ph type="sldNum" sz="quarter" idx="10"/>
          </p:nvPr>
        </p:nvSpPr>
        <p:spPr/>
        <p:txBody>
          <a:bodyPr/>
          <a:lstStyle/>
          <a:p>
            <a:fld id="{D71A8971-5F0B-4911-87AC-F8CFD894A892}" type="slidenum">
              <a:rPr lang="en-US" smtClean="0"/>
              <a:t>53</a:t>
            </a:fld>
            <a:endParaRPr lang="en-US" dirty="0"/>
          </a:p>
        </p:txBody>
      </p:sp>
    </p:spTree>
    <p:extLst>
      <p:ext uri="{BB962C8B-B14F-4D97-AF65-F5344CB8AC3E}">
        <p14:creationId xmlns:p14="http://schemas.microsoft.com/office/powerpoint/2010/main" val="17836739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54</a:t>
            </a:fld>
            <a:endParaRPr lang="en-US" dirty="0"/>
          </a:p>
        </p:txBody>
      </p:sp>
    </p:spTree>
    <p:extLst>
      <p:ext uri="{BB962C8B-B14F-4D97-AF65-F5344CB8AC3E}">
        <p14:creationId xmlns:p14="http://schemas.microsoft.com/office/powerpoint/2010/main" val="1969256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4</a:t>
            </a:fld>
            <a:endParaRPr lang="en-US" dirty="0"/>
          </a:p>
        </p:txBody>
      </p:sp>
    </p:spTree>
    <p:extLst>
      <p:ext uri="{BB962C8B-B14F-4D97-AF65-F5344CB8AC3E}">
        <p14:creationId xmlns:p14="http://schemas.microsoft.com/office/powerpoint/2010/main" val="1370384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55</a:t>
            </a:fld>
            <a:endParaRPr lang="en-US" dirty="0"/>
          </a:p>
        </p:txBody>
      </p:sp>
    </p:spTree>
    <p:extLst>
      <p:ext uri="{BB962C8B-B14F-4D97-AF65-F5344CB8AC3E}">
        <p14:creationId xmlns:p14="http://schemas.microsoft.com/office/powerpoint/2010/main" val="25937306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56</a:t>
            </a:fld>
            <a:endParaRPr lang="en-US" dirty="0"/>
          </a:p>
        </p:txBody>
      </p:sp>
    </p:spTree>
    <p:extLst>
      <p:ext uri="{BB962C8B-B14F-4D97-AF65-F5344CB8AC3E}">
        <p14:creationId xmlns:p14="http://schemas.microsoft.com/office/powerpoint/2010/main" val="40355817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57</a:t>
            </a:fld>
            <a:endParaRPr lang="en-US" dirty="0"/>
          </a:p>
        </p:txBody>
      </p:sp>
    </p:spTree>
    <p:extLst>
      <p:ext uri="{BB962C8B-B14F-4D97-AF65-F5344CB8AC3E}">
        <p14:creationId xmlns:p14="http://schemas.microsoft.com/office/powerpoint/2010/main" val="13258876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dirty="0"/>
          </a:p>
        </p:txBody>
      </p:sp>
      <p:sp>
        <p:nvSpPr>
          <p:cNvPr id="4" name="Slide Number Placeholder 3"/>
          <p:cNvSpPr>
            <a:spLocks noGrp="1"/>
          </p:cNvSpPr>
          <p:nvPr>
            <p:ph type="sldNum" sz="quarter" idx="10"/>
          </p:nvPr>
        </p:nvSpPr>
        <p:spPr/>
        <p:txBody>
          <a:bodyPr/>
          <a:lstStyle/>
          <a:p>
            <a:fld id="{D71A8971-5F0B-4911-87AC-F8CFD894A892}" type="slidenum">
              <a:rPr lang="en-US" smtClean="0"/>
              <a:t>58</a:t>
            </a:fld>
            <a:endParaRPr lang="en-US" dirty="0"/>
          </a:p>
        </p:txBody>
      </p:sp>
    </p:spTree>
    <p:extLst>
      <p:ext uri="{BB962C8B-B14F-4D97-AF65-F5344CB8AC3E}">
        <p14:creationId xmlns:p14="http://schemas.microsoft.com/office/powerpoint/2010/main" val="17104189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dirty="0"/>
          </a:p>
        </p:txBody>
      </p:sp>
      <p:sp>
        <p:nvSpPr>
          <p:cNvPr id="4" name="Slide Number Placeholder 3"/>
          <p:cNvSpPr>
            <a:spLocks noGrp="1"/>
          </p:cNvSpPr>
          <p:nvPr>
            <p:ph type="sldNum" sz="quarter" idx="10"/>
          </p:nvPr>
        </p:nvSpPr>
        <p:spPr/>
        <p:txBody>
          <a:bodyPr/>
          <a:lstStyle/>
          <a:p>
            <a:fld id="{D71A8971-5F0B-4911-87AC-F8CFD894A892}" type="slidenum">
              <a:rPr lang="en-US" smtClean="0"/>
              <a:t>59</a:t>
            </a:fld>
            <a:endParaRPr lang="en-US" dirty="0"/>
          </a:p>
        </p:txBody>
      </p:sp>
    </p:spTree>
    <p:extLst>
      <p:ext uri="{BB962C8B-B14F-4D97-AF65-F5344CB8AC3E}">
        <p14:creationId xmlns:p14="http://schemas.microsoft.com/office/powerpoint/2010/main" val="4138711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dirty="0"/>
          </a:p>
        </p:txBody>
      </p:sp>
      <p:sp>
        <p:nvSpPr>
          <p:cNvPr id="4" name="Slide Number Placeholder 3"/>
          <p:cNvSpPr>
            <a:spLocks noGrp="1"/>
          </p:cNvSpPr>
          <p:nvPr>
            <p:ph type="sldNum" sz="quarter" idx="10"/>
          </p:nvPr>
        </p:nvSpPr>
        <p:spPr/>
        <p:txBody>
          <a:bodyPr/>
          <a:lstStyle/>
          <a:p>
            <a:fld id="{D71A8971-5F0B-4911-87AC-F8CFD894A892}" type="slidenum">
              <a:rPr lang="en-US" smtClean="0"/>
              <a:t>60</a:t>
            </a:fld>
            <a:endParaRPr lang="en-US" dirty="0"/>
          </a:p>
        </p:txBody>
      </p:sp>
    </p:spTree>
    <p:extLst>
      <p:ext uri="{BB962C8B-B14F-4D97-AF65-F5344CB8AC3E}">
        <p14:creationId xmlns:p14="http://schemas.microsoft.com/office/powerpoint/2010/main" val="40116691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dirty="0"/>
          </a:p>
        </p:txBody>
      </p:sp>
      <p:sp>
        <p:nvSpPr>
          <p:cNvPr id="4" name="Slide Number Placeholder 3"/>
          <p:cNvSpPr>
            <a:spLocks noGrp="1"/>
          </p:cNvSpPr>
          <p:nvPr>
            <p:ph type="sldNum" sz="quarter" idx="10"/>
          </p:nvPr>
        </p:nvSpPr>
        <p:spPr/>
        <p:txBody>
          <a:bodyPr/>
          <a:lstStyle/>
          <a:p>
            <a:fld id="{D71A8971-5F0B-4911-87AC-F8CFD894A892}" type="slidenum">
              <a:rPr lang="en-US" smtClean="0"/>
              <a:t>61</a:t>
            </a:fld>
            <a:endParaRPr lang="en-US" dirty="0"/>
          </a:p>
        </p:txBody>
      </p:sp>
    </p:spTree>
    <p:extLst>
      <p:ext uri="{BB962C8B-B14F-4D97-AF65-F5344CB8AC3E}">
        <p14:creationId xmlns:p14="http://schemas.microsoft.com/office/powerpoint/2010/main" val="33908171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dirty="0"/>
          </a:p>
        </p:txBody>
      </p:sp>
      <p:sp>
        <p:nvSpPr>
          <p:cNvPr id="4" name="Slide Number Placeholder 3"/>
          <p:cNvSpPr>
            <a:spLocks noGrp="1"/>
          </p:cNvSpPr>
          <p:nvPr>
            <p:ph type="sldNum" sz="quarter" idx="10"/>
          </p:nvPr>
        </p:nvSpPr>
        <p:spPr/>
        <p:txBody>
          <a:bodyPr/>
          <a:lstStyle/>
          <a:p>
            <a:fld id="{D71A8971-5F0B-4911-87AC-F8CFD894A892}" type="slidenum">
              <a:rPr lang="en-US" smtClean="0"/>
              <a:t>62</a:t>
            </a:fld>
            <a:endParaRPr lang="en-US" dirty="0"/>
          </a:p>
        </p:txBody>
      </p:sp>
    </p:spTree>
    <p:extLst>
      <p:ext uri="{BB962C8B-B14F-4D97-AF65-F5344CB8AC3E}">
        <p14:creationId xmlns:p14="http://schemas.microsoft.com/office/powerpoint/2010/main" val="32215382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dirty="0"/>
          </a:p>
        </p:txBody>
      </p:sp>
      <p:sp>
        <p:nvSpPr>
          <p:cNvPr id="4" name="Slide Number Placeholder 3"/>
          <p:cNvSpPr>
            <a:spLocks noGrp="1"/>
          </p:cNvSpPr>
          <p:nvPr>
            <p:ph type="sldNum" sz="quarter" idx="10"/>
          </p:nvPr>
        </p:nvSpPr>
        <p:spPr/>
        <p:txBody>
          <a:bodyPr/>
          <a:lstStyle/>
          <a:p>
            <a:fld id="{D71A8971-5F0B-4911-87AC-F8CFD894A892}" type="slidenum">
              <a:rPr lang="en-US" smtClean="0"/>
              <a:t>63</a:t>
            </a:fld>
            <a:endParaRPr lang="en-US" dirty="0"/>
          </a:p>
        </p:txBody>
      </p:sp>
    </p:spTree>
    <p:extLst>
      <p:ext uri="{BB962C8B-B14F-4D97-AF65-F5344CB8AC3E}">
        <p14:creationId xmlns:p14="http://schemas.microsoft.com/office/powerpoint/2010/main" val="39777995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dirty="0"/>
          </a:p>
        </p:txBody>
      </p:sp>
      <p:sp>
        <p:nvSpPr>
          <p:cNvPr id="4" name="Slide Number Placeholder 3"/>
          <p:cNvSpPr>
            <a:spLocks noGrp="1"/>
          </p:cNvSpPr>
          <p:nvPr>
            <p:ph type="sldNum" sz="quarter" idx="10"/>
          </p:nvPr>
        </p:nvSpPr>
        <p:spPr/>
        <p:txBody>
          <a:bodyPr/>
          <a:lstStyle/>
          <a:p>
            <a:fld id="{D71A8971-5F0B-4911-87AC-F8CFD894A892}" type="slidenum">
              <a:rPr lang="en-US" smtClean="0"/>
              <a:t>64</a:t>
            </a:fld>
            <a:endParaRPr lang="en-US" dirty="0"/>
          </a:p>
        </p:txBody>
      </p:sp>
    </p:spTree>
    <p:extLst>
      <p:ext uri="{BB962C8B-B14F-4D97-AF65-F5344CB8AC3E}">
        <p14:creationId xmlns:p14="http://schemas.microsoft.com/office/powerpoint/2010/main" val="1433822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6</a:t>
            </a:fld>
            <a:endParaRPr lang="en-US" dirty="0"/>
          </a:p>
        </p:txBody>
      </p:sp>
    </p:spTree>
    <p:extLst>
      <p:ext uri="{BB962C8B-B14F-4D97-AF65-F5344CB8AC3E}">
        <p14:creationId xmlns:p14="http://schemas.microsoft.com/office/powerpoint/2010/main" val="18062810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65</a:t>
            </a:fld>
            <a:endParaRPr lang="en-US" dirty="0"/>
          </a:p>
        </p:txBody>
      </p:sp>
    </p:spTree>
    <p:extLst>
      <p:ext uri="{BB962C8B-B14F-4D97-AF65-F5344CB8AC3E}">
        <p14:creationId xmlns:p14="http://schemas.microsoft.com/office/powerpoint/2010/main" val="18004558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66</a:t>
            </a:fld>
            <a:endParaRPr lang="en-US" dirty="0"/>
          </a:p>
        </p:txBody>
      </p:sp>
    </p:spTree>
    <p:extLst>
      <p:ext uri="{BB962C8B-B14F-4D97-AF65-F5344CB8AC3E}">
        <p14:creationId xmlns:p14="http://schemas.microsoft.com/office/powerpoint/2010/main" val="3101749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67</a:t>
            </a:fld>
            <a:endParaRPr lang="en-US" dirty="0"/>
          </a:p>
        </p:txBody>
      </p:sp>
    </p:spTree>
    <p:extLst>
      <p:ext uri="{BB962C8B-B14F-4D97-AF65-F5344CB8AC3E}">
        <p14:creationId xmlns:p14="http://schemas.microsoft.com/office/powerpoint/2010/main" val="7904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75</a:t>
            </a:fld>
            <a:endParaRPr lang="en-US" dirty="0"/>
          </a:p>
        </p:txBody>
      </p:sp>
    </p:spTree>
    <p:extLst>
      <p:ext uri="{BB962C8B-B14F-4D97-AF65-F5344CB8AC3E}">
        <p14:creationId xmlns:p14="http://schemas.microsoft.com/office/powerpoint/2010/main" val="6060006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95</a:t>
            </a:fld>
            <a:endParaRPr lang="en-US" dirty="0"/>
          </a:p>
        </p:txBody>
      </p:sp>
    </p:spTree>
    <p:extLst>
      <p:ext uri="{BB962C8B-B14F-4D97-AF65-F5344CB8AC3E}">
        <p14:creationId xmlns:p14="http://schemas.microsoft.com/office/powerpoint/2010/main" val="28767932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A33367-C7DD-4070-8A8A-4A94FB71ED67}" type="slidenum">
              <a:rPr lang="en-US" smtClean="0"/>
              <a:t>96</a:t>
            </a:fld>
            <a:endParaRPr lang="en-US" dirty="0"/>
          </a:p>
        </p:txBody>
      </p:sp>
    </p:spTree>
    <p:extLst>
      <p:ext uri="{BB962C8B-B14F-4D97-AF65-F5344CB8AC3E}">
        <p14:creationId xmlns:p14="http://schemas.microsoft.com/office/powerpoint/2010/main" val="8750598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A33367-C7DD-4070-8A8A-4A94FB71ED67}" type="slidenum">
              <a:rPr lang="en-US" smtClean="0"/>
              <a:t>97</a:t>
            </a:fld>
            <a:endParaRPr lang="en-US" dirty="0"/>
          </a:p>
        </p:txBody>
      </p:sp>
    </p:spTree>
    <p:extLst>
      <p:ext uri="{BB962C8B-B14F-4D97-AF65-F5344CB8AC3E}">
        <p14:creationId xmlns:p14="http://schemas.microsoft.com/office/powerpoint/2010/main" val="21228484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A33367-C7DD-4070-8A8A-4A94FB71ED67}" type="slidenum">
              <a:rPr lang="en-US" smtClean="0"/>
              <a:t>98</a:t>
            </a:fld>
            <a:endParaRPr lang="en-US" dirty="0"/>
          </a:p>
        </p:txBody>
      </p:sp>
    </p:spTree>
    <p:extLst>
      <p:ext uri="{BB962C8B-B14F-4D97-AF65-F5344CB8AC3E}">
        <p14:creationId xmlns:p14="http://schemas.microsoft.com/office/powerpoint/2010/main" val="31703986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A33367-C7DD-4070-8A8A-4A94FB71ED67}" type="slidenum">
              <a:rPr lang="en-US" smtClean="0"/>
              <a:t>99</a:t>
            </a:fld>
            <a:endParaRPr lang="en-US" dirty="0"/>
          </a:p>
        </p:txBody>
      </p:sp>
    </p:spTree>
    <p:extLst>
      <p:ext uri="{BB962C8B-B14F-4D97-AF65-F5344CB8AC3E}">
        <p14:creationId xmlns:p14="http://schemas.microsoft.com/office/powerpoint/2010/main" val="42523468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A33367-C7DD-4070-8A8A-4A94FB71ED67}" type="slidenum">
              <a:rPr lang="en-US" smtClean="0"/>
              <a:t>100</a:t>
            </a:fld>
            <a:endParaRPr lang="en-US" dirty="0"/>
          </a:p>
        </p:txBody>
      </p:sp>
    </p:spTree>
    <p:extLst>
      <p:ext uri="{BB962C8B-B14F-4D97-AF65-F5344CB8AC3E}">
        <p14:creationId xmlns:p14="http://schemas.microsoft.com/office/powerpoint/2010/main" val="3925177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9</a:t>
            </a:fld>
            <a:endParaRPr lang="en-US" dirty="0"/>
          </a:p>
        </p:txBody>
      </p:sp>
    </p:spTree>
    <p:extLst>
      <p:ext uri="{BB962C8B-B14F-4D97-AF65-F5344CB8AC3E}">
        <p14:creationId xmlns:p14="http://schemas.microsoft.com/office/powerpoint/2010/main" val="31609290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A33367-C7DD-4070-8A8A-4A94FB71ED67}" type="slidenum">
              <a:rPr lang="en-US" smtClean="0"/>
              <a:t>101</a:t>
            </a:fld>
            <a:endParaRPr lang="en-US" dirty="0"/>
          </a:p>
        </p:txBody>
      </p:sp>
    </p:spTree>
    <p:extLst>
      <p:ext uri="{BB962C8B-B14F-4D97-AF65-F5344CB8AC3E}">
        <p14:creationId xmlns:p14="http://schemas.microsoft.com/office/powerpoint/2010/main" val="5215072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102</a:t>
            </a:fld>
            <a:endParaRPr lang="en-US" dirty="0"/>
          </a:p>
        </p:txBody>
      </p:sp>
    </p:spTree>
    <p:extLst>
      <p:ext uri="{BB962C8B-B14F-4D97-AF65-F5344CB8AC3E}">
        <p14:creationId xmlns:p14="http://schemas.microsoft.com/office/powerpoint/2010/main" val="35543967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103</a:t>
            </a:fld>
            <a:endParaRPr lang="en-US" dirty="0"/>
          </a:p>
        </p:txBody>
      </p:sp>
    </p:spTree>
    <p:extLst>
      <p:ext uri="{BB962C8B-B14F-4D97-AF65-F5344CB8AC3E}">
        <p14:creationId xmlns:p14="http://schemas.microsoft.com/office/powerpoint/2010/main" val="4223220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A33367-C7DD-4070-8A8A-4A94FB71ED67}" type="slidenum">
              <a:rPr lang="en-US" smtClean="0"/>
              <a:t>10</a:t>
            </a:fld>
            <a:endParaRPr lang="en-US" dirty="0"/>
          </a:p>
        </p:txBody>
      </p:sp>
    </p:spTree>
    <p:extLst>
      <p:ext uri="{BB962C8B-B14F-4D97-AF65-F5344CB8AC3E}">
        <p14:creationId xmlns:p14="http://schemas.microsoft.com/office/powerpoint/2010/main" val="1039529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13</a:t>
            </a:fld>
            <a:endParaRPr lang="en-US" dirty="0"/>
          </a:p>
        </p:txBody>
      </p:sp>
    </p:spTree>
    <p:extLst>
      <p:ext uri="{BB962C8B-B14F-4D97-AF65-F5344CB8AC3E}">
        <p14:creationId xmlns:p14="http://schemas.microsoft.com/office/powerpoint/2010/main" val="3834347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A33367-C7DD-4070-8A8A-4A94FB71ED67}" type="slidenum">
              <a:rPr lang="en-US" smtClean="0"/>
              <a:t>14</a:t>
            </a:fld>
            <a:endParaRPr lang="en-US" dirty="0"/>
          </a:p>
        </p:txBody>
      </p:sp>
    </p:spTree>
    <p:extLst>
      <p:ext uri="{BB962C8B-B14F-4D97-AF65-F5344CB8AC3E}">
        <p14:creationId xmlns:p14="http://schemas.microsoft.com/office/powerpoint/2010/main" val="72808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63ECC8-719A-498E-B101-491B6A35558E}" type="slidenum">
              <a:rPr lang="en-US" smtClean="0"/>
              <a:t>‹#›</a:t>
            </a:fld>
            <a:endParaRPr lang="en-US" dirty="0"/>
          </a:p>
        </p:txBody>
      </p:sp>
    </p:spTree>
    <p:extLst>
      <p:ext uri="{BB962C8B-B14F-4D97-AF65-F5344CB8AC3E}">
        <p14:creationId xmlns:p14="http://schemas.microsoft.com/office/powerpoint/2010/main" val="4286397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438400" y="6319447"/>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63ECC8-719A-498E-B101-491B6A35558E}" type="slidenum">
              <a:rPr lang="en-US" smtClean="0"/>
              <a:t>‹#›</a:t>
            </a:fld>
            <a:endParaRPr lang="en-US" dirty="0"/>
          </a:p>
        </p:txBody>
      </p:sp>
    </p:spTree>
    <p:extLst>
      <p:ext uri="{BB962C8B-B14F-4D97-AF65-F5344CB8AC3E}">
        <p14:creationId xmlns:p14="http://schemas.microsoft.com/office/powerpoint/2010/main" val="1203020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438400" y="6319447"/>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63ECC8-719A-498E-B101-491B6A35558E}" type="slidenum">
              <a:rPr lang="en-US" smtClean="0"/>
              <a:t>‹#›</a:t>
            </a:fld>
            <a:endParaRPr lang="en-US" dirty="0"/>
          </a:p>
        </p:txBody>
      </p:sp>
    </p:spTree>
    <p:extLst>
      <p:ext uri="{BB962C8B-B14F-4D97-AF65-F5344CB8AC3E}">
        <p14:creationId xmlns:p14="http://schemas.microsoft.com/office/powerpoint/2010/main" val="1257117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438400" y="6319447"/>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63ECC8-719A-498E-B101-491B6A35558E}" type="slidenum">
              <a:rPr lang="en-US" smtClean="0"/>
              <a:t>‹#›</a:t>
            </a:fld>
            <a:endParaRPr lang="en-US" dirty="0"/>
          </a:p>
        </p:txBody>
      </p:sp>
    </p:spTree>
    <p:extLst>
      <p:ext uri="{BB962C8B-B14F-4D97-AF65-F5344CB8AC3E}">
        <p14:creationId xmlns:p14="http://schemas.microsoft.com/office/powerpoint/2010/main" val="3835003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2438400" y="6319447"/>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63ECC8-719A-498E-B101-491B6A35558E}" type="slidenum">
              <a:rPr lang="en-US" smtClean="0"/>
              <a:t>‹#›</a:t>
            </a:fld>
            <a:endParaRPr lang="en-US" dirty="0"/>
          </a:p>
        </p:txBody>
      </p:sp>
    </p:spTree>
    <p:extLst>
      <p:ext uri="{BB962C8B-B14F-4D97-AF65-F5344CB8AC3E}">
        <p14:creationId xmlns:p14="http://schemas.microsoft.com/office/powerpoint/2010/main" val="2350106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2438400" y="6319447"/>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63ECC8-719A-498E-B101-491B6A35558E}" type="slidenum">
              <a:rPr lang="en-US" smtClean="0"/>
              <a:t>‹#›</a:t>
            </a:fld>
            <a:endParaRPr lang="en-US" dirty="0"/>
          </a:p>
        </p:txBody>
      </p:sp>
    </p:spTree>
    <p:extLst>
      <p:ext uri="{BB962C8B-B14F-4D97-AF65-F5344CB8AC3E}">
        <p14:creationId xmlns:p14="http://schemas.microsoft.com/office/powerpoint/2010/main" val="2686677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2438400" y="6319447"/>
            <a:ext cx="2743200" cy="365125"/>
          </a:xfrm>
          <a:prstGeom prst="rect">
            <a:avLst/>
          </a:prstGeom>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C63ECC8-719A-498E-B101-491B6A35558E}" type="slidenum">
              <a:rPr lang="en-US" smtClean="0"/>
              <a:t>‹#›</a:t>
            </a:fld>
            <a:endParaRPr lang="en-US" dirty="0"/>
          </a:p>
        </p:txBody>
      </p:sp>
    </p:spTree>
    <p:extLst>
      <p:ext uri="{BB962C8B-B14F-4D97-AF65-F5344CB8AC3E}">
        <p14:creationId xmlns:p14="http://schemas.microsoft.com/office/powerpoint/2010/main" val="2599559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2438400" y="6319447"/>
            <a:ext cx="2743200" cy="365125"/>
          </a:xfrm>
          <a:prstGeom prst="rect">
            <a:avLst/>
          </a:prstGeom>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C63ECC8-719A-498E-B101-491B6A35558E}" type="slidenum">
              <a:rPr lang="en-US" smtClean="0"/>
              <a:t>‹#›</a:t>
            </a:fld>
            <a:endParaRPr lang="en-US" dirty="0"/>
          </a:p>
        </p:txBody>
      </p:sp>
    </p:spTree>
    <p:extLst>
      <p:ext uri="{BB962C8B-B14F-4D97-AF65-F5344CB8AC3E}">
        <p14:creationId xmlns:p14="http://schemas.microsoft.com/office/powerpoint/2010/main" val="2030695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438400" y="6319447"/>
            <a:ext cx="2743200" cy="365125"/>
          </a:xfrm>
          <a:prstGeom prst="rect">
            <a:avLst/>
          </a:prstGeom>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C63ECC8-719A-498E-B101-491B6A35558E}" type="slidenum">
              <a:rPr lang="en-US" smtClean="0"/>
              <a:t>‹#›</a:t>
            </a:fld>
            <a:endParaRPr lang="en-US" dirty="0"/>
          </a:p>
        </p:txBody>
      </p:sp>
    </p:spTree>
    <p:extLst>
      <p:ext uri="{BB962C8B-B14F-4D97-AF65-F5344CB8AC3E}">
        <p14:creationId xmlns:p14="http://schemas.microsoft.com/office/powerpoint/2010/main" val="2640345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2438400" y="6319447"/>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63ECC8-719A-498E-B101-491B6A35558E}" type="slidenum">
              <a:rPr lang="en-US" smtClean="0"/>
              <a:t>‹#›</a:t>
            </a:fld>
            <a:endParaRPr lang="en-US" dirty="0"/>
          </a:p>
        </p:txBody>
      </p:sp>
    </p:spTree>
    <p:extLst>
      <p:ext uri="{BB962C8B-B14F-4D97-AF65-F5344CB8AC3E}">
        <p14:creationId xmlns:p14="http://schemas.microsoft.com/office/powerpoint/2010/main" val="1829127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2438400" y="6319447"/>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63ECC8-719A-498E-B101-491B6A35558E}" type="slidenum">
              <a:rPr lang="en-US" smtClean="0"/>
              <a:t>‹#›</a:t>
            </a:fld>
            <a:endParaRPr lang="en-US" dirty="0"/>
          </a:p>
        </p:txBody>
      </p:sp>
    </p:spTree>
    <p:extLst>
      <p:ext uri="{BB962C8B-B14F-4D97-AF65-F5344CB8AC3E}">
        <p14:creationId xmlns:p14="http://schemas.microsoft.com/office/powerpoint/2010/main" val="3194733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63ECC8-719A-498E-B101-491B6A35558E}" type="slidenum">
              <a:rPr lang="en-US" smtClean="0"/>
              <a:t>‹#›</a:t>
            </a:fld>
            <a:endParaRPr lang="en-US" dirty="0"/>
          </a:p>
        </p:txBody>
      </p:sp>
      <p:pic>
        <p:nvPicPr>
          <p:cNvPr id="8" name="Picture 7"/>
          <p:cNvPicPr>
            <a:picLocks noSelect="1"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5325" y="5796743"/>
            <a:ext cx="1810669" cy="1030313"/>
          </a:xfrm>
          <a:prstGeom prst="rect">
            <a:avLst/>
          </a:prstGeom>
        </p:spPr>
      </p:pic>
    </p:spTree>
    <p:extLst>
      <p:ext uri="{BB962C8B-B14F-4D97-AF65-F5344CB8AC3E}">
        <p14:creationId xmlns:p14="http://schemas.microsoft.com/office/powerpoint/2010/main" val="2338593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10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39.png"/></Relationships>
</file>

<file path=ppt/slides/_rels/slide102.xml.rels><?xml version="1.0" encoding="UTF-8" standalone="yes"?>
<Relationships xmlns="http://schemas.openxmlformats.org/package/2006/relationships"><Relationship Id="rId3" Type="http://schemas.openxmlformats.org/officeDocument/2006/relationships/hyperlink" Target="https://public.govdelivery.com/accounts/USCENSUS/signup/15450"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142.png"/><Relationship Id="rId4" Type="http://schemas.openxmlformats.org/officeDocument/2006/relationships/image" Target="../media/image141.png"/></Relationships>
</file>

<file path=ppt/slides/_rels/slide10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hyperlink" Target="mailto:census.data@census.gov" TargetMode="External"/><Relationship Id="rId4" Type="http://schemas.openxmlformats.org/officeDocument/2006/relationships/hyperlink" Target="https://www.census.gov/data/what-is-data-census-gov.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hyperlink" Target="https://www.census.gov/newsroom/press-kits/2023/2020-detailed-dhc-file-a.html"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hyperlink" Target="https://www2.census.gov/programs-surveys/decennial/2020/technical-documentation/complete-tech-docs/detailed-demographic-and-housing-characteristics-file-a/2020-census-hispanic-origin-and-race-iterations-list.xlsx"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sv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90.svg"/><Relationship Id="rId4" Type="http://schemas.openxmlformats.org/officeDocument/2006/relationships/image" Target="../media/image89.png"/><Relationship Id="rId9" Type="http://schemas.openxmlformats.org/officeDocument/2006/relationships/image" Target="../media/image94.sv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1.xml"/><Relationship Id="rId5" Type="http://schemas.openxmlformats.org/officeDocument/2006/relationships/image" Target="../media/image90.svg"/><Relationship Id="rId4" Type="http://schemas.openxmlformats.org/officeDocument/2006/relationships/image" Target="../media/image89.png"/></Relationships>
</file>

<file path=ppt/slides/_rels/slide71.xml.rels><?xml version="1.0" encoding="UTF-8" standalone="yes"?>
<Relationships xmlns="http://schemas.openxmlformats.org/package/2006/relationships"><Relationship Id="rId3" Type="http://schemas.openxmlformats.org/officeDocument/2006/relationships/image" Target="../media/image88.svg"/><Relationship Id="rId7" Type="http://schemas.openxmlformats.org/officeDocument/2006/relationships/image" Target="../media/image96.png"/><Relationship Id="rId2" Type="http://schemas.openxmlformats.org/officeDocument/2006/relationships/image" Target="../media/image87.png"/><Relationship Id="rId1" Type="http://schemas.openxmlformats.org/officeDocument/2006/relationships/slideLayout" Target="../slideLayouts/slideLayout1.xml"/><Relationship Id="rId6" Type="http://schemas.openxmlformats.org/officeDocument/2006/relationships/image" Target="../media/image95.png"/><Relationship Id="rId5" Type="http://schemas.openxmlformats.org/officeDocument/2006/relationships/image" Target="../media/image90.svg"/><Relationship Id="rId4" Type="http://schemas.openxmlformats.org/officeDocument/2006/relationships/image" Target="../media/image89.png"/></Relationships>
</file>

<file path=ppt/slides/_rels/slide72.xml.rels><?xml version="1.0" encoding="UTF-8" standalone="yes"?>
<Relationships xmlns="http://schemas.openxmlformats.org/package/2006/relationships"><Relationship Id="rId3" Type="http://schemas.openxmlformats.org/officeDocument/2006/relationships/hyperlink" Target="https://www.census.gov/data/datasets/2022/demo/cps/cps-asec-2022.html" TargetMode="External"/><Relationship Id="rId7" Type="http://schemas.openxmlformats.org/officeDocument/2006/relationships/image" Target="../media/image100.png"/><Relationship Id="rId2" Type="http://schemas.openxmlformats.org/officeDocument/2006/relationships/hyperlink" Target="https://www.census.gov/programs-surveys/acs/microdata/documentation.html" TargetMode="External"/><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7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s://www.census.gov/programs-surveys/acs/microdata/documentation.html" TargetMode="External"/><Relationship Id="rId1" Type="http://schemas.openxmlformats.org/officeDocument/2006/relationships/slideLayout" Target="../slideLayouts/slideLayout1.xml"/><Relationship Id="rId5" Type="http://schemas.openxmlformats.org/officeDocument/2006/relationships/image" Target="../media/image103.png"/><Relationship Id="rId4" Type="http://schemas.openxmlformats.org/officeDocument/2006/relationships/image" Target="../media/image102.png"/></Relationships>
</file>

<file path=ppt/slides/_rels/slide7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s://www.census.gov/programs-surveys/acs/microdata/documentation.html" TargetMode="Externa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6.png"/></Relationships>
</file>

<file path=ppt/slides/_rels/slide9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9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37729" y="1278485"/>
            <a:ext cx="10265663" cy="996577"/>
          </a:xfrm>
        </p:spPr>
        <p:txBody>
          <a:bodyPr>
            <a:normAutofit fontScale="90000"/>
          </a:bodyPr>
          <a:lstStyle/>
          <a:p>
            <a:pPr algn="ctr" fontAlgn="base"/>
            <a:r>
              <a:rPr lang="en-US" sz="4800" b="1" dirty="0">
                <a:solidFill>
                  <a:schemeClr val="accent5">
                    <a:lumMod val="75000"/>
                  </a:schemeClr>
                </a:solidFill>
                <a:latin typeface="Century Gothic" panose="020B0502020202020204" pitchFamily="34" charset="0"/>
              </a:rPr>
              <a:t>Updates to </a:t>
            </a:r>
            <a:r>
              <a:rPr lang="en-US" sz="4800" b="1" dirty="0">
                <a:solidFill>
                  <a:schemeClr val="accent1">
                    <a:lumMod val="75000"/>
                  </a:schemeClr>
                </a:solidFill>
                <a:latin typeface="Century Gothic" panose="020B0502020202020204" pitchFamily="34" charset="0"/>
              </a:rPr>
              <a:t>data.census.gov </a:t>
            </a:r>
            <a:r>
              <a:rPr lang="en-US" sz="4800" b="1" dirty="0">
                <a:solidFill>
                  <a:schemeClr val="accent5">
                    <a:lumMod val="75000"/>
                  </a:schemeClr>
                </a:solidFill>
                <a:latin typeface="Century Gothic" panose="020B0502020202020204" pitchFamily="34" charset="0"/>
              </a:rPr>
              <a:t>and Using the </a:t>
            </a:r>
            <a:r>
              <a:rPr lang="en-US" sz="4800" b="1" dirty="0">
                <a:solidFill>
                  <a:schemeClr val="accent1">
                    <a:lumMod val="75000"/>
                  </a:schemeClr>
                </a:solidFill>
                <a:latin typeface="Century Gothic" panose="020B0502020202020204" pitchFamily="34" charset="0"/>
              </a:rPr>
              <a:t>Microdata Access Tool</a:t>
            </a:r>
          </a:p>
        </p:txBody>
      </p:sp>
      <p:sp>
        <p:nvSpPr>
          <p:cNvPr id="2" name="Slide Number Placeholder 1"/>
          <p:cNvSpPr>
            <a:spLocks noGrp="1"/>
          </p:cNvSpPr>
          <p:nvPr>
            <p:ph type="sldNum" sz="quarter" idx="4294967295"/>
          </p:nvPr>
        </p:nvSpPr>
        <p:spPr/>
        <p:txBody>
          <a:bodyPr/>
          <a:lstStyle/>
          <a:p>
            <a:fld id="{24BFE6D4-27A9-4AE4-9EAE-AF75F97B179B}" type="slidenum">
              <a:rPr lang="en-US" smtClean="0"/>
              <a:t>1</a:t>
            </a:fld>
            <a:endParaRPr lang="en-US" dirty="0"/>
          </a:p>
        </p:txBody>
      </p:sp>
      <p:sp>
        <p:nvSpPr>
          <p:cNvPr id="8" name="Title 3">
            <a:extLst>
              <a:ext uri="{FF2B5EF4-FFF2-40B4-BE49-F238E27FC236}">
                <a16:creationId xmlns:a16="http://schemas.microsoft.com/office/drawing/2014/main" id="{C6E2D067-05D5-82B7-684A-27CCC55FDABB}"/>
              </a:ext>
            </a:extLst>
          </p:cNvPr>
          <p:cNvSpPr txBox="1">
            <a:spLocks/>
          </p:cNvSpPr>
          <p:nvPr/>
        </p:nvSpPr>
        <p:spPr>
          <a:xfrm>
            <a:off x="999744" y="3104930"/>
            <a:ext cx="10265663" cy="996577"/>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base">
              <a:lnSpc>
                <a:spcPct val="120000"/>
              </a:lnSpc>
            </a:pPr>
            <a:r>
              <a:rPr lang="en-US" sz="11200" dirty="0">
                <a:solidFill>
                  <a:schemeClr val="accent1">
                    <a:lumMod val="75000"/>
                  </a:schemeClr>
                </a:solidFill>
                <a:latin typeface="Century Gothic" panose="020B0502020202020204" pitchFamily="34" charset="0"/>
              </a:rPr>
              <a:t>Arizona State Data Users Meeting</a:t>
            </a:r>
          </a:p>
          <a:p>
            <a:pPr fontAlgn="base">
              <a:lnSpc>
                <a:spcPct val="120000"/>
              </a:lnSpc>
            </a:pPr>
            <a:r>
              <a:rPr lang="en-US" sz="11200" dirty="0">
                <a:solidFill>
                  <a:schemeClr val="accent1">
                    <a:lumMod val="75000"/>
                  </a:schemeClr>
                </a:solidFill>
                <a:latin typeface="Century Gothic" panose="020B0502020202020204" pitchFamily="34" charset="0"/>
              </a:rPr>
              <a:t>October 25, 2023</a:t>
            </a:r>
          </a:p>
        </p:txBody>
      </p:sp>
      <p:sp>
        <p:nvSpPr>
          <p:cNvPr id="9" name="Subtitle 4">
            <a:extLst>
              <a:ext uri="{FF2B5EF4-FFF2-40B4-BE49-F238E27FC236}">
                <a16:creationId xmlns:a16="http://schemas.microsoft.com/office/drawing/2014/main" id="{FD881F5E-434C-4297-B0A1-409EB40D432C}"/>
              </a:ext>
            </a:extLst>
          </p:cNvPr>
          <p:cNvSpPr>
            <a:spLocks noGrp="1"/>
          </p:cNvSpPr>
          <p:nvPr>
            <p:ph type="subTitle" idx="1"/>
          </p:nvPr>
        </p:nvSpPr>
        <p:spPr>
          <a:xfrm>
            <a:off x="2095500" y="4612490"/>
            <a:ext cx="8001000" cy="1784016"/>
          </a:xfrm>
        </p:spPr>
        <p:txBody>
          <a:bodyPr>
            <a:noAutofit/>
          </a:bodyPr>
          <a:lstStyle/>
          <a:p>
            <a:pPr algn="ctr"/>
            <a:r>
              <a:rPr lang="en-US" sz="2600" b="0" dirty="0">
                <a:latin typeface="Century Gothic" panose="020B0502020202020204" pitchFamily="34" charset="0"/>
              </a:rPr>
              <a:t>Kanin Reese</a:t>
            </a:r>
          </a:p>
          <a:p>
            <a:pPr algn="ctr"/>
            <a:r>
              <a:rPr lang="en-US" sz="2600" b="0" dirty="0">
                <a:latin typeface="Century Gothic" panose="020B0502020202020204" pitchFamily="34" charset="0"/>
              </a:rPr>
              <a:t>Center for Enterprise Dissemination (CED)</a:t>
            </a:r>
          </a:p>
          <a:p>
            <a:pPr algn="ctr"/>
            <a:r>
              <a:rPr lang="en-US" sz="2600" b="0" dirty="0">
                <a:latin typeface="Century Gothic" panose="020B0502020202020204" pitchFamily="34" charset="0"/>
              </a:rPr>
              <a:t>U.S. Census Bureau</a:t>
            </a:r>
          </a:p>
        </p:txBody>
      </p:sp>
    </p:spTree>
    <p:extLst>
      <p:ext uri="{BB962C8B-B14F-4D97-AF65-F5344CB8AC3E}">
        <p14:creationId xmlns:p14="http://schemas.microsoft.com/office/powerpoint/2010/main" val="1223245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24BFE6D4-27A9-4AE4-9EAE-AF75F97B179B}" type="slidenum">
              <a:rPr lang="en-US" smtClean="0"/>
              <a:t>10</a:t>
            </a:fld>
            <a:endParaRPr lang="en-US" dirty="0"/>
          </a:p>
        </p:txBody>
      </p:sp>
      <p:sp>
        <p:nvSpPr>
          <p:cNvPr id="8" name="Title 1"/>
          <p:cNvSpPr txBox="1">
            <a:spLocks/>
          </p:cNvSpPr>
          <p:nvPr/>
        </p:nvSpPr>
        <p:spPr>
          <a:xfrm>
            <a:off x="176097" y="0"/>
            <a:ext cx="11824119" cy="10136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defRPr/>
            </a:pPr>
            <a:r>
              <a:rPr lang="en-US" sz="3400" b="1" dirty="0">
                <a:solidFill>
                  <a:srgbClr val="1E2F4D"/>
                </a:solidFill>
                <a:latin typeface="Calibri"/>
              </a:rPr>
              <a:t>Geographic and Industry Profiles Tab</a:t>
            </a:r>
          </a:p>
        </p:txBody>
      </p:sp>
      <p:pic>
        <p:nvPicPr>
          <p:cNvPr id="11" name="Picture 10">
            <a:extLst>
              <a:ext uri="{FF2B5EF4-FFF2-40B4-BE49-F238E27FC236}">
                <a16:creationId xmlns:a16="http://schemas.microsoft.com/office/drawing/2014/main" id="{B439E675-E827-A89F-AD13-FA3E0E25A5B7}"/>
              </a:ext>
            </a:extLst>
          </p:cNvPr>
          <p:cNvPicPr>
            <a:picLocks noChangeAspect="1"/>
          </p:cNvPicPr>
          <p:nvPr/>
        </p:nvPicPr>
        <p:blipFill>
          <a:blip r:embed="rId3"/>
          <a:stretch>
            <a:fillRect/>
          </a:stretch>
        </p:blipFill>
        <p:spPr>
          <a:xfrm>
            <a:off x="176097" y="1215327"/>
            <a:ext cx="9181264" cy="3794022"/>
          </a:xfrm>
          <a:prstGeom prst="rect">
            <a:avLst/>
          </a:prstGeom>
          <a:ln>
            <a:solidFill>
              <a:schemeClr val="tx1"/>
            </a:solidFill>
          </a:ln>
        </p:spPr>
      </p:pic>
      <p:sp>
        <p:nvSpPr>
          <p:cNvPr id="12" name="TextBox 11">
            <a:extLst>
              <a:ext uri="{FF2B5EF4-FFF2-40B4-BE49-F238E27FC236}">
                <a16:creationId xmlns:a16="http://schemas.microsoft.com/office/drawing/2014/main" id="{E41E357B-23CD-75E4-F290-A7C30E2E7A57}"/>
              </a:ext>
            </a:extLst>
          </p:cNvPr>
          <p:cNvSpPr txBox="1"/>
          <p:nvPr/>
        </p:nvSpPr>
        <p:spPr>
          <a:xfrm>
            <a:off x="9907256" y="1521063"/>
            <a:ext cx="209296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noProof="0" dirty="0">
                <a:solidFill>
                  <a:srgbClr val="000000"/>
                </a:solidFill>
                <a:latin typeface="Calibri" panose="020F0502020204030204"/>
              </a:rPr>
              <a:t>Click on the Profiles tab to visit geographic or industry profiles related to your search</a:t>
            </a:r>
            <a:endPar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F81BD6A4-0A39-B5E0-246F-C86DA43F66BD}"/>
              </a:ext>
            </a:extLst>
          </p:cNvPr>
          <p:cNvPicPr>
            <a:picLocks noChangeAspect="1"/>
          </p:cNvPicPr>
          <p:nvPr/>
        </p:nvPicPr>
        <p:blipFill rotWithShape="1">
          <a:blip r:embed="rId4"/>
          <a:srcRect b="21736"/>
          <a:stretch/>
        </p:blipFill>
        <p:spPr>
          <a:xfrm>
            <a:off x="4098661" y="3774168"/>
            <a:ext cx="7891396" cy="2947307"/>
          </a:xfrm>
          <a:prstGeom prst="rect">
            <a:avLst/>
          </a:prstGeom>
          <a:ln>
            <a:solidFill>
              <a:schemeClr val="tx1"/>
            </a:solidFill>
          </a:ln>
        </p:spPr>
      </p:pic>
      <p:cxnSp>
        <p:nvCxnSpPr>
          <p:cNvPr id="15" name="Straight Arrow Connector 14">
            <a:extLst>
              <a:ext uri="{FF2B5EF4-FFF2-40B4-BE49-F238E27FC236}">
                <a16:creationId xmlns:a16="http://schemas.microsoft.com/office/drawing/2014/main" id="{048D2755-489D-2982-C58F-BA69C834E129}"/>
              </a:ext>
            </a:extLst>
          </p:cNvPr>
          <p:cNvCxnSpPr>
            <a:cxnSpLocks/>
          </p:cNvCxnSpPr>
          <p:nvPr/>
        </p:nvCxnSpPr>
        <p:spPr>
          <a:xfrm flipH="1">
            <a:off x="7325360" y="2009122"/>
            <a:ext cx="2562593" cy="2075198"/>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08B6064-5AFE-86AE-1BAA-8D19D9422859}"/>
              </a:ext>
            </a:extLst>
          </p:cNvPr>
          <p:cNvCxnSpPr>
            <a:cxnSpLocks/>
          </p:cNvCxnSpPr>
          <p:nvPr/>
        </p:nvCxnSpPr>
        <p:spPr>
          <a:xfrm flipH="1" flipV="1">
            <a:off x="3982720" y="1869440"/>
            <a:ext cx="5905233" cy="139682"/>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10824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24BFE6D4-27A9-4AE4-9EAE-AF75F97B179B}" type="slidenum">
              <a:rPr lang="en-US" smtClean="0"/>
              <a:t>100</a:t>
            </a:fld>
            <a:endParaRPr lang="en-US" dirty="0"/>
          </a:p>
        </p:txBody>
      </p:sp>
      <p:sp>
        <p:nvSpPr>
          <p:cNvPr id="22" name="TextBox 21">
            <a:extLst>
              <a:ext uri="{FF2B5EF4-FFF2-40B4-BE49-F238E27FC236}">
                <a16:creationId xmlns:a16="http://schemas.microsoft.com/office/drawing/2014/main" id="{D5752EA9-29D6-4DFA-9BF0-AF6714B797C2}"/>
              </a:ext>
            </a:extLst>
          </p:cNvPr>
          <p:cNvSpPr txBox="1"/>
          <p:nvPr/>
        </p:nvSpPr>
        <p:spPr>
          <a:xfrm>
            <a:off x="128638" y="108398"/>
            <a:ext cx="4019550" cy="507831"/>
          </a:xfrm>
          <a:prstGeom prst="rect">
            <a:avLst/>
          </a:prstGeom>
          <a:noFill/>
        </p:spPr>
        <p:txBody>
          <a:bodyPr wrap="square" rtlCol="0">
            <a:spAutoFit/>
          </a:bodyPr>
          <a:lstStyle/>
          <a:p>
            <a:pPr>
              <a:lnSpc>
                <a:spcPct val="90000"/>
              </a:lnSpc>
              <a:spcBef>
                <a:spcPct val="0"/>
              </a:spcBef>
            </a:pPr>
            <a:r>
              <a:rPr lang="en-US" sz="3000" b="1" dirty="0">
                <a:latin typeface="Calibri"/>
                <a:ea typeface="+mj-ea"/>
                <a:cs typeface="+mj-cs"/>
              </a:rPr>
              <a:t>Guidance for Data Users</a:t>
            </a:r>
          </a:p>
        </p:txBody>
      </p:sp>
      <p:pic>
        <p:nvPicPr>
          <p:cNvPr id="2" name="Picture 1">
            <a:extLst>
              <a:ext uri="{FF2B5EF4-FFF2-40B4-BE49-F238E27FC236}">
                <a16:creationId xmlns:a16="http://schemas.microsoft.com/office/drawing/2014/main" id="{69650DFE-D629-AC7F-6D8E-37FB12520407}"/>
              </a:ext>
            </a:extLst>
          </p:cNvPr>
          <p:cNvPicPr>
            <a:picLocks noChangeAspect="1"/>
          </p:cNvPicPr>
          <p:nvPr/>
        </p:nvPicPr>
        <p:blipFill>
          <a:blip r:embed="rId3"/>
          <a:stretch>
            <a:fillRect/>
          </a:stretch>
        </p:blipFill>
        <p:spPr>
          <a:xfrm>
            <a:off x="158185" y="737864"/>
            <a:ext cx="6002134" cy="3282737"/>
          </a:xfrm>
          <a:prstGeom prst="rect">
            <a:avLst/>
          </a:prstGeom>
          <a:ln w="19050">
            <a:solidFill>
              <a:schemeClr val="accent2"/>
            </a:solidFill>
          </a:ln>
        </p:spPr>
      </p:pic>
      <p:pic>
        <p:nvPicPr>
          <p:cNvPr id="6" name="Picture 5">
            <a:extLst>
              <a:ext uri="{FF2B5EF4-FFF2-40B4-BE49-F238E27FC236}">
                <a16:creationId xmlns:a16="http://schemas.microsoft.com/office/drawing/2014/main" id="{25D55B29-0F43-FA1E-62EE-3B111574D9AA}"/>
              </a:ext>
            </a:extLst>
          </p:cNvPr>
          <p:cNvPicPr>
            <a:picLocks noChangeAspect="1"/>
          </p:cNvPicPr>
          <p:nvPr/>
        </p:nvPicPr>
        <p:blipFill>
          <a:blip r:embed="rId4"/>
          <a:stretch>
            <a:fillRect/>
          </a:stretch>
        </p:blipFill>
        <p:spPr>
          <a:xfrm>
            <a:off x="6096000" y="108398"/>
            <a:ext cx="5924854" cy="4019757"/>
          </a:xfrm>
          <a:prstGeom prst="rect">
            <a:avLst/>
          </a:prstGeom>
          <a:ln w="19050">
            <a:solidFill>
              <a:schemeClr val="accent2"/>
            </a:solidFill>
          </a:ln>
        </p:spPr>
      </p:pic>
      <p:pic>
        <p:nvPicPr>
          <p:cNvPr id="10" name="Picture 9">
            <a:extLst>
              <a:ext uri="{FF2B5EF4-FFF2-40B4-BE49-F238E27FC236}">
                <a16:creationId xmlns:a16="http://schemas.microsoft.com/office/drawing/2014/main" id="{57CE520B-1493-F796-2351-432922EC320E}"/>
              </a:ext>
            </a:extLst>
          </p:cNvPr>
          <p:cNvPicPr>
            <a:picLocks noChangeAspect="1"/>
          </p:cNvPicPr>
          <p:nvPr/>
        </p:nvPicPr>
        <p:blipFill rotWithShape="1">
          <a:blip r:embed="rId5"/>
          <a:srcRect b="48778"/>
          <a:stretch/>
        </p:blipFill>
        <p:spPr>
          <a:xfrm>
            <a:off x="569445" y="3538648"/>
            <a:ext cx="5810549" cy="2062253"/>
          </a:xfrm>
          <a:prstGeom prst="rect">
            <a:avLst/>
          </a:prstGeom>
          <a:ln w="19050">
            <a:solidFill>
              <a:schemeClr val="accent2"/>
            </a:solidFill>
          </a:ln>
        </p:spPr>
      </p:pic>
      <p:pic>
        <p:nvPicPr>
          <p:cNvPr id="13" name="Picture 12">
            <a:extLst>
              <a:ext uri="{FF2B5EF4-FFF2-40B4-BE49-F238E27FC236}">
                <a16:creationId xmlns:a16="http://schemas.microsoft.com/office/drawing/2014/main" id="{7B472F86-DD5D-27EE-BFB0-07ACA4BC99FF}"/>
              </a:ext>
            </a:extLst>
          </p:cNvPr>
          <p:cNvPicPr>
            <a:picLocks noChangeAspect="1"/>
          </p:cNvPicPr>
          <p:nvPr/>
        </p:nvPicPr>
        <p:blipFill>
          <a:blip r:embed="rId6"/>
          <a:stretch>
            <a:fillRect/>
          </a:stretch>
        </p:blipFill>
        <p:spPr>
          <a:xfrm>
            <a:off x="5692625" y="2685393"/>
            <a:ext cx="5835950" cy="4064209"/>
          </a:xfrm>
          <a:prstGeom prst="rect">
            <a:avLst/>
          </a:prstGeom>
          <a:ln w="19050">
            <a:solidFill>
              <a:schemeClr val="accent2"/>
            </a:solidFill>
          </a:ln>
        </p:spPr>
      </p:pic>
    </p:spTree>
    <p:extLst>
      <p:ext uri="{BB962C8B-B14F-4D97-AF65-F5344CB8AC3E}">
        <p14:creationId xmlns:p14="http://schemas.microsoft.com/office/powerpoint/2010/main" val="24331328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24BFE6D4-27A9-4AE4-9EAE-AF75F97B179B}" type="slidenum">
              <a:rPr lang="en-US" smtClean="0"/>
              <a:t>101</a:t>
            </a:fld>
            <a:endParaRPr lang="en-US" dirty="0"/>
          </a:p>
        </p:txBody>
      </p:sp>
      <p:sp>
        <p:nvSpPr>
          <p:cNvPr id="22" name="TextBox 21">
            <a:extLst>
              <a:ext uri="{FF2B5EF4-FFF2-40B4-BE49-F238E27FC236}">
                <a16:creationId xmlns:a16="http://schemas.microsoft.com/office/drawing/2014/main" id="{D5752EA9-29D6-4DFA-9BF0-AF6714B797C2}"/>
              </a:ext>
            </a:extLst>
          </p:cNvPr>
          <p:cNvSpPr txBox="1"/>
          <p:nvPr/>
        </p:nvSpPr>
        <p:spPr>
          <a:xfrm>
            <a:off x="128638" y="108398"/>
            <a:ext cx="4019550" cy="507831"/>
          </a:xfrm>
          <a:prstGeom prst="rect">
            <a:avLst/>
          </a:prstGeom>
          <a:noFill/>
        </p:spPr>
        <p:txBody>
          <a:bodyPr wrap="square" rtlCol="0">
            <a:spAutoFit/>
          </a:bodyPr>
          <a:lstStyle/>
          <a:p>
            <a:pPr>
              <a:lnSpc>
                <a:spcPct val="90000"/>
              </a:lnSpc>
              <a:spcBef>
                <a:spcPct val="0"/>
              </a:spcBef>
            </a:pPr>
            <a:r>
              <a:rPr lang="en-US" sz="3000" b="1" dirty="0">
                <a:latin typeface="Calibri"/>
                <a:ea typeface="+mj-ea"/>
                <a:cs typeface="+mj-cs"/>
              </a:rPr>
              <a:t>Guidance for Data Users</a:t>
            </a:r>
          </a:p>
        </p:txBody>
      </p:sp>
      <p:pic>
        <p:nvPicPr>
          <p:cNvPr id="5" name="Picture 4">
            <a:extLst>
              <a:ext uri="{FF2B5EF4-FFF2-40B4-BE49-F238E27FC236}">
                <a16:creationId xmlns:a16="http://schemas.microsoft.com/office/drawing/2014/main" id="{458FDE3A-65F6-8D67-EC60-6AA982A6146A}"/>
              </a:ext>
            </a:extLst>
          </p:cNvPr>
          <p:cNvPicPr>
            <a:picLocks noChangeAspect="1"/>
          </p:cNvPicPr>
          <p:nvPr/>
        </p:nvPicPr>
        <p:blipFill>
          <a:blip r:embed="rId3"/>
          <a:stretch>
            <a:fillRect/>
          </a:stretch>
        </p:blipFill>
        <p:spPr>
          <a:xfrm>
            <a:off x="220175" y="616229"/>
            <a:ext cx="6610690" cy="4153113"/>
          </a:xfrm>
          <a:prstGeom prst="rect">
            <a:avLst/>
          </a:prstGeom>
          <a:ln w="19050">
            <a:solidFill>
              <a:schemeClr val="accent2"/>
            </a:solidFill>
          </a:ln>
        </p:spPr>
      </p:pic>
      <p:pic>
        <p:nvPicPr>
          <p:cNvPr id="8" name="Picture 7">
            <a:extLst>
              <a:ext uri="{FF2B5EF4-FFF2-40B4-BE49-F238E27FC236}">
                <a16:creationId xmlns:a16="http://schemas.microsoft.com/office/drawing/2014/main" id="{CF26AE98-581A-06FE-A2AA-BD0F87E502AA}"/>
              </a:ext>
            </a:extLst>
          </p:cNvPr>
          <p:cNvPicPr>
            <a:picLocks noChangeAspect="1"/>
          </p:cNvPicPr>
          <p:nvPr/>
        </p:nvPicPr>
        <p:blipFill>
          <a:blip r:embed="rId4"/>
          <a:stretch>
            <a:fillRect/>
          </a:stretch>
        </p:blipFill>
        <p:spPr>
          <a:xfrm>
            <a:off x="6224308" y="885083"/>
            <a:ext cx="5747517" cy="4657839"/>
          </a:xfrm>
          <a:prstGeom prst="rect">
            <a:avLst/>
          </a:prstGeom>
          <a:ln w="19050">
            <a:solidFill>
              <a:schemeClr val="accent2"/>
            </a:solidFill>
          </a:ln>
        </p:spPr>
      </p:pic>
      <p:pic>
        <p:nvPicPr>
          <p:cNvPr id="11" name="Picture 10">
            <a:extLst>
              <a:ext uri="{FF2B5EF4-FFF2-40B4-BE49-F238E27FC236}">
                <a16:creationId xmlns:a16="http://schemas.microsoft.com/office/drawing/2014/main" id="{46BFB8B9-5923-6F8D-E903-5268F2A66911}"/>
              </a:ext>
            </a:extLst>
          </p:cNvPr>
          <p:cNvPicPr>
            <a:picLocks noChangeAspect="1"/>
          </p:cNvPicPr>
          <p:nvPr/>
        </p:nvPicPr>
        <p:blipFill>
          <a:blip r:embed="rId5"/>
          <a:stretch>
            <a:fillRect/>
          </a:stretch>
        </p:blipFill>
        <p:spPr>
          <a:xfrm>
            <a:off x="3782815" y="3203394"/>
            <a:ext cx="3651438" cy="3518081"/>
          </a:xfrm>
          <a:prstGeom prst="rect">
            <a:avLst/>
          </a:prstGeom>
          <a:ln w="19050">
            <a:solidFill>
              <a:schemeClr val="accent2"/>
            </a:solidFill>
          </a:ln>
        </p:spPr>
      </p:pic>
    </p:spTree>
    <p:extLst>
      <p:ext uri="{BB962C8B-B14F-4D97-AF65-F5344CB8AC3E}">
        <p14:creationId xmlns:p14="http://schemas.microsoft.com/office/powerpoint/2010/main" val="100441614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E13D4C29-363F-4FE0-BD01-508C768EE5DA}"/>
              </a:ext>
            </a:extLst>
          </p:cNvPr>
          <p:cNvSpPr>
            <a:spLocks noGrp="1"/>
          </p:cNvSpPr>
          <p:nvPr>
            <p:ph type="title"/>
          </p:nvPr>
        </p:nvSpPr>
        <p:spPr>
          <a:xfrm>
            <a:off x="240726" y="23404"/>
            <a:ext cx="11676954" cy="1325563"/>
          </a:xfrm>
        </p:spPr>
        <p:txBody>
          <a:bodyPr>
            <a:normAutofit/>
          </a:bodyPr>
          <a:lstStyle/>
          <a:p>
            <a:r>
              <a:rPr lang="en-US" sz="3000" b="1" dirty="0">
                <a:latin typeface="Calibri"/>
              </a:rPr>
              <a:t>Email Updates</a:t>
            </a:r>
          </a:p>
        </p:txBody>
      </p:sp>
      <p:sp>
        <p:nvSpPr>
          <p:cNvPr id="12" name="TextBox 11">
            <a:extLst>
              <a:ext uri="{FF2B5EF4-FFF2-40B4-BE49-F238E27FC236}">
                <a16:creationId xmlns:a16="http://schemas.microsoft.com/office/drawing/2014/main" id="{F136CCA2-B289-43D7-801C-7E4DB218A16F}"/>
              </a:ext>
            </a:extLst>
          </p:cNvPr>
          <p:cNvSpPr txBox="1"/>
          <p:nvPr/>
        </p:nvSpPr>
        <p:spPr>
          <a:xfrm>
            <a:off x="292974" y="1974821"/>
            <a:ext cx="2567609" cy="2339102"/>
          </a:xfrm>
          <a:prstGeom prst="rect">
            <a:avLst/>
          </a:prstGeom>
          <a:noFill/>
        </p:spPr>
        <p:txBody>
          <a:bodyPr wrap="square" rtlCol="0">
            <a:spAutoFit/>
          </a:bodyPr>
          <a:lstStyle/>
          <a:p>
            <a:r>
              <a:rPr lang="en-US" sz="1600" b="1" dirty="0">
                <a:latin typeface="+mj-lt"/>
              </a:rPr>
              <a:t>Get data.census.gov updates delivered to your inbox!</a:t>
            </a:r>
          </a:p>
          <a:p>
            <a:endParaRPr lang="en-US" sz="1600" b="1" dirty="0">
              <a:latin typeface="+mj-lt"/>
            </a:endParaRPr>
          </a:p>
          <a:p>
            <a:r>
              <a:rPr lang="en-US" sz="1600" b="1" dirty="0">
                <a:latin typeface="+mj-lt"/>
              </a:rPr>
              <a:t>Sign up for email updates:</a:t>
            </a:r>
            <a:br>
              <a:rPr lang="en-US" sz="1600" b="1" dirty="0">
                <a:latin typeface="+mj-lt"/>
              </a:rPr>
            </a:br>
            <a:r>
              <a:rPr lang="en-US" sz="1600" b="1" dirty="0">
                <a:hlinkClick r:id="rId3"/>
              </a:rPr>
              <a:t>https://public.govdelivery.com/accounts/USCENSUS/signup/15450</a:t>
            </a:r>
            <a:endParaRPr lang="en-US" sz="1600" dirty="0"/>
          </a:p>
          <a:p>
            <a:endParaRPr lang="en-US" sz="1600" dirty="0">
              <a:latin typeface="+mj-lt"/>
            </a:endParaRPr>
          </a:p>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C63ECC8-719A-498E-B101-491B6A35558E}" type="slidenum">
              <a:rPr lang="en-US" smtClean="0"/>
              <a:pPr/>
              <a:t>102</a:t>
            </a:fld>
            <a:endParaRPr lang="en-US" dirty="0"/>
          </a:p>
        </p:txBody>
      </p:sp>
      <p:cxnSp>
        <p:nvCxnSpPr>
          <p:cNvPr id="7" name="Straight Arrow Connector 6">
            <a:extLst>
              <a:ext uri="{FF2B5EF4-FFF2-40B4-BE49-F238E27FC236}">
                <a16:creationId xmlns:a16="http://schemas.microsoft.com/office/drawing/2014/main" id="{435CC70D-5CCD-4620-87FA-E76492BDE591}"/>
              </a:ext>
              <a:ext uri="{C183D7F6-B498-43B3-948B-1728B52AA6E4}">
                <adec:decorative xmlns:adec="http://schemas.microsoft.com/office/drawing/2017/decorative" val="1"/>
              </a:ext>
            </a:extLst>
          </p:cNvPr>
          <p:cNvCxnSpPr>
            <a:cxnSpLocks/>
          </p:cNvCxnSpPr>
          <p:nvPr/>
        </p:nvCxnSpPr>
        <p:spPr>
          <a:xfrm>
            <a:off x="6705004" y="3134001"/>
            <a:ext cx="305888" cy="0"/>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CC7E872-2603-4AC9-A55B-2A14689F9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0912" y="741754"/>
            <a:ext cx="3772094" cy="5454930"/>
          </a:xfrm>
          <a:prstGeom prst="rect">
            <a:avLst/>
          </a:prstGeom>
          <a:ln w="19050">
            <a:solidFill>
              <a:schemeClr val="accent2"/>
            </a:solidFill>
          </a:ln>
        </p:spPr>
      </p:pic>
      <p:pic>
        <p:nvPicPr>
          <p:cNvPr id="6" name="Picture 5">
            <a:extLst>
              <a:ext uri="{FF2B5EF4-FFF2-40B4-BE49-F238E27FC236}">
                <a16:creationId xmlns:a16="http://schemas.microsoft.com/office/drawing/2014/main" id="{651EEBCD-61B6-BE4C-DDD7-CE8823ACD029}"/>
              </a:ext>
            </a:extLst>
          </p:cNvPr>
          <p:cNvPicPr>
            <a:picLocks noChangeAspect="1"/>
          </p:cNvPicPr>
          <p:nvPr/>
        </p:nvPicPr>
        <p:blipFill>
          <a:blip r:embed="rId5"/>
          <a:stretch>
            <a:fillRect/>
          </a:stretch>
        </p:blipFill>
        <p:spPr>
          <a:xfrm>
            <a:off x="7133843" y="741754"/>
            <a:ext cx="4312231" cy="5454930"/>
          </a:xfrm>
          <a:prstGeom prst="rect">
            <a:avLst/>
          </a:prstGeom>
          <a:ln w="19050">
            <a:solidFill>
              <a:schemeClr val="accent2"/>
            </a:solidFill>
          </a:ln>
        </p:spPr>
      </p:pic>
    </p:spTree>
    <p:extLst>
      <p:ext uri="{BB962C8B-B14F-4D97-AF65-F5344CB8AC3E}">
        <p14:creationId xmlns:p14="http://schemas.microsoft.com/office/powerpoint/2010/main" val="267325314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r>
              <a:rPr lang="en-US" dirty="0"/>
              <a:t>55</a:t>
            </a:r>
          </a:p>
        </p:txBody>
      </p:sp>
      <p:sp>
        <p:nvSpPr>
          <p:cNvPr id="8" name="Google Shape;202;p22"/>
          <p:cNvSpPr/>
          <p:nvPr/>
        </p:nvSpPr>
        <p:spPr>
          <a:xfrm>
            <a:off x="515046" y="4072204"/>
            <a:ext cx="4053683" cy="4017639"/>
          </a:xfrm>
          <a:prstGeom prst="rect">
            <a:avLst/>
          </a:prstGeom>
          <a:noFill/>
          <a:ln>
            <a:noFill/>
          </a:ln>
        </p:spPr>
        <p:txBody>
          <a:bodyPr spcFirstLastPara="1" wrap="square" lIns="91425" tIns="45700" rIns="91425" bIns="45700" anchor="t" anchorCtr="0">
            <a:noAutofit/>
          </a:bodyPr>
          <a:lstStyle/>
          <a:p>
            <a:pPr algn="ctr"/>
            <a:endParaRPr dirty="0">
              <a:solidFill>
                <a:schemeClr val="dk1"/>
              </a:solidFill>
              <a:latin typeface="+mj-lt"/>
              <a:ea typeface="Proxima Nova"/>
              <a:cs typeface="Proxima Nova"/>
              <a:sym typeface="Proxima Nova"/>
            </a:endParaRPr>
          </a:p>
        </p:txBody>
      </p:sp>
      <p:pic>
        <p:nvPicPr>
          <p:cNvPr id="5" name="Picture 4">
            <a:extLst>
              <a:ext uri="{FF2B5EF4-FFF2-40B4-BE49-F238E27FC236}">
                <a16:creationId xmlns:a16="http://schemas.microsoft.com/office/drawing/2014/main" id="{A65CB115-24FF-BF06-EFA0-B0B29F2F12DC}"/>
              </a:ext>
            </a:extLst>
          </p:cNvPr>
          <p:cNvPicPr>
            <a:picLocks noChangeAspect="1"/>
          </p:cNvPicPr>
          <p:nvPr/>
        </p:nvPicPr>
        <p:blipFill>
          <a:blip r:embed="rId3"/>
          <a:stretch>
            <a:fillRect/>
          </a:stretch>
        </p:blipFill>
        <p:spPr>
          <a:xfrm>
            <a:off x="0" y="0"/>
            <a:ext cx="12192000" cy="5889811"/>
          </a:xfrm>
          <a:prstGeom prst="rect">
            <a:avLst/>
          </a:prstGeom>
        </p:spPr>
      </p:pic>
      <p:sp>
        <p:nvSpPr>
          <p:cNvPr id="13" name="Title 1">
            <a:extLst>
              <a:ext uri="{FF2B5EF4-FFF2-40B4-BE49-F238E27FC236}">
                <a16:creationId xmlns:a16="http://schemas.microsoft.com/office/drawing/2014/main" id="{8F106C40-6E04-62BE-047D-5223796BE2DC}"/>
              </a:ext>
            </a:extLst>
          </p:cNvPr>
          <p:cNvSpPr txBox="1">
            <a:spLocks/>
          </p:cNvSpPr>
          <p:nvPr/>
        </p:nvSpPr>
        <p:spPr>
          <a:xfrm>
            <a:off x="8127035" y="2255929"/>
            <a:ext cx="3741994" cy="1160962"/>
          </a:xfrm>
          <a:prstGeom prst="rect">
            <a:avLst/>
          </a:prstGeom>
          <a:solidFill>
            <a:schemeClr val="bg1"/>
          </a:solidFill>
          <a:ln w="19050">
            <a:solidFill>
              <a:schemeClr val="accent2"/>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t>Stay Connected</a:t>
            </a:r>
          </a:p>
        </p:txBody>
      </p:sp>
      <p:sp>
        <p:nvSpPr>
          <p:cNvPr id="14" name="TextBox 13">
            <a:extLst>
              <a:ext uri="{FF2B5EF4-FFF2-40B4-BE49-F238E27FC236}">
                <a16:creationId xmlns:a16="http://schemas.microsoft.com/office/drawing/2014/main" id="{9F8778AF-1E49-E9FB-C97A-C7D26777086D}"/>
              </a:ext>
            </a:extLst>
          </p:cNvPr>
          <p:cNvSpPr txBox="1"/>
          <p:nvPr/>
        </p:nvSpPr>
        <p:spPr>
          <a:xfrm>
            <a:off x="8127035" y="3410144"/>
            <a:ext cx="3741994" cy="2139047"/>
          </a:xfrm>
          <a:prstGeom prst="rect">
            <a:avLst/>
          </a:prstGeom>
          <a:solidFill>
            <a:schemeClr val="bg1"/>
          </a:solidFill>
          <a:ln w="19050">
            <a:solidFill>
              <a:schemeClr val="accent2"/>
            </a:solidFill>
          </a:ln>
        </p:spPr>
        <p:txBody>
          <a:bodyPr wrap="square" rtlCol="0">
            <a:spAutoFit/>
          </a:bodyPr>
          <a:lstStyle/>
          <a:p>
            <a:pPr algn="ctr"/>
            <a:r>
              <a:rPr lang="en-US" sz="1900" b="1" dirty="0">
                <a:latin typeface="+mj-lt"/>
              </a:rPr>
              <a:t>data.census.gov Resources page:</a:t>
            </a:r>
          </a:p>
          <a:p>
            <a:pPr algn="ctr"/>
            <a:r>
              <a:rPr lang="en-US" sz="1900" dirty="0">
                <a:latin typeface="+mj-lt"/>
                <a:hlinkClick r:id="rId4"/>
              </a:rPr>
              <a:t>census.gov/data/what-is-data-census-gov.html</a:t>
            </a:r>
            <a:endParaRPr lang="en-US" sz="1900" dirty="0">
              <a:latin typeface="+mj-lt"/>
            </a:endParaRPr>
          </a:p>
          <a:p>
            <a:pPr algn="ctr"/>
            <a:endParaRPr lang="en-US" sz="1900" b="1" dirty="0">
              <a:latin typeface="+mj-lt"/>
            </a:endParaRPr>
          </a:p>
          <a:p>
            <a:pPr algn="ctr"/>
            <a:r>
              <a:rPr lang="en-US" sz="1900" b="1" dirty="0">
                <a:latin typeface="+mj-lt"/>
              </a:rPr>
              <a:t>Feedback: </a:t>
            </a:r>
            <a:r>
              <a:rPr lang="en-US" sz="1900" dirty="0">
                <a:latin typeface="+mj-lt"/>
              </a:rPr>
              <a:t>Email comments to </a:t>
            </a:r>
            <a:r>
              <a:rPr lang="en-US" sz="1900" dirty="0">
                <a:latin typeface="+mj-lt"/>
                <a:hlinkClick r:id="rId5"/>
              </a:rPr>
              <a:t>census.data@census.gov</a:t>
            </a:r>
            <a:endParaRPr lang="en-US" sz="1900" dirty="0">
              <a:latin typeface="+mj-lt"/>
            </a:endParaRPr>
          </a:p>
          <a:p>
            <a:pPr algn="ctr"/>
            <a:endParaRPr lang="en-US" sz="1900" dirty="0"/>
          </a:p>
        </p:txBody>
      </p:sp>
      <p:sp>
        <p:nvSpPr>
          <p:cNvPr id="15" name="Rectangle 14">
            <a:extLst>
              <a:ext uri="{FF2B5EF4-FFF2-40B4-BE49-F238E27FC236}">
                <a16:creationId xmlns:a16="http://schemas.microsoft.com/office/drawing/2014/main" id="{B60E7823-F73E-BB41-108F-8E39B6DAF744}"/>
              </a:ext>
            </a:extLst>
          </p:cNvPr>
          <p:cNvSpPr/>
          <p:nvPr/>
        </p:nvSpPr>
        <p:spPr>
          <a:xfrm>
            <a:off x="8165805" y="3322675"/>
            <a:ext cx="3687275" cy="118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76D4F52-C650-1141-97C6-94C88F8C9D86}"/>
              </a:ext>
            </a:extLst>
          </p:cNvPr>
          <p:cNvSpPr/>
          <p:nvPr/>
        </p:nvSpPr>
        <p:spPr>
          <a:xfrm>
            <a:off x="8144541" y="3281598"/>
            <a:ext cx="350874" cy="222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8CCD0983-50D1-6629-8013-8987C769389B}"/>
              </a:ext>
            </a:extLst>
          </p:cNvPr>
          <p:cNvPicPr>
            <a:picLocks noChangeAspect="1"/>
          </p:cNvPicPr>
          <p:nvPr/>
        </p:nvPicPr>
        <p:blipFill rotWithShape="1">
          <a:blip r:embed="rId6"/>
          <a:srcRect t="50000"/>
          <a:stretch/>
        </p:blipFill>
        <p:spPr>
          <a:xfrm>
            <a:off x="3093114" y="5751636"/>
            <a:ext cx="6005772" cy="1023004"/>
          </a:xfrm>
          <a:prstGeom prst="rect">
            <a:avLst/>
          </a:prstGeom>
          <a:ln w="19050">
            <a:solidFill>
              <a:schemeClr val="accent2"/>
            </a:solidFill>
          </a:ln>
        </p:spPr>
      </p:pic>
    </p:spTree>
    <p:extLst>
      <p:ext uri="{BB962C8B-B14F-4D97-AF65-F5344CB8AC3E}">
        <p14:creationId xmlns:p14="http://schemas.microsoft.com/office/powerpoint/2010/main" val="1813140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24BFE6D4-27A9-4AE4-9EAE-AF75F97B179B}" type="slidenum">
              <a:rPr lang="en-US" smtClean="0"/>
              <a:t>11</a:t>
            </a:fld>
            <a:endParaRPr lang="en-US" dirty="0"/>
          </a:p>
        </p:txBody>
      </p:sp>
      <p:sp>
        <p:nvSpPr>
          <p:cNvPr id="8" name="Title 1"/>
          <p:cNvSpPr txBox="1">
            <a:spLocks/>
          </p:cNvSpPr>
          <p:nvPr/>
        </p:nvSpPr>
        <p:spPr>
          <a:xfrm>
            <a:off x="176097" y="0"/>
            <a:ext cx="11824119" cy="10136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defRPr/>
            </a:pPr>
            <a:r>
              <a:rPr lang="en-US" sz="3400" b="1" dirty="0">
                <a:solidFill>
                  <a:srgbClr val="1E2F4D"/>
                </a:solidFill>
                <a:latin typeface="Calibri"/>
              </a:rPr>
              <a:t>Geographic Profiles Tab</a:t>
            </a:r>
          </a:p>
        </p:txBody>
      </p:sp>
      <p:sp>
        <p:nvSpPr>
          <p:cNvPr id="12" name="TextBox 11">
            <a:extLst>
              <a:ext uri="{FF2B5EF4-FFF2-40B4-BE49-F238E27FC236}">
                <a16:creationId xmlns:a16="http://schemas.microsoft.com/office/drawing/2014/main" id="{E41E357B-23CD-75E4-F290-A7C30E2E7A57}"/>
              </a:ext>
            </a:extLst>
          </p:cNvPr>
          <p:cNvSpPr txBox="1"/>
          <p:nvPr/>
        </p:nvSpPr>
        <p:spPr>
          <a:xfrm>
            <a:off x="7350314" y="1060880"/>
            <a:ext cx="464990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noProof="0" dirty="0">
                <a:solidFill>
                  <a:srgbClr val="000000"/>
                </a:solidFill>
                <a:latin typeface="Calibri" panose="020F0502020204030204"/>
              </a:rPr>
              <a:t>View geographic profiles related to your search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dirty="0">
                <a:solidFill>
                  <a:srgbClr val="000000"/>
                </a:solidFill>
                <a:latin typeface="Calibri" panose="020F0502020204030204"/>
              </a:rPr>
              <a:t>Can a</a:t>
            </a:r>
            <a:r>
              <a:rPr lang="en-US" sz="1600" b="1" noProof="0" dirty="0">
                <a:solidFill>
                  <a:srgbClr val="000000"/>
                </a:solidFill>
                <a:latin typeface="Calibri" panose="020F0502020204030204"/>
              </a:rPr>
              <a:t>lso view profiles for related geographies</a:t>
            </a:r>
            <a:endPar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79A1062-00E5-1E9F-8DAF-E283651B7991}"/>
              </a:ext>
            </a:extLst>
          </p:cNvPr>
          <p:cNvPicPr>
            <a:picLocks noChangeAspect="1"/>
          </p:cNvPicPr>
          <p:nvPr/>
        </p:nvPicPr>
        <p:blipFill>
          <a:blip r:embed="rId2"/>
          <a:stretch>
            <a:fillRect/>
          </a:stretch>
        </p:blipFill>
        <p:spPr>
          <a:xfrm>
            <a:off x="191784" y="1013622"/>
            <a:ext cx="6839301" cy="4115011"/>
          </a:xfrm>
          <a:prstGeom prst="rect">
            <a:avLst/>
          </a:prstGeom>
          <a:ln>
            <a:solidFill>
              <a:schemeClr val="tx1"/>
            </a:solidFill>
          </a:ln>
        </p:spPr>
      </p:pic>
      <p:pic>
        <p:nvPicPr>
          <p:cNvPr id="6" name="Picture 5">
            <a:extLst>
              <a:ext uri="{FF2B5EF4-FFF2-40B4-BE49-F238E27FC236}">
                <a16:creationId xmlns:a16="http://schemas.microsoft.com/office/drawing/2014/main" id="{6CCD2F91-9F13-21C2-9EE0-0F6E0547EE16}"/>
              </a:ext>
            </a:extLst>
          </p:cNvPr>
          <p:cNvPicPr>
            <a:picLocks noChangeAspect="1"/>
          </p:cNvPicPr>
          <p:nvPr/>
        </p:nvPicPr>
        <p:blipFill>
          <a:blip r:embed="rId3"/>
          <a:stretch>
            <a:fillRect/>
          </a:stretch>
        </p:blipFill>
        <p:spPr>
          <a:xfrm>
            <a:off x="5173615" y="2606464"/>
            <a:ext cx="6826601" cy="4115011"/>
          </a:xfrm>
          <a:prstGeom prst="rect">
            <a:avLst/>
          </a:prstGeom>
          <a:ln>
            <a:solidFill>
              <a:schemeClr val="tx1"/>
            </a:solidFill>
          </a:ln>
        </p:spPr>
      </p:pic>
      <p:cxnSp>
        <p:nvCxnSpPr>
          <p:cNvPr id="7" name="Straight Arrow Connector 6">
            <a:extLst>
              <a:ext uri="{FF2B5EF4-FFF2-40B4-BE49-F238E27FC236}">
                <a16:creationId xmlns:a16="http://schemas.microsoft.com/office/drawing/2014/main" id="{8E2C0427-297D-F383-3503-E1C18BA749ED}"/>
              </a:ext>
            </a:extLst>
          </p:cNvPr>
          <p:cNvCxnSpPr>
            <a:cxnSpLocks/>
          </p:cNvCxnSpPr>
          <p:nvPr/>
        </p:nvCxnSpPr>
        <p:spPr>
          <a:xfrm>
            <a:off x="7350314" y="1300584"/>
            <a:ext cx="166540" cy="1930296"/>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2323967-20D0-8204-4435-D9C9485A39C9}"/>
              </a:ext>
            </a:extLst>
          </p:cNvPr>
          <p:cNvCxnSpPr>
            <a:cxnSpLocks/>
          </p:cNvCxnSpPr>
          <p:nvPr/>
        </p:nvCxnSpPr>
        <p:spPr>
          <a:xfrm flipH="1">
            <a:off x="5506720" y="1277554"/>
            <a:ext cx="1843594" cy="473955"/>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CF3F4C3-A247-2DEC-6AFF-B40383A6D8C1}"/>
              </a:ext>
            </a:extLst>
          </p:cNvPr>
          <p:cNvCxnSpPr>
            <a:cxnSpLocks/>
          </p:cNvCxnSpPr>
          <p:nvPr/>
        </p:nvCxnSpPr>
        <p:spPr>
          <a:xfrm flipH="1">
            <a:off x="8709295" y="1906348"/>
            <a:ext cx="292465" cy="3458132"/>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CDF1268-C59A-AF13-04EC-FE246100E7BD}"/>
              </a:ext>
            </a:extLst>
          </p:cNvPr>
          <p:cNvCxnSpPr>
            <a:cxnSpLocks/>
          </p:cNvCxnSpPr>
          <p:nvPr/>
        </p:nvCxnSpPr>
        <p:spPr>
          <a:xfrm flipH="1">
            <a:off x="4399280" y="1906348"/>
            <a:ext cx="4602480" cy="1870558"/>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4076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24BFE6D4-27A9-4AE4-9EAE-AF75F97B179B}" type="slidenum">
              <a:rPr lang="en-US" smtClean="0"/>
              <a:t>12</a:t>
            </a:fld>
            <a:endParaRPr lang="en-US" dirty="0"/>
          </a:p>
        </p:txBody>
      </p:sp>
      <p:sp>
        <p:nvSpPr>
          <p:cNvPr id="8" name="Title 1"/>
          <p:cNvSpPr txBox="1">
            <a:spLocks/>
          </p:cNvSpPr>
          <p:nvPr/>
        </p:nvSpPr>
        <p:spPr>
          <a:xfrm>
            <a:off x="176097" y="0"/>
            <a:ext cx="11824119" cy="10136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defRPr/>
            </a:pPr>
            <a:r>
              <a:rPr lang="en-US" sz="3400" b="1" dirty="0">
                <a:solidFill>
                  <a:srgbClr val="1E2F4D"/>
                </a:solidFill>
                <a:latin typeface="Calibri"/>
              </a:rPr>
              <a:t>Industry Profiles Tab</a:t>
            </a:r>
          </a:p>
        </p:txBody>
      </p:sp>
      <p:sp>
        <p:nvSpPr>
          <p:cNvPr id="12" name="TextBox 11">
            <a:extLst>
              <a:ext uri="{FF2B5EF4-FFF2-40B4-BE49-F238E27FC236}">
                <a16:creationId xmlns:a16="http://schemas.microsoft.com/office/drawing/2014/main" id="{E41E357B-23CD-75E4-F290-A7C30E2E7A57}"/>
              </a:ext>
            </a:extLst>
          </p:cNvPr>
          <p:cNvSpPr txBox="1"/>
          <p:nvPr/>
        </p:nvSpPr>
        <p:spPr>
          <a:xfrm>
            <a:off x="7350314" y="1060880"/>
            <a:ext cx="464990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noProof="0" dirty="0">
                <a:solidFill>
                  <a:srgbClr val="000000"/>
                </a:solidFill>
                <a:latin typeface="Calibri" panose="020F0502020204030204"/>
              </a:rPr>
              <a:t>View industry profiles related to your search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dirty="0">
                <a:solidFill>
                  <a:srgbClr val="000000"/>
                </a:solidFill>
                <a:latin typeface="Calibri" panose="020F0502020204030204"/>
              </a:rPr>
              <a:t>Can a</a:t>
            </a:r>
            <a:r>
              <a:rPr lang="en-US" sz="1600" b="1" noProof="0" dirty="0">
                <a:solidFill>
                  <a:srgbClr val="000000"/>
                </a:solidFill>
                <a:latin typeface="Calibri" panose="020F0502020204030204"/>
              </a:rPr>
              <a:t>lso view profiles for related industries</a:t>
            </a:r>
            <a:endPar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ECDDD8E-7FD6-B704-4D18-EC8EDC01F3DA}"/>
              </a:ext>
            </a:extLst>
          </p:cNvPr>
          <p:cNvPicPr>
            <a:picLocks noChangeAspect="1"/>
          </p:cNvPicPr>
          <p:nvPr/>
        </p:nvPicPr>
        <p:blipFill>
          <a:blip r:embed="rId2"/>
          <a:stretch>
            <a:fillRect/>
          </a:stretch>
        </p:blipFill>
        <p:spPr>
          <a:xfrm>
            <a:off x="176097" y="934614"/>
            <a:ext cx="6845652" cy="4115011"/>
          </a:xfrm>
          <a:prstGeom prst="rect">
            <a:avLst/>
          </a:prstGeom>
          <a:ln>
            <a:solidFill>
              <a:schemeClr val="tx1"/>
            </a:solidFill>
          </a:ln>
        </p:spPr>
      </p:pic>
      <p:pic>
        <p:nvPicPr>
          <p:cNvPr id="14" name="Picture 13">
            <a:extLst>
              <a:ext uri="{FF2B5EF4-FFF2-40B4-BE49-F238E27FC236}">
                <a16:creationId xmlns:a16="http://schemas.microsoft.com/office/drawing/2014/main" id="{C3E23139-09B9-E7C7-DB1C-86E9F27B40DC}"/>
              </a:ext>
            </a:extLst>
          </p:cNvPr>
          <p:cNvPicPr>
            <a:picLocks noChangeAspect="1"/>
          </p:cNvPicPr>
          <p:nvPr/>
        </p:nvPicPr>
        <p:blipFill>
          <a:blip r:embed="rId3"/>
          <a:stretch>
            <a:fillRect/>
          </a:stretch>
        </p:blipFill>
        <p:spPr>
          <a:xfrm>
            <a:off x="4885704" y="2571345"/>
            <a:ext cx="6829965" cy="4082857"/>
          </a:xfrm>
          <a:prstGeom prst="rect">
            <a:avLst/>
          </a:prstGeom>
          <a:ln>
            <a:solidFill>
              <a:schemeClr val="tx1"/>
            </a:solidFill>
          </a:ln>
        </p:spPr>
      </p:pic>
      <p:cxnSp>
        <p:nvCxnSpPr>
          <p:cNvPr id="15" name="Straight Arrow Connector 14">
            <a:extLst>
              <a:ext uri="{FF2B5EF4-FFF2-40B4-BE49-F238E27FC236}">
                <a16:creationId xmlns:a16="http://schemas.microsoft.com/office/drawing/2014/main" id="{E53A20F7-9737-569F-CBC8-134EFED06EF2}"/>
              </a:ext>
            </a:extLst>
          </p:cNvPr>
          <p:cNvCxnSpPr>
            <a:cxnSpLocks/>
          </p:cNvCxnSpPr>
          <p:nvPr/>
        </p:nvCxnSpPr>
        <p:spPr>
          <a:xfrm>
            <a:off x="7350314" y="1300584"/>
            <a:ext cx="166540" cy="1930296"/>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7E54A91-3AD1-3846-4E07-DBA283C46AB1}"/>
              </a:ext>
            </a:extLst>
          </p:cNvPr>
          <p:cNvCxnSpPr>
            <a:cxnSpLocks/>
          </p:cNvCxnSpPr>
          <p:nvPr/>
        </p:nvCxnSpPr>
        <p:spPr>
          <a:xfrm flipH="1">
            <a:off x="5506720" y="1277554"/>
            <a:ext cx="1843594" cy="473955"/>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166D151-A289-B18B-7B39-A200C0A681FC}"/>
              </a:ext>
            </a:extLst>
          </p:cNvPr>
          <p:cNvCxnSpPr>
            <a:cxnSpLocks/>
          </p:cNvCxnSpPr>
          <p:nvPr/>
        </p:nvCxnSpPr>
        <p:spPr>
          <a:xfrm>
            <a:off x="9001760" y="1906348"/>
            <a:ext cx="673505" cy="3397172"/>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92AB5E3-E96B-9C8F-20E7-8D6DC8EACFB6}"/>
              </a:ext>
            </a:extLst>
          </p:cNvPr>
          <p:cNvCxnSpPr>
            <a:cxnSpLocks/>
          </p:cNvCxnSpPr>
          <p:nvPr/>
        </p:nvCxnSpPr>
        <p:spPr>
          <a:xfrm flipH="1">
            <a:off x="4399280" y="1906348"/>
            <a:ext cx="4602480" cy="1870558"/>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7169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785" y="2651759"/>
            <a:ext cx="11172429" cy="685801"/>
          </a:xfrm>
        </p:spPr>
        <p:txBody>
          <a:bodyPr>
            <a:normAutofit/>
          </a:bodyPr>
          <a:lstStyle/>
          <a:p>
            <a:pPr algn="ctr">
              <a:lnSpc>
                <a:spcPct val="100000"/>
              </a:lnSpc>
              <a:defRPr/>
            </a:pPr>
            <a:r>
              <a:rPr lang="en-US" sz="3400" b="1" dirty="0">
                <a:solidFill>
                  <a:srgbClr val="1E2F4D"/>
                </a:solidFill>
                <a:latin typeface="Calibri"/>
              </a:rPr>
              <a:t>Exposure of Filters</a:t>
            </a:r>
          </a:p>
        </p:txBody>
      </p:sp>
      <p:sp>
        <p:nvSpPr>
          <p:cNvPr id="5" name="Slide Number Placeholder 4"/>
          <p:cNvSpPr>
            <a:spLocks noGrp="1"/>
          </p:cNvSpPr>
          <p:nvPr>
            <p:ph type="sldNum" sz="quarter" idx="4294967295"/>
          </p:nvPr>
        </p:nvSpPr>
        <p:spPr/>
        <p:txBody>
          <a:bodyPr/>
          <a:lstStyle/>
          <a:p>
            <a:fld id="{FC63ECC8-719A-498E-B101-491B6A35558E}" type="slidenum">
              <a:rPr lang="en-US" smtClean="0"/>
              <a:t>13</a:t>
            </a:fld>
            <a:endParaRPr lang="en-US" dirty="0"/>
          </a:p>
        </p:txBody>
      </p:sp>
    </p:spTree>
    <p:extLst>
      <p:ext uri="{BB962C8B-B14F-4D97-AF65-F5344CB8AC3E}">
        <p14:creationId xmlns:p14="http://schemas.microsoft.com/office/powerpoint/2010/main" val="2341511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24BFE6D4-27A9-4AE4-9EAE-AF75F97B179B}" type="slidenum">
              <a:rPr lang="en-US" smtClean="0"/>
              <a:t>14</a:t>
            </a:fld>
            <a:endParaRPr lang="en-US" dirty="0"/>
          </a:p>
        </p:txBody>
      </p:sp>
      <p:sp>
        <p:nvSpPr>
          <p:cNvPr id="7" name="TextBox 6"/>
          <p:cNvSpPr txBox="1"/>
          <p:nvPr/>
        </p:nvSpPr>
        <p:spPr>
          <a:xfrm>
            <a:off x="2297371" y="987171"/>
            <a:ext cx="827509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noProof="0" dirty="0">
                <a:solidFill>
                  <a:srgbClr val="000000"/>
                </a:solidFill>
                <a:latin typeface="Calibri" panose="020F0502020204030204"/>
              </a:rPr>
              <a:t>Filters appear on left-hand navigation, rather than solely in the middle filter panel </a:t>
            </a:r>
            <a:endPar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2" name="Title 1"/>
          <p:cNvSpPr>
            <a:spLocks noGrp="1"/>
          </p:cNvSpPr>
          <p:nvPr>
            <p:ph type="title"/>
          </p:nvPr>
        </p:nvSpPr>
        <p:spPr>
          <a:xfrm>
            <a:off x="176097" y="-1"/>
            <a:ext cx="12015903" cy="661183"/>
          </a:xfrm>
        </p:spPr>
        <p:txBody>
          <a:bodyPr>
            <a:normAutofit/>
          </a:bodyPr>
          <a:lstStyle/>
          <a:p>
            <a:pPr algn="ctr">
              <a:lnSpc>
                <a:spcPct val="100000"/>
              </a:lnSpc>
              <a:defRPr/>
            </a:pPr>
            <a:r>
              <a:rPr lang="en-US" sz="3400" b="1" dirty="0">
                <a:solidFill>
                  <a:srgbClr val="1E2F4D"/>
                </a:solidFill>
                <a:latin typeface="Calibri"/>
              </a:rPr>
              <a:t>Exposure of Filters</a:t>
            </a:r>
          </a:p>
        </p:txBody>
      </p:sp>
      <p:pic>
        <p:nvPicPr>
          <p:cNvPr id="3" name="Picture 2">
            <a:extLst>
              <a:ext uri="{FF2B5EF4-FFF2-40B4-BE49-F238E27FC236}">
                <a16:creationId xmlns:a16="http://schemas.microsoft.com/office/drawing/2014/main" id="{9DB2FB55-864F-1225-CBA9-76E3F4069EE9}"/>
              </a:ext>
            </a:extLst>
          </p:cNvPr>
          <p:cNvPicPr>
            <a:picLocks noChangeAspect="1"/>
          </p:cNvPicPr>
          <p:nvPr/>
        </p:nvPicPr>
        <p:blipFill rotWithShape="1">
          <a:blip r:embed="rId3"/>
          <a:srcRect t="12116"/>
          <a:stretch/>
        </p:blipFill>
        <p:spPr>
          <a:xfrm>
            <a:off x="145250" y="1404041"/>
            <a:ext cx="10427215" cy="4386534"/>
          </a:xfrm>
          <a:prstGeom prst="rect">
            <a:avLst/>
          </a:prstGeom>
          <a:ln>
            <a:solidFill>
              <a:schemeClr val="tx1"/>
            </a:solidFill>
          </a:ln>
        </p:spPr>
      </p:pic>
      <p:pic>
        <p:nvPicPr>
          <p:cNvPr id="6" name="Picture 5">
            <a:extLst>
              <a:ext uri="{FF2B5EF4-FFF2-40B4-BE49-F238E27FC236}">
                <a16:creationId xmlns:a16="http://schemas.microsoft.com/office/drawing/2014/main" id="{5E72F34B-56BC-9878-434D-BDC734C86DB0}"/>
              </a:ext>
            </a:extLst>
          </p:cNvPr>
          <p:cNvPicPr>
            <a:picLocks noChangeAspect="1"/>
          </p:cNvPicPr>
          <p:nvPr/>
        </p:nvPicPr>
        <p:blipFill>
          <a:blip r:embed="rId4"/>
          <a:stretch>
            <a:fillRect/>
          </a:stretch>
        </p:blipFill>
        <p:spPr>
          <a:xfrm>
            <a:off x="5073467" y="1730030"/>
            <a:ext cx="5981219" cy="4327525"/>
          </a:xfrm>
          <a:prstGeom prst="rect">
            <a:avLst/>
          </a:prstGeom>
          <a:ln>
            <a:solidFill>
              <a:schemeClr val="tx1"/>
            </a:solidFill>
          </a:ln>
        </p:spPr>
      </p:pic>
    </p:spTree>
    <p:extLst>
      <p:ext uri="{BB962C8B-B14F-4D97-AF65-F5344CB8AC3E}">
        <p14:creationId xmlns:p14="http://schemas.microsoft.com/office/powerpoint/2010/main" val="3109643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24BFE6D4-27A9-4AE4-9EAE-AF75F97B179B}" type="slidenum">
              <a:rPr lang="en-US" smtClean="0"/>
              <a:t>15</a:t>
            </a:fld>
            <a:endParaRPr lang="en-US" dirty="0"/>
          </a:p>
        </p:txBody>
      </p:sp>
      <p:sp>
        <p:nvSpPr>
          <p:cNvPr id="7" name="TextBox 6"/>
          <p:cNvSpPr txBox="1"/>
          <p:nvPr/>
        </p:nvSpPr>
        <p:spPr>
          <a:xfrm>
            <a:off x="627320" y="935502"/>
            <a:ext cx="1135592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noProof="0" dirty="0">
                <a:solidFill>
                  <a:srgbClr val="000000"/>
                </a:solidFill>
                <a:latin typeface="Calibri" panose="020F0502020204030204"/>
              </a:rPr>
              <a:t>When a selection is made, the list on the left updates according to filters that are compatible with the selection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dirty="0">
                <a:ln>
                  <a:noFill/>
                </a:ln>
                <a:solidFill>
                  <a:srgbClr val="000000"/>
                </a:solidFill>
                <a:effectLst/>
                <a:uLnTx/>
                <a:uFillTx/>
                <a:latin typeface="Calibri" panose="020F0502020204030204"/>
                <a:ea typeface="+mn-ea"/>
                <a:cs typeface="+mn-cs"/>
              </a:rPr>
              <a:t>E.g., when ‘Educational At</a:t>
            </a:r>
            <a:r>
              <a:rPr lang="en-US" sz="1600" b="1" dirty="0">
                <a:solidFill>
                  <a:srgbClr val="000000"/>
                </a:solidFill>
                <a:latin typeface="Calibri" panose="020F0502020204030204"/>
              </a:rPr>
              <a:t>tainment’ is selected, the Business and Economy filter is removed, as there are no tables that look at educational attainment and business and economy</a:t>
            </a:r>
            <a:endPar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2" name="Title 1"/>
          <p:cNvSpPr>
            <a:spLocks noGrp="1"/>
          </p:cNvSpPr>
          <p:nvPr>
            <p:ph type="title"/>
          </p:nvPr>
        </p:nvSpPr>
        <p:spPr>
          <a:xfrm>
            <a:off x="176097" y="-1"/>
            <a:ext cx="12015903" cy="661183"/>
          </a:xfrm>
        </p:spPr>
        <p:txBody>
          <a:bodyPr>
            <a:normAutofit/>
          </a:bodyPr>
          <a:lstStyle/>
          <a:p>
            <a:pPr algn="ctr">
              <a:lnSpc>
                <a:spcPct val="100000"/>
              </a:lnSpc>
              <a:defRPr/>
            </a:pPr>
            <a:r>
              <a:rPr lang="en-US" sz="3400" b="1" dirty="0">
                <a:solidFill>
                  <a:srgbClr val="1E2F4D"/>
                </a:solidFill>
                <a:latin typeface="Calibri"/>
              </a:rPr>
              <a:t>Exposure of Filters</a:t>
            </a:r>
          </a:p>
        </p:txBody>
      </p:sp>
      <p:cxnSp>
        <p:nvCxnSpPr>
          <p:cNvPr id="8" name="Straight Arrow Connector 7">
            <a:extLst>
              <a:ext uri="{FF2B5EF4-FFF2-40B4-BE49-F238E27FC236}">
                <a16:creationId xmlns:a16="http://schemas.microsoft.com/office/drawing/2014/main" id="{3514A5AB-3434-C47D-9CCA-1C07BA2D1BEE}"/>
              </a:ext>
            </a:extLst>
          </p:cNvPr>
          <p:cNvCxnSpPr>
            <a:cxnSpLocks/>
          </p:cNvCxnSpPr>
          <p:nvPr/>
        </p:nvCxnSpPr>
        <p:spPr>
          <a:xfrm>
            <a:off x="5181601" y="3929744"/>
            <a:ext cx="1251857" cy="0"/>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DB3DDCF-D28C-5CBB-1A93-AF0A85B3F1CC}"/>
              </a:ext>
            </a:extLst>
          </p:cNvPr>
          <p:cNvPicPr>
            <a:picLocks noChangeAspect="1"/>
          </p:cNvPicPr>
          <p:nvPr/>
        </p:nvPicPr>
        <p:blipFill>
          <a:blip r:embed="rId2"/>
          <a:stretch>
            <a:fillRect/>
          </a:stretch>
        </p:blipFill>
        <p:spPr>
          <a:xfrm>
            <a:off x="1307390" y="1766499"/>
            <a:ext cx="3529786" cy="4232654"/>
          </a:xfrm>
          <a:prstGeom prst="rect">
            <a:avLst/>
          </a:prstGeom>
          <a:ln>
            <a:solidFill>
              <a:schemeClr val="tx1"/>
            </a:solidFill>
          </a:ln>
        </p:spPr>
      </p:pic>
      <p:pic>
        <p:nvPicPr>
          <p:cNvPr id="10" name="Picture 9">
            <a:extLst>
              <a:ext uri="{FF2B5EF4-FFF2-40B4-BE49-F238E27FC236}">
                <a16:creationId xmlns:a16="http://schemas.microsoft.com/office/drawing/2014/main" id="{8A3B7784-B57C-62BA-53C9-C7C7DEFCCCFF}"/>
              </a:ext>
            </a:extLst>
          </p:cNvPr>
          <p:cNvPicPr>
            <a:picLocks noChangeAspect="1"/>
          </p:cNvPicPr>
          <p:nvPr/>
        </p:nvPicPr>
        <p:blipFill>
          <a:blip r:embed="rId3"/>
          <a:stretch>
            <a:fillRect/>
          </a:stretch>
        </p:blipFill>
        <p:spPr>
          <a:xfrm>
            <a:off x="6677712" y="1766499"/>
            <a:ext cx="3529786" cy="4214211"/>
          </a:xfrm>
          <a:prstGeom prst="rect">
            <a:avLst/>
          </a:prstGeom>
          <a:ln>
            <a:solidFill>
              <a:schemeClr val="tx1"/>
            </a:solidFill>
          </a:ln>
        </p:spPr>
      </p:pic>
    </p:spTree>
    <p:extLst>
      <p:ext uri="{BB962C8B-B14F-4D97-AF65-F5344CB8AC3E}">
        <p14:creationId xmlns:p14="http://schemas.microsoft.com/office/powerpoint/2010/main" val="3459516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785" y="2651759"/>
            <a:ext cx="11172429" cy="685801"/>
          </a:xfrm>
        </p:spPr>
        <p:txBody>
          <a:bodyPr>
            <a:normAutofit/>
          </a:bodyPr>
          <a:lstStyle/>
          <a:p>
            <a:pPr algn="ctr">
              <a:lnSpc>
                <a:spcPct val="100000"/>
              </a:lnSpc>
              <a:defRPr/>
            </a:pPr>
            <a:r>
              <a:rPr lang="en-US" sz="3400" b="1" dirty="0">
                <a:solidFill>
                  <a:srgbClr val="1E2F4D"/>
                </a:solidFill>
                <a:latin typeface="Calibri"/>
              </a:rPr>
              <a:t>Citations</a:t>
            </a:r>
          </a:p>
        </p:txBody>
      </p:sp>
      <p:sp>
        <p:nvSpPr>
          <p:cNvPr id="5" name="Slide Number Placeholder 4"/>
          <p:cNvSpPr>
            <a:spLocks noGrp="1"/>
          </p:cNvSpPr>
          <p:nvPr>
            <p:ph type="sldNum" sz="quarter" idx="4294967295"/>
          </p:nvPr>
        </p:nvSpPr>
        <p:spPr/>
        <p:txBody>
          <a:bodyPr/>
          <a:lstStyle/>
          <a:p>
            <a:fld id="{FC63ECC8-719A-498E-B101-491B6A35558E}" type="slidenum">
              <a:rPr lang="en-US" smtClean="0"/>
              <a:t>16</a:t>
            </a:fld>
            <a:endParaRPr lang="en-US" dirty="0"/>
          </a:p>
        </p:txBody>
      </p:sp>
    </p:spTree>
    <p:extLst>
      <p:ext uri="{BB962C8B-B14F-4D97-AF65-F5344CB8AC3E}">
        <p14:creationId xmlns:p14="http://schemas.microsoft.com/office/powerpoint/2010/main" val="1804794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24BFE6D4-27A9-4AE4-9EAE-AF75F97B179B}" type="slidenum">
              <a:rPr lang="en-US" smtClean="0"/>
              <a:t>17</a:t>
            </a:fld>
            <a:endParaRPr lang="en-US" dirty="0"/>
          </a:p>
        </p:txBody>
      </p:sp>
      <p:sp>
        <p:nvSpPr>
          <p:cNvPr id="12" name="Title 1"/>
          <p:cNvSpPr>
            <a:spLocks noGrp="1"/>
          </p:cNvSpPr>
          <p:nvPr>
            <p:ph type="title"/>
          </p:nvPr>
        </p:nvSpPr>
        <p:spPr>
          <a:xfrm>
            <a:off x="176097" y="-1"/>
            <a:ext cx="12015903" cy="661183"/>
          </a:xfrm>
        </p:spPr>
        <p:txBody>
          <a:bodyPr>
            <a:normAutofit/>
          </a:bodyPr>
          <a:lstStyle/>
          <a:p>
            <a:pPr algn="ctr">
              <a:lnSpc>
                <a:spcPct val="100000"/>
              </a:lnSpc>
              <a:defRPr/>
            </a:pPr>
            <a:r>
              <a:rPr lang="en-US" sz="3400" b="1" dirty="0">
                <a:solidFill>
                  <a:srgbClr val="1E2F4D"/>
                </a:solidFill>
                <a:latin typeface="Calibri"/>
              </a:rPr>
              <a:t>Citations</a:t>
            </a:r>
          </a:p>
        </p:txBody>
      </p:sp>
      <p:pic>
        <p:nvPicPr>
          <p:cNvPr id="5" name="Picture 4">
            <a:extLst>
              <a:ext uri="{FF2B5EF4-FFF2-40B4-BE49-F238E27FC236}">
                <a16:creationId xmlns:a16="http://schemas.microsoft.com/office/drawing/2014/main" id="{907B0F33-088D-6449-D63A-27956AF2DB15}"/>
              </a:ext>
            </a:extLst>
          </p:cNvPr>
          <p:cNvPicPr>
            <a:picLocks noChangeAspect="1"/>
          </p:cNvPicPr>
          <p:nvPr/>
        </p:nvPicPr>
        <p:blipFill>
          <a:blip r:embed="rId2"/>
          <a:stretch>
            <a:fillRect/>
          </a:stretch>
        </p:blipFill>
        <p:spPr>
          <a:xfrm>
            <a:off x="355378" y="752368"/>
            <a:ext cx="11694382" cy="5597825"/>
          </a:xfrm>
          <a:prstGeom prst="rect">
            <a:avLst/>
          </a:prstGeom>
          <a:ln>
            <a:solidFill>
              <a:schemeClr val="tx1"/>
            </a:solidFill>
          </a:ln>
        </p:spPr>
      </p:pic>
    </p:spTree>
    <p:extLst>
      <p:ext uri="{BB962C8B-B14F-4D97-AF65-F5344CB8AC3E}">
        <p14:creationId xmlns:p14="http://schemas.microsoft.com/office/powerpoint/2010/main" val="2943648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24BFE6D4-27A9-4AE4-9EAE-AF75F97B179B}" type="slidenum">
              <a:rPr lang="en-US" smtClean="0"/>
              <a:t>18</a:t>
            </a:fld>
            <a:endParaRPr lang="en-US" dirty="0"/>
          </a:p>
        </p:txBody>
      </p:sp>
      <p:sp>
        <p:nvSpPr>
          <p:cNvPr id="12" name="Title 1"/>
          <p:cNvSpPr>
            <a:spLocks noGrp="1"/>
          </p:cNvSpPr>
          <p:nvPr>
            <p:ph type="title"/>
          </p:nvPr>
        </p:nvSpPr>
        <p:spPr>
          <a:xfrm>
            <a:off x="176097" y="-1"/>
            <a:ext cx="12015903" cy="661183"/>
          </a:xfrm>
        </p:spPr>
        <p:txBody>
          <a:bodyPr>
            <a:normAutofit/>
          </a:bodyPr>
          <a:lstStyle/>
          <a:p>
            <a:pPr algn="ctr">
              <a:lnSpc>
                <a:spcPct val="100000"/>
              </a:lnSpc>
              <a:defRPr/>
            </a:pPr>
            <a:r>
              <a:rPr lang="en-US" sz="3400" b="1" dirty="0">
                <a:solidFill>
                  <a:srgbClr val="1E2F4D"/>
                </a:solidFill>
                <a:latin typeface="Calibri"/>
              </a:rPr>
              <a:t>Citations</a:t>
            </a:r>
          </a:p>
        </p:txBody>
      </p:sp>
      <p:pic>
        <p:nvPicPr>
          <p:cNvPr id="10" name="Picture 9">
            <a:extLst>
              <a:ext uri="{FF2B5EF4-FFF2-40B4-BE49-F238E27FC236}">
                <a16:creationId xmlns:a16="http://schemas.microsoft.com/office/drawing/2014/main" id="{9054F37B-BD3D-F527-5B21-C310117C52EB}"/>
              </a:ext>
            </a:extLst>
          </p:cNvPr>
          <p:cNvPicPr>
            <a:picLocks noChangeAspect="1"/>
          </p:cNvPicPr>
          <p:nvPr/>
        </p:nvPicPr>
        <p:blipFill>
          <a:blip r:embed="rId2"/>
          <a:stretch>
            <a:fillRect/>
          </a:stretch>
        </p:blipFill>
        <p:spPr>
          <a:xfrm>
            <a:off x="707350" y="661182"/>
            <a:ext cx="5086611" cy="2578233"/>
          </a:xfrm>
          <a:prstGeom prst="rect">
            <a:avLst/>
          </a:prstGeom>
          <a:ln>
            <a:solidFill>
              <a:schemeClr val="tx1"/>
            </a:solidFill>
          </a:ln>
        </p:spPr>
      </p:pic>
      <p:pic>
        <p:nvPicPr>
          <p:cNvPr id="13" name="Picture 12">
            <a:extLst>
              <a:ext uri="{FF2B5EF4-FFF2-40B4-BE49-F238E27FC236}">
                <a16:creationId xmlns:a16="http://schemas.microsoft.com/office/drawing/2014/main" id="{6C815067-5725-F7E7-CC16-A54416AD6E95}"/>
              </a:ext>
            </a:extLst>
          </p:cNvPr>
          <p:cNvPicPr>
            <a:picLocks noChangeAspect="1"/>
          </p:cNvPicPr>
          <p:nvPr/>
        </p:nvPicPr>
        <p:blipFill rotWithShape="1">
          <a:blip r:embed="rId3"/>
          <a:srcRect r="1718"/>
          <a:stretch/>
        </p:blipFill>
        <p:spPr>
          <a:xfrm>
            <a:off x="6439909" y="692934"/>
            <a:ext cx="5086611" cy="2546481"/>
          </a:xfrm>
          <a:prstGeom prst="rect">
            <a:avLst/>
          </a:prstGeom>
          <a:ln>
            <a:solidFill>
              <a:schemeClr val="tx1"/>
            </a:solidFill>
          </a:ln>
        </p:spPr>
      </p:pic>
      <p:pic>
        <p:nvPicPr>
          <p:cNvPr id="15" name="Picture 14">
            <a:extLst>
              <a:ext uri="{FF2B5EF4-FFF2-40B4-BE49-F238E27FC236}">
                <a16:creationId xmlns:a16="http://schemas.microsoft.com/office/drawing/2014/main" id="{74303C98-7DBF-C405-2ACE-88B70D97B747}"/>
              </a:ext>
            </a:extLst>
          </p:cNvPr>
          <p:cNvPicPr>
            <a:picLocks noChangeAspect="1"/>
          </p:cNvPicPr>
          <p:nvPr/>
        </p:nvPicPr>
        <p:blipFill rotWithShape="1">
          <a:blip r:embed="rId4"/>
          <a:srcRect l="-1" r="1160"/>
          <a:stretch/>
        </p:blipFill>
        <p:spPr>
          <a:xfrm>
            <a:off x="6455862" y="3900598"/>
            <a:ext cx="5040178" cy="2413124"/>
          </a:xfrm>
          <a:prstGeom prst="rect">
            <a:avLst/>
          </a:prstGeom>
          <a:ln>
            <a:solidFill>
              <a:schemeClr val="tx1"/>
            </a:solidFill>
          </a:ln>
        </p:spPr>
      </p:pic>
      <p:pic>
        <p:nvPicPr>
          <p:cNvPr id="17" name="Picture 16">
            <a:extLst>
              <a:ext uri="{FF2B5EF4-FFF2-40B4-BE49-F238E27FC236}">
                <a16:creationId xmlns:a16="http://schemas.microsoft.com/office/drawing/2014/main" id="{8B8AE3ED-BD19-AB9C-BA37-D665EB881FCE}"/>
              </a:ext>
            </a:extLst>
          </p:cNvPr>
          <p:cNvPicPr>
            <a:picLocks noChangeAspect="1"/>
          </p:cNvPicPr>
          <p:nvPr/>
        </p:nvPicPr>
        <p:blipFill rotWithShape="1">
          <a:blip r:embed="rId5"/>
          <a:srcRect b="7117"/>
          <a:stretch/>
        </p:blipFill>
        <p:spPr>
          <a:xfrm>
            <a:off x="287534" y="3592639"/>
            <a:ext cx="2779523" cy="3029042"/>
          </a:xfrm>
          <a:prstGeom prst="rect">
            <a:avLst/>
          </a:prstGeom>
          <a:ln>
            <a:solidFill>
              <a:schemeClr val="tx1"/>
            </a:solidFill>
          </a:ln>
        </p:spPr>
      </p:pic>
      <p:pic>
        <p:nvPicPr>
          <p:cNvPr id="19" name="Picture 18">
            <a:extLst>
              <a:ext uri="{FF2B5EF4-FFF2-40B4-BE49-F238E27FC236}">
                <a16:creationId xmlns:a16="http://schemas.microsoft.com/office/drawing/2014/main" id="{0F3FD9BE-9605-99DC-3E7C-758528A418E7}"/>
              </a:ext>
            </a:extLst>
          </p:cNvPr>
          <p:cNvPicPr>
            <a:picLocks noChangeAspect="1"/>
          </p:cNvPicPr>
          <p:nvPr/>
        </p:nvPicPr>
        <p:blipFill>
          <a:blip r:embed="rId6"/>
          <a:stretch>
            <a:fillRect/>
          </a:stretch>
        </p:blipFill>
        <p:spPr>
          <a:xfrm>
            <a:off x="3333885" y="3592639"/>
            <a:ext cx="2762115" cy="3029042"/>
          </a:xfrm>
          <a:prstGeom prst="rect">
            <a:avLst/>
          </a:prstGeom>
          <a:ln>
            <a:solidFill>
              <a:schemeClr val="tx1"/>
            </a:solidFill>
          </a:ln>
        </p:spPr>
      </p:pic>
    </p:spTree>
    <p:extLst>
      <p:ext uri="{BB962C8B-B14F-4D97-AF65-F5344CB8AC3E}">
        <p14:creationId xmlns:p14="http://schemas.microsoft.com/office/powerpoint/2010/main" val="2252999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p:txBody>
          <a:bodyPr/>
          <a:lstStyle/>
          <a:p>
            <a:fld id="{FC63ECC8-719A-498E-B101-491B6A35558E}" type="slidenum">
              <a:rPr lang="en-US" smtClean="0"/>
              <a:t>19</a:t>
            </a:fld>
            <a:endParaRPr lang="en-US" dirty="0"/>
          </a:p>
        </p:txBody>
      </p:sp>
      <p:sp>
        <p:nvSpPr>
          <p:cNvPr id="9" name="Title 1">
            <a:extLst>
              <a:ext uri="{FF2B5EF4-FFF2-40B4-BE49-F238E27FC236}">
                <a16:creationId xmlns:a16="http://schemas.microsoft.com/office/drawing/2014/main" id="{7F9B7D22-4097-6D34-10D6-31D88DB0F55E}"/>
              </a:ext>
            </a:extLst>
          </p:cNvPr>
          <p:cNvSpPr>
            <a:spLocks noGrp="1"/>
          </p:cNvSpPr>
          <p:nvPr>
            <p:ph type="title"/>
          </p:nvPr>
        </p:nvSpPr>
        <p:spPr>
          <a:xfrm>
            <a:off x="509785" y="2651759"/>
            <a:ext cx="11172429" cy="685801"/>
          </a:xfrm>
        </p:spPr>
        <p:txBody>
          <a:bodyPr>
            <a:normAutofit/>
          </a:bodyPr>
          <a:lstStyle/>
          <a:p>
            <a:pPr algn="ctr">
              <a:lnSpc>
                <a:spcPct val="100000"/>
              </a:lnSpc>
              <a:defRPr/>
            </a:pPr>
            <a:r>
              <a:rPr lang="en-US" sz="3400" b="1" dirty="0">
                <a:solidFill>
                  <a:srgbClr val="1E2F4D"/>
                </a:solidFill>
                <a:latin typeface="Calibri"/>
              </a:rPr>
              <a:t>Pop Stories</a:t>
            </a:r>
          </a:p>
        </p:txBody>
      </p:sp>
    </p:spTree>
    <p:extLst>
      <p:ext uri="{BB962C8B-B14F-4D97-AF65-F5344CB8AC3E}">
        <p14:creationId xmlns:p14="http://schemas.microsoft.com/office/powerpoint/2010/main" val="2476638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371" y="-1"/>
            <a:ext cx="11172429" cy="685801"/>
          </a:xfrm>
        </p:spPr>
        <p:txBody>
          <a:bodyPr>
            <a:normAutofit/>
          </a:bodyPr>
          <a:lstStyle/>
          <a:p>
            <a:pPr algn="ctr">
              <a:lnSpc>
                <a:spcPct val="100000"/>
              </a:lnSpc>
              <a:defRPr/>
            </a:pPr>
            <a:r>
              <a:rPr lang="en-US" sz="3000" b="1" dirty="0">
                <a:solidFill>
                  <a:srgbClr val="1E2F4D"/>
                </a:solidFill>
                <a:latin typeface="Calibri"/>
              </a:rPr>
              <a:t>data.census.gov and the Microdata Access Tool</a:t>
            </a:r>
          </a:p>
        </p:txBody>
      </p:sp>
      <p:sp>
        <p:nvSpPr>
          <p:cNvPr id="5" name="Slide Number Placeholder 4"/>
          <p:cNvSpPr>
            <a:spLocks noGrp="1"/>
          </p:cNvSpPr>
          <p:nvPr>
            <p:ph type="sldNum" sz="quarter" idx="4294967295"/>
          </p:nvPr>
        </p:nvSpPr>
        <p:spPr/>
        <p:txBody>
          <a:bodyPr/>
          <a:lstStyle/>
          <a:p>
            <a:fld id="{FC63ECC8-719A-498E-B101-491B6A35558E}" type="slidenum">
              <a:rPr lang="en-US" smtClean="0"/>
              <a:t>2</a:t>
            </a:fld>
            <a:endParaRPr lang="en-US" dirty="0"/>
          </a:p>
        </p:txBody>
      </p:sp>
      <p:sp>
        <p:nvSpPr>
          <p:cNvPr id="6" name="Content Placeholder 2">
            <a:extLst>
              <a:ext uri="{FF2B5EF4-FFF2-40B4-BE49-F238E27FC236}">
                <a16:creationId xmlns:a16="http://schemas.microsoft.com/office/drawing/2014/main" id="{CE40BE17-8153-F7F3-FF8B-AD0C82BDA347}"/>
              </a:ext>
            </a:extLst>
          </p:cNvPr>
          <p:cNvSpPr>
            <a:spLocks noGrp="1"/>
          </p:cNvSpPr>
          <p:nvPr>
            <p:ph idx="1"/>
          </p:nvPr>
        </p:nvSpPr>
        <p:spPr>
          <a:xfrm>
            <a:off x="181371" y="447777"/>
            <a:ext cx="11745595" cy="5738925"/>
          </a:xfrm>
        </p:spPr>
        <p:txBody>
          <a:bodyPr>
            <a:normAutofit fontScale="40000" lnSpcReduction="20000"/>
          </a:bodyPr>
          <a:lstStyle/>
          <a:p>
            <a:pPr lvl="2" indent="0">
              <a:buNone/>
            </a:pPr>
            <a:r>
              <a:rPr lang="en-US" dirty="0"/>
              <a:t>	</a:t>
            </a:r>
          </a:p>
          <a:p>
            <a:pPr lvl="2" indent="0">
              <a:buNone/>
            </a:pPr>
            <a:endParaRPr lang="en-US" dirty="0"/>
          </a:p>
          <a:p>
            <a:pPr lvl="1"/>
            <a:r>
              <a:rPr lang="en-US" sz="6300" dirty="0">
                <a:solidFill>
                  <a:srgbClr val="1E2F4D"/>
                </a:solidFill>
              </a:rPr>
              <a:t>Latest Updates to data.census.gov</a:t>
            </a:r>
          </a:p>
          <a:p>
            <a:pPr lvl="2"/>
            <a:endParaRPr lang="en-US" sz="6300" dirty="0">
              <a:solidFill>
                <a:srgbClr val="1E2F4D"/>
              </a:solidFill>
            </a:endParaRPr>
          </a:p>
          <a:p>
            <a:pPr lvl="1"/>
            <a:r>
              <a:rPr lang="en-US" sz="6300" dirty="0">
                <a:solidFill>
                  <a:srgbClr val="1E2F4D"/>
                </a:solidFill>
              </a:rPr>
              <a:t>Future Updates to data.census.gov</a:t>
            </a:r>
          </a:p>
          <a:p>
            <a:pPr lvl="2"/>
            <a:endParaRPr lang="en-US" sz="6300" dirty="0">
              <a:solidFill>
                <a:srgbClr val="1E2F4D"/>
              </a:solidFill>
            </a:endParaRPr>
          </a:p>
          <a:p>
            <a:pPr lvl="1"/>
            <a:r>
              <a:rPr lang="en-US" sz="6300" dirty="0">
                <a:solidFill>
                  <a:srgbClr val="1E2F4D"/>
                </a:solidFill>
              </a:rPr>
              <a:t>Finding Detailed DHC-A Data in data.census.gov</a:t>
            </a:r>
          </a:p>
          <a:p>
            <a:pPr lvl="2"/>
            <a:endParaRPr lang="en-US" sz="4600" dirty="0">
              <a:solidFill>
                <a:srgbClr val="1E2F4D"/>
              </a:solidFill>
            </a:endParaRPr>
          </a:p>
          <a:p>
            <a:pPr lvl="2">
              <a:spcBef>
                <a:spcPts val="0"/>
              </a:spcBef>
            </a:pPr>
            <a:r>
              <a:rPr lang="en-US" sz="5000" dirty="0">
                <a:solidFill>
                  <a:srgbClr val="1E2F4D"/>
                </a:solidFill>
              </a:rPr>
              <a:t>Getting Started: </a:t>
            </a:r>
            <a:r>
              <a:rPr lang="en-US" sz="5000" dirty="0">
                <a:solidFill>
                  <a:schemeClr val="accent1">
                    <a:lumMod val="75000"/>
                  </a:schemeClr>
                </a:solidFill>
              </a:rPr>
              <a:t>Detailed DHC-A Default Tables</a:t>
            </a:r>
          </a:p>
          <a:p>
            <a:pPr lvl="2">
              <a:spcBef>
                <a:spcPts val="0"/>
              </a:spcBef>
            </a:pPr>
            <a:endParaRPr lang="en-US" sz="5000" dirty="0">
              <a:solidFill>
                <a:srgbClr val="1E2F4D"/>
              </a:solidFill>
            </a:endParaRPr>
          </a:p>
          <a:p>
            <a:pPr lvl="2">
              <a:lnSpc>
                <a:spcPct val="100000"/>
              </a:lnSpc>
              <a:spcBef>
                <a:spcPts val="0"/>
              </a:spcBef>
            </a:pPr>
            <a:r>
              <a:rPr lang="en-US" sz="5000" dirty="0">
                <a:solidFill>
                  <a:srgbClr val="1E2F4D"/>
                </a:solidFill>
              </a:rPr>
              <a:t>Selecting Multiple Geographies: </a:t>
            </a:r>
            <a:r>
              <a:rPr lang="en-US" sz="5000" dirty="0">
                <a:solidFill>
                  <a:schemeClr val="accent1">
                    <a:lumMod val="75000"/>
                  </a:schemeClr>
                </a:solidFill>
              </a:rPr>
              <a:t>Navajo Nation alone or in any combination population for all census tracts in Apache County, AZ</a:t>
            </a:r>
          </a:p>
          <a:p>
            <a:pPr lvl="2">
              <a:lnSpc>
                <a:spcPct val="100000"/>
              </a:lnSpc>
              <a:spcBef>
                <a:spcPts val="0"/>
              </a:spcBef>
            </a:pPr>
            <a:endParaRPr lang="en-US" sz="5000" dirty="0">
              <a:solidFill>
                <a:srgbClr val="1E2F4D"/>
              </a:solidFill>
            </a:endParaRPr>
          </a:p>
          <a:p>
            <a:pPr lvl="2">
              <a:lnSpc>
                <a:spcPct val="100000"/>
              </a:lnSpc>
              <a:spcBef>
                <a:spcPts val="0"/>
              </a:spcBef>
            </a:pPr>
            <a:r>
              <a:rPr lang="en-US" sz="5000" dirty="0">
                <a:solidFill>
                  <a:srgbClr val="1E2F4D"/>
                </a:solidFill>
              </a:rPr>
              <a:t>Selecting Multiple Population Groups: </a:t>
            </a:r>
            <a:r>
              <a:rPr lang="en-US" sz="5000" dirty="0">
                <a:solidFill>
                  <a:schemeClr val="accent1">
                    <a:lumMod val="75000"/>
                  </a:schemeClr>
                </a:solidFill>
              </a:rPr>
              <a:t>All available Hispanic origin groups in Maricopa County, AZ</a:t>
            </a:r>
          </a:p>
          <a:p>
            <a:pPr lvl="1"/>
            <a:endParaRPr lang="en-US" sz="4000" dirty="0">
              <a:solidFill>
                <a:srgbClr val="1E2F4D"/>
              </a:solidFill>
            </a:endParaRPr>
          </a:p>
          <a:p>
            <a:pPr lvl="1"/>
            <a:r>
              <a:rPr lang="en-US" sz="6300" dirty="0">
                <a:solidFill>
                  <a:srgbClr val="1E2F4D"/>
                </a:solidFill>
              </a:rPr>
              <a:t>Finding Data in the Microdata Access Tool</a:t>
            </a:r>
          </a:p>
          <a:p>
            <a:pPr lvl="2"/>
            <a:r>
              <a:rPr kumimoji="0" lang="en-US" sz="5000" i="0" u="none" strike="noStrike" kern="1200" cap="none" spc="-20" normalizeH="0" baseline="0" noProof="0" dirty="0">
                <a:ln>
                  <a:noFill/>
                </a:ln>
                <a:solidFill>
                  <a:schemeClr val="accent1">
                    <a:lumMod val="75000"/>
                  </a:schemeClr>
                </a:solidFill>
                <a:effectLst/>
                <a:uLnTx/>
                <a:uFillTx/>
                <a:ea typeface="+mn-ea"/>
                <a:cs typeface="+mn-cs"/>
              </a:rPr>
              <a:t>Place of birth by single year of age in Arizona </a:t>
            </a:r>
          </a:p>
          <a:p>
            <a:pPr lvl="2"/>
            <a:endParaRPr lang="en-US" sz="5400" dirty="0">
              <a:solidFill>
                <a:srgbClr val="1E2F4D"/>
              </a:solidFill>
            </a:endParaRPr>
          </a:p>
          <a:p>
            <a:pPr lvl="1"/>
            <a:r>
              <a:rPr lang="en-US" sz="6300" dirty="0">
                <a:solidFill>
                  <a:srgbClr val="1E2F4D"/>
                </a:solidFill>
              </a:rPr>
              <a:t>Resources</a:t>
            </a:r>
          </a:p>
          <a:p>
            <a:pPr lvl="2"/>
            <a:endParaRPr lang="en-US" sz="3600" dirty="0">
              <a:solidFill>
                <a:srgbClr val="1E2F4D"/>
              </a:solidFill>
            </a:endParaRPr>
          </a:p>
          <a:p>
            <a:pPr marL="342900" indent="-342900">
              <a:buAutoNum type="arabicPeriod" startAt="5"/>
            </a:pPr>
            <a:endParaRPr lang="en-US" dirty="0"/>
          </a:p>
        </p:txBody>
      </p:sp>
    </p:spTree>
    <p:extLst>
      <p:ext uri="{BB962C8B-B14F-4D97-AF65-F5344CB8AC3E}">
        <p14:creationId xmlns:p14="http://schemas.microsoft.com/office/powerpoint/2010/main" val="1318604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097" y="0"/>
            <a:ext cx="12015903" cy="744349"/>
          </a:xfrm>
        </p:spPr>
        <p:txBody>
          <a:bodyPr>
            <a:normAutofit/>
          </a:bodyPr>
          <a:lstStyle/>
          <a:p>
            <a:pPr algn="ctr">
              <a:lnSpc>
                <a:spcPct val="100000"/>
              </a:lnSpc>
              <a:defRPr/>
            </a:pPr>
            <a:r>
              <a:rPr lang="en-US" sz="3400" b="1" dirty="0">
                <a:solidFill>
                  <a:srgbClr val="1E2F4D"/>
                </a:solidFill>
                <a:latin typeface="Calibri"/>
              </a:rPr>
              <a:t>Pop Stories</a:t>
            </a:r>
          </a:p>
        </p:txBody>
      </p:sp>
      <p:sp>
        <p:nvSpPr>
          <p:cNvPr id="5" name="Slide Number Placeholder 4"/>
          <p:cNvSpPr>
            <a:spLocks noGrp="1"/>
          </p:cNvSpPr>
          <p:nvPr>
            <p:ph type="sldNum" sz="quarter" idx="4294967295"/>
          </p:nvPr>
        </p:nvSpPr>
        <p:spPr/>
        <p:txBody>
          <a:bodyPr/>
          <a:lstStyle/>
          <a:p>
            <a:fld id="{FC63ECC8-719A-498E-B101-491B6A35558E}" type="slidenum">
              <a:rPr lang="en-US" smtClean="0"/>
              <a:t>20</a:t>
            </a:fld>
            <a:endParaRPr lang="en-US" dirty="0"/>
          </a:p>
        </p:txBody>
      </p:sp>
      <p:pic>
        <p:nvPicPr>
          <p:cNvPr id="8" name="Picture 7">
            <a:extLst>
              <a:ext uri="{FF2B5EF4-FFF2-40B4-BE49-F238E27FC236}">
                <a16:creationId xmlns:a16="http://schemas.microsoft.com/office/drawing/2014/main" id="{D6740BA2-D5CA-F614-110C-B4B890AF64BF}"/>
              </a:ext>
            </a:extLst>
          </p:cNvPr>
          <p:cNvPicPr>
            <a:picLocks noChangeAspect="1"/>
          </p:cNvPicPr>
          <p:nvPr/>
        </p:nvPicPr>
        <p:blipFill>
          <a:blip r:embed="rId3"/>
          <a:stretch>
            <a:fillRect/>
          </a:stretch>
        </p:blipFill>
        <p:spPr>
          <a:xfrm>
            <a:off x="176096" y="914400"/>
            <a:ext cx="11870841" cy="5664835"/>
          </a:xfrm>
          <a:prstGeom prst="rect">
            <a:avLst/>
          </a:prstGeom>
          <a:ln>
            <a:solidFill>
              <a:schemeClr val="tx1"/>
            </a:solidFill>
          </a:ln>
        </p:spPr>
      </p:pic>
    </p:spTree>
    <p:extLst>
      <p:ext uri="{BB962C8B-B14F-4D97-AF65-F5344CB8AC3E}">
        <p14:creationId xmlns:p14="http://schemas.microsoft.com/office/powerpoint/2010/main" val="888212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097" y="59422"/>
            <a:ext cx="12015903" cy="744349"/>
          </a:xfrm>
        </p:spPr>
        <p:txBody>
          <a:bodyPr>
            <a:normAutofit/>
          </a:bodyPr>
          <a:lstStyle/>
          <a:p>
            <a:pPr algn="ctr">
              <a:lnSpc>
                <a:spcPct val="100000"/>
              </a:lnSpc>
              <a:defRPr/>
            </a:pPr>
            <a:r>
              <a:rPr lang="en-US" sz="3400" b="1" dirty="0">
                <a:solidFill>
                  <a:srgbClr val="1E2F4D"/>
                </a:solidFill>
                <a:latin typeface="Calibri"/>
              </a:rPr>
              <a:t>Pop Stories Overview</a:t>
            </a:r>
          </a:p>
        </p:txBody>
      </p:sp>
      <p:sp>
        <p:nvSpPr>
          <p:cNvPr id="18" name="TextBox 17"/>
          <p:cNvSpPr txBox="1"/>
          <p:nvPr/>
        </p:nvSpPr>
        <p:spPr>
          <a:xfrm>
            <a:off x="10207424" y="1379817"/>
            <a:ext cx="1764462" cy="249299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Overview of pop story is given by describing how population pyramids look, as well as how they can be interpreted</a:t>
            </a:r>
            <a:endParaRPr kumimoji="0" lang="en-US" sz="1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lvl="1">
              <a:defRPr/>
            </a:pPr>
            <a:endPar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lvl="1">
              <a:defRPr/>
            </a:pPr>
            <a:endPar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Slide Number Placeholder 4"/>
          <p:cNvSpPr>
            <a:spLocks noGrp="1"/>
          </p:cNvSpPr>
          <p:nvPr>
            <p:ph type="sldNum" sz="quarter" idx="4294967295"/>
          </p:nvPr>
        </p:nvSpPr>
        <p:spPr/>
        <p:txBody>
          <a:bodyPr/>
          <a:lstStyle/>
          <a:p>
            <a:fld id="{FC63ECC8-719A-498E-B101-491B6A35558E}" type="slidenum">
              <a:rPr lang="en-US" smtClean="0"/>
              <a:t>21</a:t>
            </a:fld>
            <a:endParaRPr lang="en-US" dirty="0"/>
          </a:p>
        </p:txBody>
      </p:sp>
      <p:pic>
        <p:nvPicPr>
          <p:cNvPr id="8" name="Picture 7">
            <a:extLst>
              <a:ext uri="{FF2B5EF4-FFF2-40B4-BE49-F238E27FC236}">
                <a16:creationId xmlns:a16="http://schemas.microsoft.com/office/drawing/2014/main" id="{00A1CEC6-A0E3-84B8-7A6D-604550A8D201}"/>
              </a:ext>
            </a:extLst>
          </p:cNvPr>
          <p:cNvPicPr>
            <a:picLocks noChangeAspect="1"/>
          </p:cNvPicPr>
          <p:nvPr/>
        </p:nvPicPr>
        <p:blipFill>
          <a:blip r:embed="rId3"/>
          <a:stretch>
            <a:fillRect/>
          </a:stretch>
        </p:blipFill>
        <p:spPr>
          <a:xfrm>
            <a:off x="220114" y="690007"/>
            <a:ext cx="6027069" cy="2876153"/>
          </a:xfrm>
          <a:prstGeom prst="rect">
            <a:avLst/>
          </a:prstGeom>
          <a:ln>
            <a:solidFill>
              <a:schemeClr val="tx1"/>
            </a:solidFill>
          </a:ln>
        </p:spPr>
      </p:pic>
      <p:pic>
        <p:nvPicPr>
          <p:cNvPr id="11" name="Picture 10">
            <a:extLst>
              <a:ext uri="{FF2B5EF4-FFF2-40B4-BE49-F238E27FC236}">
                <a16:creationId xmlns:a16="http://schemas.microsoft.com/office/drawing/2014/main" id="{1886B48B-081B-1DB8-6FF8-0014A33B7AD8}"/>
              </a:ext>
            </a:extLst>
          </p:cNvPr>
          <p:cNvPicPr>
            <a:picLocks noChangeAspect="1"/>
          </p:cNvPicPr>
          <p:nvPr/>
        </p:nvPicPr>
        <p:blipFill>
          <a:blip r:embed="rId4"/>
          <a:stretch>
            <a:fillRect/>
          </a:stretch>
        </p:blipFill>
        <p:spPr>
          <a:xfrm>
            <a:off x="3572002" y="2010613"/>
            <a:ext cx="6071086" cy="2897158"/>
          </a:xfrm>
          <a:prstGeom prst="rect">
            <a:avLst/>
          </a:prstGeom>
          <a:ln>
            <a:solidFill>
              <a:schemeClr val="tx1"/>
            </a:solidFill>
          </a:ln>
        </p:spPr>
      </p:pic>
      <p:pic>
        <p:nvPicPr>
          <p:cNvPr id="12" name="Picture 11">
            <a:extLst>
              <a:ext uri="{FF2B5EF4-FFF2-40B4-BE49-F238E27FC236}">
                <a16:creationId xmlns:a16="http://schemas.microsoft.com/office/drawing/2014/main" id="{9BBE4384-F324-F5A9-7239-AD4BEF7DACBC}"/>
              </a:ext>
            </a:extLst>
          </p:cNvPr>
          <p:cNvPicPr>
            <a:picLocks noChangeAspect="1"/>
          </p:cNvPicPr>
          <p:nvPr/>
        </p:nvPicPr>
        <p:blipFill>
          <a:blip r:embed="rId5"/>
          <a:stretch>
            <a:fillRect/>
          </a:stretch>
        </p:blipFill>
        <p:spPr>
          <a:xfrm>
            <a:off x="536459" y="3459192"/>
            <a:ext cx="6071086" cy="2897158"/>
          </a:xfrm>
          <a:prstGeom prst="rect">
            <a:avLst/>
          </a:prstGeom>
          <a:ln>
            <a:solidFill>
              <a:schemeClr val="tx1"/>
            </a:solidFill>
          </a:ln>
        </p:spPr>
      </p:pic>
      <p:pic>
        <p:nvPicPr>
          <p:cNvPr id="16" name="Picture 15">
            <a:extLst>
              <a:ext uri="{FF2B5EF4-FFF2-40B4-BE49-F238E27FC236}">
                <a16:creationId xmlns:a16="http://schemas.microsoft.com/office/drawing/2014/main" id="{2F065778-ACD7-F476-F318-F25C95AC706B}"/>
              </a:ext>
            </a:extLst>
          </p:cNvPr>
          <p:cNvPicPr>
            <a:picLocks noChangeAspect="1"/>
          </p:cNvPicPr>
          <p:nvPr/>
        </p:nvPicPr>
        <p:blipFill>
          <a:blip r:embed="rId6"/>
          <a:stretch>
            <a:fillRect/>
          </a:stretch>
        </p:blipFill>
        <p:spPr>
          <a:xfrm>
            <a:off x="6096000" y="3922425"/>
            <a:ext cx="6027069" cy="2876153"/>
          </a:xfrm>
          <a:prstGeom prst="rect">
            <a:avLst/>
          </a:prstGeom>
          <a:ln>
            <a:solidFill>
              <a:schemeClr val="tx1"/>
            </a:solidFill>
          </a:ln>
        </p:spPr>
      </p:pic>
    </p:spTree>
    <p:extLst>
      <p:ext uri="{BB962C8B-B14F-4D97-AF65-F5344CB8AC3E}">
        <p14:creationId xmlns:p14="http://schemas.microsoft.com/office/powerpoint/2010/main" val="4015270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097" y="59422"/>
            <a:ext cx="12015903" cy="744349"/>
          </a:xfrm>
        </p:spPr>
        <p:txBody>
          <a:bodyPr>
            <a:normAutofit/>
          </a:bodyPr>
          <a:lstStyle/>
          <a:p>
            <a:pPr algn="ctr">
              <a:lnSpc>
                <a:spcPct val="100000"/>
              </a:lnSpc>
              <a:defRPr/>
            </a:pPr>
            <a:r>
              <a:rPr lang="en-US" sz="3400" b="1" dirty="0">
                <a:solidFill>
                  <a:srgbClr val="1E2F4D"/>
                </a:solidFill>
                <a:latin typeface="Calibri"/>
              </a:rPr>
              <a:t>Pop Stories Overview</a:t>
            </a:r>
          </a:p>
        </p:txBody>
      </p:sp>
      <p:sp>
        <p:nvSpPr>
          <p:cNvPr id="18" name="TextBox 17"/>
          <p:cNvSpPr txBox="1"/>
          <p:nvPr/>
        </p:nvSpPr>
        <p:spPr>
          <a:xfrm>
            <a:off x="335171" y="3460807"/>
            <a:ext cx="11511610" cy="1046440"/>
          </a:xfrm>
          <a:prstGeom prst="rect">
            <a:avLst/>
          </a:prstGeom>
          <a:noFill/>
        </p:spPr>
        <p:txBody>
          <a:bodyPr wrap="square" rtlCol="0">
            <a:spAutoFit/>
          </a:bodyPr>
          <a:lstStyle/>
          <a:p>
            <a:pPr lvl="0">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Explanation continues by looking at communities that are good representations of different populations, such as the college-age group and people living in retirement communities</a:t>
            </a:r>
            <a:endPar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lvl="1">
              <a:defRPr/>
            </a:pPr>
            <a:endPar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Slide Number Placeholder 4"/>
          <p:cNvSpPr>
            <a:spLocks noGrp="1"/>
          </p:cNvSpPr>
          <p:nvPr>
            <p:ph type="sldNum" sz="quarter" idx="4294967295"/>
          </p:nvPr>
        </p:nvSpPr>
        <p:spPr/>
        <p:txBody>
          <a:bodyPr/>
          <a:lstStyle/>
          <a:p>
            <a:fld id="{FC63ECC8-719A-498E-B101-491B6A35558E}" type="slidenum">
              <a:rPr lang="en-US" smtClean="0"/>
              <a:t>22</a:t>
            </a:fld>
            <a:endParaRPr lang="en-US" dirty="0"/>
          </a:p>
        </p:txBody>
      </p:sp>
      <p:pic>
        <p:nvPicPr>
          <p:cNvPr id="6" name="Picture 5">
            <a:extLst>
              <a:ext uri="{FF2B5EF4-FFF2-40B4-BE49-F238E27FC236}">
                <a16:creationId xmlns:a16="http://schemas.microsoft.com/office/drawing/2014/main" id="{38F0C1EB-955F-384C-DB48-6C9AEF78F049}"/>
              </a:ext>
            </a:extLst>
          </p:cNvPr>
          <p:cNvPicPr>
            <a:picLocks noChangeAspect="1"/>
          </p:cNvPicPr>
          <p:nvPr/>
        </p:nvPicPr>
        <p:blipFill>
          <a:blip r:embed="rId3"/>
          <a:stretch>
            <a:fillRect/>
          </a:stretch>
        </p:blipFill>
        <p:spPr>
          <a:xfrm>
            <a:off x="345219" y="671691"/>
            <a:ext cx="5567901" cy="2657036"/>
          </a:xfrm>
          <a:prstGeom prst="rect">
            <a:avLst/>
          </a:prstGeom>
          <a:ln>
            <a:solidFill>
              <a:schemeClr val="tx1"/>
            </a:solidFill>
          </a:ln>
        </p:spPr>
      </p:pic>
      <p:pic>
        <p:nvPicPr>
          <p:cNvPr id="8" name="Picture 7">
            <a:extLst>
              <a:ext uri="{FF2B5EF4-FFF2-40B4-BE49-F238E27FC236}">
                <a16:creationId xmlns:a16="http://schemas.microsoft.com/office/drawing/2014/main" id="{5B431943-A86D-0D90-7AB0-8F5D718AEFA0}"/>
              </a:ext>
            </a:extLst>
          </p:cNvPr>
          <p:cNvPicPr>
            <a:picLocks noChangeAspect="1"/>
          </p:cNvPicPr>
          <p:nvPr/>
        </p:nvPicPr>
        <p:blipFill>
          <a:blip r:embed="rId4"/>
          <a:stretch>
            <a:fillRect/>
          </a:stretch>
        </p:blipFill>
        <p:spPr>
          <a:xfrm>
            <a:off x="6288928" y="671691"/>
            <a:ext cx="5567902" cy="2657036"/>
          </a:xfrm>
          <a:prstGeom prst="rect">
            <a:avLst/>
          </a:prstGeom>
          <a:ln>
            <a:solidFill>
              <a:schemeClr val="tx1"/>
            </a:solidFill>
          </a:ln>
        </p:spPr>
      </p:pic>
      <p:pic>
        <p:nvPicPr>
          <p:cNvPr id="10" name="Picture 9">
            <a:extLst>
              <a:ext uri="{FF2B5EF4-FFF2-40B4-BE49-F238E27FC236}">
                <a16:creationId xmlns:a16="http://schemas.microsoft.com/office/drawing/2014/main" id="{63CC90CD-001A-7547-8276-CB289A8EB9AC}"/>
              </a:ext>
            </a:extLst>
          </p:cNvPr>
          <p:cNvPicPr>
            <a:picLocks noChangeAspect="1"/>
          </p:cNvPicPr>
          <p:nvPr/>
        </p:nvPicPr>
        <p:blipFill>
          <a:blip r:embed="rId5"/>
          <a:stretch>
            <a:fillRect/>
          </a:stretch>
        </p:blipFill>
        <p:spPr>
          <a:xfrm>
            <a:off x="345219" y="4125399"/>
            <a:ext cx="5567901" cy="2657035"/>
          </a:xfrm>
          <a:prstGeom prst="rect">
            <a:avLst/>
          </a:prstGeom>
          <a:ln>
            <a:solidFill>
              <a:schemeClr val="tx1"/>
            </a:solidFill>
          </a:ln>
        </p:spPr>
      </p:pic>
      <p:pic>
        <p:nvPicPr>
          <p:cNvPr id="12" name="Picture 11">
            <a:extLst>
              <a:ext uri="{FF2B5EF4-FFF2-40B4-BE49-F238E27FC236}">
                <a16:creationId xmlns:a16="http://schemas.microsoft.com/office/drawing/2014/main" id="{871AD170-0F05-A7E9-AD76-6145126874B2}"/>
              </a:ext>
            </a:extLst>
          </p:cNvPr>
          <p:cNvPicPr>
            <a:picLocks noChangeAspect="1"/>
          </p:cNvPicPr>
          <p:nvPr/>
        </p:nvPicPr>
        <p:blipFill>
          <a:blip r:embed="rId6"/>
          <a:stretch>
            <a:fillRect/>
          </a:stretch>
        </p:blipFill>
        <p:spPr>
          <a:xfrm>
            <a:off x="6288928" y="4125399"/>
            <a:ext cx="5567902" cy="2657036"/>
          </a:xfrm>
          <a:prstGeom prst="rect">
            <a:avLst/>
          </a:prstGeom>
          <a:ln>
            <a:solidFill>
              <a:schemeClr val="tx1"/>
            </a:solidFill>
          </a:ln>
        </p:spPr>
      </p:pic>
    </p:spTree>
    <p:extLst>
      <p:ext uri="{BB962C8B-B14F-4D97-AF65-F5344CB8AC3E}">
        <p14:creationId xmlns:p14="http://schemas.microsoft.com/office/powerpoint/2010/main" val="3263265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097" y="59422"/>
            <a:ext cx="12015903" cy="744349"/>
          </a:xfrm>
        </p:spPr>
        <p:txBody>
          <a:bodyPr>
            <a:normAutofit/>
          </a:bodyPr>
          <a:lstStyle/>
          <a:p>
            <a:pPr algn="ctr">
              <a:lnSpc>
                <a:spcPct val="100000"/>
              </a:lnSpc>
              <a:defRPr/>
            </a:pPr>
            <a:r>
              <a:rPr lang="en-US" sz="3400" b="1" dirty="0">
                <a:solidFill>
                  <a:srgbClr val="1E2F4D"/>
                </a:solidFill>
                <a:latin typeface="Calibri"/>
              </a:rPr>
              <a:t>Pop Stories</a:t>
            </a:r>
          </a:p>
        </p:txBody>
      </p:sp>
      <p:sp>
        <p:nvSpPr>
          <p:cNvPr id="18" name="TextBox 17"/>
          <p:cNvSpPr txBox="1"/>
          <p:nvPr/>
        </p:nvSpPr>
        <p:spPr>
          <a:xfrm>
            <a:off x="8048137" y="803771"/>
            <a:ext cx="3967766" cy="1508105"/>
          </a:xfrm>
          <a:prstGeom prst="rect">
            <a:avLst/>
          </a:prstGeom>
          <a:noFill/>
        </p:spPr>
        <p:txBody>
          <a:bodyPr wrap="square" rtlCol="0">
            <a:spAutoFit/>
          </a:bodyPr>
          <a:lstStyle/>
          <a:p>
            <a:pPr lvl="0">
              <a:defRPr/>
            </a:pPr>
            <a:r>
              <a:rPr lang="en-US" sz="1600" b="1" dirty="0">
                <a:solidFill>
                  <a:srgbClr val="000000"/>
                </a:solidFill>
                <a:latin typeface="Calibri" panose="020F0502020204030204"/>
              </a:rPr>
              <a:t>Overview ends with page where you can select from pre-selected communities or look for one that you are interested in</a:t>
            </a:r>
            <a:endParaRPr kumimoji="0" lang="en-US" sz="1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lvl="1">
              <a:defRPr/>
            </a:pPr>
            <a:endPar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lvl="1">
              <a:defRPr/>
            </a:pPr>
            <a:endPar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Slide Number Placeholder 4"/>
          <p:cNvSpPr>
            <a:spLocks noGrp="1"/>
          </p:cNvSpPr>
          <p:nvPr>
            <p:ph type="sldNum" sz="quarter" idx="4294967295"/>
          </p:nvPr>
        </p:nvSpPr>
        <p:spPr/>
        <p:txBody>
          <a:bodyPr/>
          <a:lstStyle/>
          <a:p>
            <a:fld id="{FC63ECC8-719A-498E-B101-491B6A35558E}" type="slidenum">
              <a:rPr lang="en-US" smtClean="0"/>
              <a:t>23</a:t>
            </a:fld>
            <a:endParaRPr lang="en-US" dirty="0"/>
          </a:p>
        </p:txBody>
      </p:sp>
      <p:pic>
        <p:nvPicPr>
          <p:cNvPr id="4" name="Picture 3">
            <a:extLst>
              <a:ext uri="{FF2B5EF4-FFF2-40B4-BE49-F238E27FC236}">
                <a16:creationId xmlns:a16="http://schemas.microsoft.com/office/drawing/2014/main" id="{B6F065E5-3B19-358E-B58C-F5B5504CC1DF}"/>
              </a:ext>
            </a:extLst>
          </p:cNvPr>
          <p:cNvPicPr>
            <a:picLocks noChangeAspect="1"/>
          </p:cNvPicPr>
          <p:nvPr/>
        </p:nvPicPr>
        <p:blipFill>
          <a:blip r:embed="rId3"/>
          <a:stretch>
            <a:fillRect/>
          </a:stretch>
        </p:blipFill>
        <p:spPr>
          <a:xfrm>
            <a:off x="176096" y="710373"/>
            <a:ext cx="6968181" cy="3325257"/>
          </a:xfrm>
          <a:prstGeom prst="rect">
            <a:avLst/>
          </a:prstGeom>
          <a:ln>
            <a:solidFill>
              <a:schemeClr val="tx1"/>
            </a:solidFill>
          </a:ln>
        </p:spPr>
      </p:pic>
      <p:pic>
        <p:nvPicPr>
          <p:cNvPr id="15" name="Picture 14">
            <a:extLst>
              <a:ext uri="{FF2B5EF4-FFF2-40B4-BE49-F238E27FC236}">
                <a16:creationId xmlns:a16="http://schemas.microsoft.com/office/drawing/2014/main" id="{CC8DC4C1-CAF4-DD95-AE76-3F67FAFF24E4}"/>
              </a:ext>
            </a:extLst>
          </p:cNvPr>
          <p:cNvPicPr>
            <a:picLocks noChangeAspect="1"/>
          </p:cNvPicPr>
          <p:nvPr/>
        </p:nvPicPr>
        <p:blipFill>
          <a:blip r:embed="rId4"/>
          <a:stretch>
            <a:fillRect/>
          </a:stretch>
        </p:blipFill>
        <p:spPr>
          <a:xfrm>
            <a:off x="5350928" y="2311876"/>
            <a:ext cx="6519343" cy="3111069"/>
          </a:xfrm>
          <a:prstGeom prst="rect">
            <a:avLst/>
          </a:prstGeom>
          <a:ln>
            <a:solidFill>
              <a:schemeClr val="tx1"/>
            </a:solidFill>
          </a:ln>
        </p:spPr>
      </p:pic>
      <p:cxnSp>
        <p:nvCxnSpPr>
          <p:cNvPr id="16" name="Straight Arrow Connector 15">
            <a:extLst>
              <a:ext uri="{FF2B5EF4-FFF2-40B4-BE49-F238E27FC236}">
                <a16:creationId xmlns:a16="http://schemas.microsoft.com/office/drawing/2014/main" id="{06179148-555C-DE2C-C6EA-CC2AC2FA7CFD}"/>
              </a:ext>
            </a:extLst>
          </p:cNvPr>
          <p:cNvCxnSpPr>
            <a:cxnSpLocks/>
          </p:cNvCxnSpPr>
          <p:nvPr/>
        </p:nvCxnSpPr>
        <p:spPr>
          <a:xfrm flipH="1" flipV="1">
            <a:off x="6783486" y="1036328"/>
            <a:ext cx="1254422" cy="23414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FA8333A6-3A86-AE1F-519D-12279571CFB0}"/>
              </a:ext>
            </a:extLst>
          </p:cNvPr>
          <p:cNvPicPr>
            <a:picLocks noChangeAspect="1"/>
          </p:cNvPicPr>
          <p:nvPr/>
        </p:nvPicPr>
        <p:blipFill>
          <a:blip r:embed="rId5"/>
          <a:stretch>
            <a:fillRect/>
          </a:stretch>
        </p:blipFill>
        <p:spPr>
          <a:xfrm>
            <a:off x="321729" y="3687509"/>
            <a:ext cx="6519343" cy="3111069"/>
          </a:xfrm>
          <a:prstGeom prst="rect">
            <a:avLst/>
          </a:prstGeom>
          <a:ln>
            <a:solidFill>
              <a:schemeClr val="tx1"/>
            </a:solidFill>
          </a:ln>
        </p:spPr>
      </p:pic>
      <p:cxnSp>
        <p:nvCxnSpPr>
          <p:cNvPr id="20" name="Straight Arrow Connector 19">
            <a:extLst>
              <a:ext uri="{FF2B5EF4-FFF2-40B4-BE49-F238E27FC236}">
                <a16:creationId xmlns:a16="http://schemas.microsoft.com/office/drawing/2014/main" id="{46795A9D-539C-E026-E9A7-BFEBB12E8B66}"/>
              </a:ext>
            </a:extLst>
          </p:cNvPr>
          <p:cNvCxnSpPr>
            <a:cxnSpLocks/>
          </p:cNvCxnSpPr>
          <p:nvPr/>
        </p:nvCxnSpPr>
        <p:spPr>
          <a:xfrm flipH="1">
            <a:off x="2499360" y="1270473"/>
            <a:ext cx="5538548" cy="110252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4732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097" y="59422"/>
            <a:ext cx="12015903" cy="744349"/>
          </a:xfrm>
        </p:spPr>
        <p:txBody>
          <a:bodyPr>
            <a:normAutofit/>
          </a:bodyPr>
          <a:lstStyle/>
          <a:p>
            <a:pPr algn="ctr">
              <a:lnSpc>
                <a:spcPct val="100000"/>
              </a:lnSpc>
              <a:defRPr/>
            </a:pPr>
            <a:r>
              <a:rPr lang="en-US" sz="3400" b="1" dirty="0">
                <a:solidFill>
                  <a:srgbClr val="1E2F4D"/>
                </a:solidFill>
                <a:latin typeface="Calibri"/>
              </a:rPr>
              <a:t>Pop Stories</a:t>
            </a:r>
          </a:p>
        </p:txBody>
      </p:sp>
      <p:sp>
        <p:nvSpPr>
          <p:cNvPr id="18" name="TextBox 17"/>
          <p:cNvSpPr txBox="1"/>
          <p:nvPr/>
        </p:nvSpPr>
        <p:spPr>
          <a:xfrm>
            <a:off x="8610600" y="1647051"/>
            <a:ext cx="3532303" cy="1508105"/>
          </a:xfrm>
          <a:prstGeom prst="rect">
            <a:avLst/>
          </a:prstGeom>
          <a:noFill/>
        </p:spPr>
        <p:txBody>
          <a:bodyPr wrap="square" rtlCol="0">
            <a:spAutoFit/>
          </a:bodyPr>
          <a:lstStyle/>
          <a:p>
            <a:pPr lvl="0">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Look up a community of interest and visit th</a:t>
            </a:r>
            <a:r>
              <a:rPr lang="en-US" sz="1600" b="1" dirty="0">
                <a:solidFill>
                  <a:srgbClr val="000000"/>
                </a:solidFill>
                <a:latin typeface="Calibri" panose="020F0502020204030204"/>
              </a:rPr>
              <a:t>e geographic profile for that community</a:t>
            </a:r>
            <a:endParaRPr kumimoji="0" lang="en-US" sz="1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lvl="1">
              <a:defRPr/>
            </a:pPr>
            <a:endPar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lvl="1">
              <a:defRPr/>
            </a:pPr>
            <a:endPar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Slide Number Placeholder 4"/>
          <p:cNvSpPr>
            <a:spLocks noGrp="1"/>
          </p:cNvSpPr>
          <p:nvPr>
            <p:ph type="sldNum" sz="quarter" idx="4294967295"/>
          </p:nvPr>
        </p:nvSpPr>
        <p:spPr/>
        <p:txBody>
          <a:bodyPr/>
          <a:lstStyle/>
          <a:p>
            <a:fld id="{FC63ECC8-719A-498E-B101-491B6A35558E}" type="slidenum">
              <a:rPr lang="en-US" smtClean="0"/>
              <a:t>24</a:t>
            </a:fld>
            <a:endParaRPr lang="en-US" dirty="0"/>
          </a:p>
        </p:txBody>
      </p:sp>
      <p:pic>
        <p:nvPicPr>
          <p:cNvPr id="7" name="Picture 6">
            <a:extLst>
              <a:ext uri="{FF2B5EF4-FFF2-40B4-BE49-F238E27FC236}">
                <a16:creationId xmlns:a16="http://schemas.microsoft.com/office/drawing/2014/main" id="{BF5BA5EF-FC9E-52E0-A182-F41C1F65CD63}"/>
              </a:ext>
            </a:extLst>
          </p:cNvPr>
          <p:cNvPicPr>
            <a:picLocks noChangeAspect="1"/>
          </p:cNvPicPr>
          <p:nvPr/>
        </p:nvPicPr>
        <p:blipFill>
          <a:blip r:embed="rId3"/>
          <a:stretch>
            <a:fillRect/>
          </a:stretch>
        </p:blipFill>
        <p:spPr>
          <a:xfrm>
            <a:off x="176097" y="803771"/>
            <a:ext cx="7364178" cy="3514229"/>
          </a:xfrm>
          <a:prstGeom prst="rect">
            <a:avLst/>
          </a:prstGeom>
          <a:ln>
            <a:solidFill>
              <a:schemeClr val="tx1"/>
            </a:solidFill>
          </a:ln>
        </p:spPr>
      </p:pic>
      <p:pic>
        <p:nvPicPr>
          <p:cNvPr id="8" name="Picture 7">
            <a:extLst>
              <a:ext uri="{FF2B5EF4-FFF2-40B4-BE49-F238E27FC236}">
                <a16:creationId xmlns:a16="http://schemas.microsoft.com/office/drawing/2014/main" id="{437AA8B7-3ADD-1A8E-E77C-50AA183C4F54}"/>
              </a:ext>
            </a:extLst>
          </p:cNvPr>
          <p:cNvPicPr>
            <a:picLocks noChangeAspect="1"/>
          </p:cNvPicPr>
          <p:nvPr/>
        </p:nvPicPr>
        <p:blipFill rotWithShape="1">
          <a:blip r:embed="rId4"/>
          <a:srcRect t="14972"/>
          <a:stretch/>
        </p:blipFill>
        <p:spPr>
          <a:xfrm>
            <a:off x="3157346" y="3580497"/>
            <a:ext cx="7740956" cy="3140978"/>
          </a:xfrm>
          <a:prstGeom prst="rect">
            <a:avLst/>
          </a:prstGeom>
          <a:ln>
            <a:solidFill>
              <a:schemeClr val="tx1"/>
            </a:solidFill>
          </a:ln>
        </p:spPr>
      </p:pic>
      <p:cxnSp>
        <p:nvCxnSpPr>
          <p:cNvPr id="10" name="Straight Arrow Connector 9">
            <a:extLst>
              <a:ext uri="{FF2B5EF4-FFF2-40B4-BE49-F238E27FC236}">
                <a16:creationId xmlns:a16="http://schemas.microsoft.com/office/drawing/2014/main" id="{F275EF1A-488A-A743-6877-1BDC228DC51C}"/>
              </a:ext>
            </a:extLst>
          </p:cNvPr>
          <p:cNvCxnSpPr>
            <a:cxnSpLocks/>
          </p:cNvCxnSpPr>
          <p:nvPr/>
        </p:nvCxnSpPr>
        <p:spPr>
          <a:xfrm flipH="1" flipV="1">
            <a:off x="7101840" y="1599109"/>
            <a:ext cx="1508760" cy="45351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ABCC55F-EA02-7B07-B978-427C655181FF}"/>
              </a:ext>
            </a:extLst>
          </p:cNvPr>
          <p:cNvCxnSpPr>
            <a:cxnSpLocks/>
          </p:cNvCxnSpPr>
          <p:nvPr/>
        </p:nvCxnSpPr>
        <p:spPr>
          <a:xfrm flipH="1">
            <a:off x="8006080" y="2052628"/>
            <a:ext cx="604520" cy="137637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0352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p:txBody>
          <a:bodyPr/>
          <a:lstStyle/>
          <a:p>
            <a:fld id="{FC63ECC8-719A-498E-B101-491B6A35558E}" type="slidenum">
              <a:rPr lang="en-US" smtClean="0"/>
              <a:t>25</a:t>
            </a:fld>
            <a:endParaRPr lang="en-US" dirty="0"/>
          </a:p>
        </p:txBody>
      </p:sp>
      <p:sp>
        <p:nvSpPr>
          <p:cNvPr id="7" name="Title 1">
            <a:extLst>
              <a:ext uri="{FF2B5EF4-FFF2-40B4-BE49-F238E27FC236}">
                <a16:creationId xmlns:a16="http://schemas.microsoft.com/office/drawing/2014/main" id="{53D8E143-EC9A-4C7A-0340-16CEA327A4BD}"/>
              </a:ext>
            </a:extLst>
          </p:cNvPr>
          <p:cNvSpPr>
            <a:spLocks noGrp="1"/>
          </p:cNvSpPr>
          <p:nvPr>
            <p:ph type="title"/>
          </p:nvPr>
        </p:nvSpPr>
        <p:spPr>
          <a:xfrm>
            <a:off x="181371" y="-1"/>
            <a:ext cx="11172429" cy="685801"/>
          </a:xfrm>
        </p:spPr>
        <p:txBody>
          <a:bodyPr>
            <a:normAutofit/>
          </a:bodyPr>
          <a:lstStyle/>
          <a:p>
            <a:pPr algn="ctr">
              <a:lnSpc>
                <a:spcPct val="100000"/>
              </a:lnSpc>
              <a:defRPr/>
            </a:pPr>
            <a:r>
              <a:rPr lang="en-US" sz="3000" b="1" dirty="0">
                <a:solidFill>
                  <a:srgbClr val="1E2F4D"/>
                </a:solidFill>
                <a:latin typeface="Calibri"/>
              </a:rPr>
              <a:t>data.census.gov and the Microdata Access Tool</a:t>
            </a:r>
          </a:p>
        </p:txBody>
      </p:sp>
      <p:sp>
        <p:nvSpPr>
          <p:cNvPr id="8" name="Content Placeholder 2">
            <a:extLst>
              <a:ext uri="{FF2B5EF4-FFF2-40B4-BE49-F238E27FC236}">
                <a16:creationId xmlns:a16="http://schemas.microsoft.com/office/drawing/2014/main" id="{684547AB-2900-9A49-7C65-62430F387EE3}"/>
              </a:ext>
            </a:extLst>
          </p:cNvPr>
          <p:cNvSpPr>
            <a:spLocks noGrp="1"/>
          </p:cNvSpPr>
          <p:nvPr>
            <p:ph idx="1"/>
          </p:nvPr>
        </p:nvSpPr>
        <p:spPr>
          <a:xfrm>
            <a:off x="181371" y="447777"/>
            <a:ext cx="11745595" cy="5738925"/>
          </a:xfrm>
        </p:spPr>
        <p:txBody>
          <a:bodyPr>
            <a:normAutofit fontScale="40000" lnSpcReduction="20000"/>
          </a:bodyPr>
          <a:lstStyle/>
          <a:p>
            <a:pPr lvl="2" indent="0">
              <a:buNone/>
            </a:pPr>
            <a:r>
              <a:rPr lang="en-US" dirty="0"/>
              <a:t>	</a:t>
            </a:r>
          </a:p>
          <a:p>
            <a:pPr lvl="2" indent="0">
              <a:buNone/>
            </a:pPr>
            <a:endParaRPr lang="en-US" dirty="0"/>
          </a:p>
          <a:p>
            <a:pPr lvl="1"/>
            <a:r>
              <a:rPr lang="en-US" sz="6300" dirty="0">
                <a:solidFill>
                  <a:schemeClr val="bg1">
                    <a:lumMod val="75000"/>
                  </a:schemeClr>
                </a:solidFill>
              </a:rPr>
              <a:t>Latest Updates to data.census.gov</a:t>
            </a:r>
          </a:p>
          <a:p>
            <a:pPr lvl="2"/>
            <a:endParaRPr lang="en-US" sz="6300" dirty="0">
              <a:solidFill>
                <a:srgbClr val="1E2F4D"/>
              </a:solidFill>
            </a:endParaRPr>
          </a:p>
          <a:p>
            <a:pPr lvl="1"/>
            <a:r>
              <a:rPr lang="en-US" sz="6300" dirty="0">
                <a:solidFill>
                  <a:srgbClr val="1E2F4D"/>
                </a:solidFill>
              </a:rPr>
              <a:t>Future Updates to data.census.gov</a:t>
            </a:r>
          </a:p>
          <a:p>
            <a:pPr lvl="2"/>
            <a:endParaRPr lang="en-US" sz="6300" dirty="0">
              <a:solidFill>
                <a:srgbClr val="1E2F4D"/>
              </a:solidFill>
            </a:endParaRPr>
          </a:p>
          <a:p>
            <a:pPr lvl="1"/>
            <a:r>
              <a:rPr lang="en-US" sz="6300" dirty="0">
                <a:solidFill>
                  <a:schemeClr val="bg1">
                    <a:lumMod val="75000"/>
                  </a:schemeClr>
                </a:solidFill>
              </a:rPr>
              <a:t>Finding Detailed DHC-A Data in data.census.gov</a:t>
            </a:r>
          </a:p>
          <a:p>
            <a:pPr lvl="2"/>
            <a:endParaRPr lang="en-US" sz="4600" dirty="0">
              <a:solidFill>
                <a:schemeClr val="bg1">
                  <a:lumMod val="75000"/>
                </a:schemeClr>
              </a:solidFill>
            </a:endParaRPr>
          </a:p>
          <a:p>
            <a:pPr lvl="2">
              <a:spcBef>
                <a:spcPts val="0"/>
              </a:spcBef>
            </a:pPr>
            <a:r>
              <a:rPr lang="en-US" sz="5000" dirty="0">
                <a:solidFill>
                  <a:schemeClr val="bg1">
                    <a:lumMod val="75000"/>
                  </a:schemeClr>
                </a:solidFill>
              </a:rPr>
              <a:t>Getting Started: Detailed DHC-A Default Tables</a:t>
            </a:r>
          </a:p>
          <a:p>
            <a:pPr lvl="2">
              <a:spcBef>
                <a:spcPts val="0"/>
              </a:spcBef>
            </a:pPr>
            <a:endParaRPr lang="en-US" sz="5000" dirty="0">
              <a:solidFill>
                <a:schemeClr val="bg1">
                  <a:lumMod val="75000"/>
                </a:schemeClr>
              </a:solidFill>
            </a:endParaRPr>
          </a:p>
          <a:p>
            <a:pPr lvl="2">
              <a:lnSpc>
                <a:spcPct val="100000"/>
              </a:lnSpc>
              <a:spcBef>
                <a:spcPts val="0"/>
              </a:spcBef>
            </a:pPr>
            <a:r>
              <a:rPr lang="en-US" sz="5000" dirty="0">
                <a:solidFill>
                  <a:schemeClr val="bg1">
                    <a:lumMod val="75000"/>
                  </a:schemeClr>
                </a:solidFill>
              </a:rPr>
              <a:t>Selecting Multiple Geographies: Navajo Nation alone or in any combination population for all census tracts in Apache County, AZ</a:t>
            </a:r>
          </a:p>
          <a:p>
            <a:pPr lvl="2">
              <a:lnSpc>
                <a:spcPct val="100000"/>
              </a:lnSpc>
              <a:spcBef>
                <a:spcPts val="0"/>
              </a:spcBef>
            </a:pPr>
            <a:endParaRPr lang="en-US" sz="5000" dirty="0">
              <a:solidFill>
                <a:schemeClr val="bg1">
                  <a:lumMod val="75000"/>
                </a:schemeClr>
              </a:solidFill>
            </a:endParaRPr>
          </a:p>
          <a:p>
            <a:pPr lvl="2">
              <a:lnSpc>
                <a:spcPct val="100000"/>
              </a:lnSpc>
              <a:spcBef>
                <a:spcPts val="0"/>
              </a:spcBef>
            </a:pPr>
            <a:r>
              <a:rPr lang="en-US" sz="5000" dirty="0">
                <a:solidFill>
                  <a:schemeClr val="bg1">
                    <a:lumMod val="75000"/>
                  </a:schemeClr>
                </a:solidFill>
              </a:rPr>
              <a:t>Selecting Multiple Population Groups: All available Hispanic origin groups in Maricopa County, AZ</a:t>
            </a:r>
          </a:p>
          <a:p>
            <a:pPr lvl="1"/>
            <a:endParaRPr lang="en-US" sz="4000" dirty="0">
              <a:solidFill>
                <a:schemeClr val="bg1">
                  <a:lumMod val="75000"/>
                </a:schemeClr>
              </a:solidFill>
            </a:endParaRPr>
          </a:p>
          <a:p>
            <a:pPr lvl="1"/>
            <a:r>
              <a:rPr lang="en-US" sz="6300" dirty="0">
                <a:solidFill>
                  <a:schemeClr val="bg1">
                    <a:lumMod val="75000"/>
                  </a:schemeClr>
                </a:solidFill>
              </a:rPr>
              <a:t>Finding Data in the Microdata Access Tool</a:t>
            </a:r>
          </a:p>
          <a:p>
            <a:pPr lvl="2"/>
            <a:r>
              <a:rPr kumimoji="0" lang="en-US" sz="5000" i="0" u="none" strike="noStrike" kern="1200" cap="none" spc="-20" normalizeH="0" baseline="0" noProof="0" dirty="0">
                <a:ln>
                  <a:noFill/>
                </a:ln>
                <a:solidFill>
                  <a:schemeClr val="bg1">
                    <a:lumMod val="75000"/>
                  </a:schemeClr>
                </a:solidFill>
                <a:effectLst/>
                <a:uLnTx/>
                <a:uFillTx/>
                <a:ea typeface="+mn-ea"/>
                <a:cs typeface="+mn-cs"/>
              </a:rPr>
              <a:t>Place of birth by single year of age in Arizona </a:t>
            </a:r>
          </a:p>
          <a:p>
            <a:pPr lvl="2"/>
            <a:endParaRPr lang="en-US" sz="5400" dirty="0">
              <a:solidFill>
                <a:schemeClr val="bg1">
                  <a:lumMod val="75000"/>
                </a:schemeClr>
              </a:solidFill>
            </a:endParaRPr>
          </a:p>
          <a:p>
            <a:pPr lvl="1"/>
            <a:r>
              <a:rPr lang="en-US" sz="6300" dirty="0">
                <a:solidFill>
                  <a:schemeClr val="bg1">
                    <a:lumMod val="75000"/>
                  </a:schemeClr>
                </a:solidFill>
              </a:rPr>
              <a:t>Resources</a:t>
            </a:r>
          </a:p>
          <a:p>
            <a:pPr lvl="2"/>
            <a:endParaRPr lang="en-US" sz="3600" dirty="0">
              <a:solidFill>
                <a:srgbClr val="1E2F4D"/>
              </a:solidFill>
            </a:endParaRPr>
          </a:p>
          <a:p>
            <a:pPr marL="342900" indent="-342900">
              <a:buAutoNum type="arabicPeriod" startAt="5"/>
            </a:pPr>
            <a:endParaRPr lang="en-US" dirty="0"/>
          </a:p>
        </p:txBody>
      </p:sp>
    </p:spTree>
    <p:extLst>
      <p:ext uri="{BB962C8B-B14F-4D97-AF65-F5344CB8AC3E}">
        <p14:creationId xmlns:p14="http://schemas.microsoft.com/office/powerpoint/2010/main" val="638136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p:txBody>
          <a:bodyPr/>
          <a:lstStyle/>
          <a:p>
            <a:fld id="{FC63ECC8-719A-498E-B101-491B6A35558E}" type="slidenum">
              <a:rPr lang="en-US" smtClean="0"/>
              <a:t>26</a:t>
            </a:fld>
            <a:endParaRPr lang="en-US" dirty="0"/>
          </a:p>
        </p:txBody>
      </p:sp>
      <p:sp>
        <p:nvSpPr>
          <p:cNvPr id="9" name="Title 1">
            <a:extLst>
              <a:ext uri="{FF2B5EF4-FFF2-40B4-BE49-F238E27FC236}">
                <a16:creationId xmlns:a16="http://schemas.microsoft.com/office/drawing/2014/main" id="{7F9B7D22-4097-6D34-10D6-31D88DB0F55E}"/>
              </a:ext>
            </a:extLst>
          </p:cNvPr>
          <p:cNvSpPr>
            <a:spLocks noGrp="1"/>
          </p:cNvSpPr>
          <p:nvPr>
            <p:ph type="title"/>
          </p:nvPr>
        </p:nvSpPr>
        <p:spPr>
          <a:xfrm>
            <a:off x="509785" y="2651759"/>
            <a:ext cx="11172429" cy="685801"/>
          </a:xfrm>
        </p:spPr>
        <p:txBody>
          <a:bodyPr>
            <a:normAutofit/>
          </a:bodyPr>
          <a:lstStyle/>
          <a:p>
            <a:pPr algn="ctr">
              <a:lnSpc>
                <a:spcPct val="100000"/>
              </a:lnSpc>
              <a:defRPr/>
            </a:pPr>
            <a:r>
              <a:rPr lang="en-US" sz="3400" b="1" dirty="0">
                <a:solidFill>
                  <a:srgbClr val="1E2F4D"/>
                </a:solidFill>
                <a:latin typeface="Calibri"/>
              </a:rPr>
              <a:t>Lasso Tool for Mapping</a:t>
            </a:r>
          </a:p>
        </p:txBody>
      </p:sp>
    </p:spTree>
    <p:extLst>
      <p:ext uri="{BB962C8B-B14F-4D97-AF65-F5344CB8AC3E}">
        <p14:creationId xmlns:p14="http://schemas.microsoft.com/office/powerpoint/2010/main" val="3623505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24BFE6D4-27A9-4AE4-9EAE-AF75F97B179B}" type="slidenum">
              <a:rPr lang="en-US" smtClean="0"/>
              <a:t>27</a:t>
            </a:fld>
            <a:endParaRPr lang="en-US" dirty="0"/>
          </a:p>
        </p:txBody>
      </p:sp>
      <p:sp>
        <p:nvSpPr>
          <p:cNvPr id="12" name="Title 1"/>
          <p:cNvSpPr>
            <a:spLocks noGrp="1"/>
          </p:cNvSpPr>
          <p:nvPr>
            <p:ph type="title"/>
          </p:nvPr>
        </p:nvSpPr>
        <p:spPr>
          <a:xfrm>
            <a:off x="176097" y="-1"/>
            <a:ext cx="12015903" cy="661183"/>
          </a:xfrm>
        </p:spPr>
        <p:txBody>
          <a:bodyPr>
            <a:normAutofit/>
          </a:bodyPr>
          <a:lstStyle/>
          <a:p>
            <a:pPr algn="ctr">
              <a:lnSpc>
                <a:spcPct val="100000"/>
              </a:lnSpc>
              <a:defRPr/>
            </a:pPr>
            <a:r>
              <a:rPr lang="en-US" sz="3400" b="1" dirty="0">
                <a:solidFill>
                  <a:srgbClr val="1E2F4D"/>
                </a:solidFill>
                <a:latin typeface="Calibri"/>
              </a:rPr>
              <a:t>Lasso Tool for Mapping</a:t>
            </a:r>
          </a:p>
        </p:txBody>
      </p:sp>
      <p:pic>
        <p:nvPicPr>
          <p:cNvPr id="3" name="Picture 2">
            <a:extLst>
              <a:ext uri="{FF2B5EF4-FFF2-40B4-BE49-F238E27FC236}">
                <a16:creationId xmlns:a16="http://schemas.microsoft.com/office/drawing/2014/main" id="{D44CE75B-4EEF-339A-3DC3-DE7C6F918FC6}"/>
              </a:ext>
            </a:extLst>
          </p:cNvPr>
          <p:cNvPicPr>
            <a:picLocks noChangeAspect="1"/>
          </p:cNvPicPr>
          <p:nvPr/>
        </p:nvPicPr>
        <p:blipFill rotWithShape="1">
          <a:blip r:embed="rId2"/>
          <a:srcRect r="6138" b="14081"/>
          <a:stretch/>
        </p:blipFill>
        <p:spPr>
          <a:xfrm>
            <a:off x="230437" y="696298"/>
            <a:ext cx="5327084" cy="3454548"/>
          </a:xfrm>
          <a:prstGeom prst="rect">
            <a:avLst/>
          </a:prstGeom>
          <a:ln>
            <a:solidFill>
              <a:schemeClr val="tx1"/>
            </a:solidFill>
          </a:ln>
        </p:spPr>
      </p:pic>
      <p:pic>
        <p:nvPicPr>
          <p:cNvPr id="9" name="Picture 8">
            <a:extLst>
              <a:ext uri="{FF2B5EF4-FFF2-40B4-BE49-F238E27FC236}">
                <a16:creationId xmlns:a16="http://schemas.microsoft.com/office/drawing/2014/main" id="{EBB6C315-A52F-54C7-14F5-C9E50D39992C}"/>
              </a:ext>
            </a:extLst>
          </p:cNvPr>
          <p:cNvPicPr>
            <a:picLocks noChangeAspect="1"/>
          </p:cNvPicPr>
          <p:nvPr/>
        </p:nvPicPr>
        <p:blipFill rotWithShape="1">
          <a:blip r:embed="rId3"/>
          <a:srcRect b="14544"/>
          <a:stretch/>
        </p:blipFill>
        <p:spPr>
          <a:xfrm>
            <a:off x="6521261" y="696297"/>
            <a:ext cx="5443840" cy="3530263"/>
          </a:xfrm>
          <a:prstGeom prst="rect">
            <a:avLst/>
          </a:prstGeom>
          <a:ln>
            <a:solidFill>
              <a:schemeClr val="tx1"/>
            </a:solidFill>
          </a:ln>
        </p:spPr>
      </p:pic>
      <p:pic>
        <p:nvPicPr>
          <p:cNvPr id="11" name="Picture 10">
            <a:extLst>
              <a:ext uri="{FF2B5EF4-FFF2-40B4-BE49-F238E27FC236}">
                <a16:creationId xmlns:a16="http://schemas.microsoft.com/office/drawing/2014/main" id="{844EEE2E-B016-F883-05AD-4465F751063E}"/>
              </a:ext>
            </a:extLst>
          </p:cNvPr>
          <p:cNvPicPr>
            <a:picLocks noChangeAspect="1"/>
          </p:cNvPicPr>
          <p:nvPr/>
        </p:nvPicPr>
        <p:blipFill rotWithShape="1">
          <a:blip r:embed="rId4"/>
          <a:srcRect t="1" b="33842"/>
          <a:stretch/>
        </p:blipFill>
        <p:spPr>
          <a:xfrm>
            <a:off x="3305754" y="3940443"/>
            <a:ext cx="5212646" cy="2772876"/>
          </a:xfrm>
          <a:prstGeom prst="rect">
            <a:avLst/>
          </a:prstGeom>
          <a:ln>
            <a:solidFill>
              <a:schemeClr val="tx1"/>
            </a:solidFill>
          </a:ln>
        </p:spPr>
      </p:pic>
    </p:spTree>
    <p:extLst>
      <p:ext uri="{BB962C8B-B14F-4D97-AF65-F5344CB8AC3E}">
        <p14:creationId xmlns:p14="http://schemas.microsoft.com/office/powerpoint/2010/main" val="793557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785" y="2651759"/>
            <a:ext cx="11172429" cy="685801"/>
          </a:xfrm>
        </p:spPr>
        <p:txBody>
          <a:bodyPr>
            <a:normAutofit/>
          </a:bodyPr>
          <a:lstStyle/>
          <a:p>
            <a:pPr algn="ctr">
              <a:lnSpc>
                <a:spcPct val="100000"/>
              </a:lnSpc>
              <a:defRPr/>
            </a:pPr>
            <a:r>
              <a:rPr lang="en-US" sz="3400" b="1" dirty="0">
                <a:solidFill>
                  <a:srgbClr val="1E2F4D"/>
                </a:solidFill>
                <a:latin typeface="Calibri"/>
              </a:rPr>
              <a:t>USA Trade Online (UTO)</a:t>
            </a:r>
          </a:p>
        </p:txBody>
      </p:sp>
      <p:sp>
        <p:nvSpPr>
          <p:cNvPr id="5" name="Slide Number Placeholder 4"/>
          <p:cNvSpPr>
            <a:spLocks noGrp="1"/>
          </p:cNvSpPr>
          <p:nvPr>
            <p:ph type="sldNum" sz="quarter" idx="4294967295"/>
          </p:nvPr>
        </p:nvSpPr>
        <p:spPr/>
        <p:txBody>
          <a:bodyPr/>
          <a:lstStyle/>
          <a:p>
            <a:fld id="{FC63ECC8-719A-498E-B101-491B6A35558E}" type="slidenum">
              <a:rPr lang="en-US" smtClean="0"/>
              <a:t>28</a:t>
            </a:fld>
            <a:endParaRPr lang="en-US" dirty="0"/>
          </a:p>
        </p:txBody>
      </p:sp>
    </p:spTree>
    <p:extLst>
      <p:ext uri="{BB962C8B-B14F-4D97-AF65-F5344CB8AC3E}">
        <p14:creationId xmlns:p14="http://schemas.microsoft.com/office/powerpoint/2010/main" val="692749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24BFE6D4-27A9-4AE4-9EAE-AF75F97B179B}" type="slidenum">
              <a:rPr lang="en-US" smtClean="0"/>
              <a:t>29</a:t>
            </a:fld>
            <a:endParaRPr lang="en-US" dirty="0"/>
          </a:p>
        </p:txBody>
      </p:sp>
      <p:sp>
        <p:nvSpPr>
          <p:cNvPr id="7" name="TextBox 6"/>
          <p:cNvSpPr txBox="1"/>
          <p:nvPr/>
        </p:nvSpPr>
        <p:spPr>
          <a:xfrm>
            <a:off x="659978" y="962073"/>
            <a:ext cx="1121633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noProof="0" dirty="0">
                <a:solidFill>
                  <a:srgbClr val="000000"/>
                </a:solidFill>
                <a:latin typeface="Calibri" panose="020F0502020204030204"/>
              </a:rPr>
              <a:t>Adding UTO Surveys and Codesets in preparation for move of UTO app to data.census.gov</a:t>
            </a:r>
            <a:endPar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2" name="Title 1"/>
          <p:cNvSpPr>
            <a:spLocks noGrp="1"/>
          </p:cNvSpPr>
          <p:nvPr>
            <p:ph type="title"/>
          </p:nvPr>
        </p:nvSpPr>
        <p:spPr>
          <a:xfrm>
            <a:off x="176097" y="-1"/>
            <a:ext cx="12015903" cy="661183"/>
          </a:xfrm>
        </p:spPr>
        <p:txBody>
          <a:bodyPr>
            <a:normAutofit/>
          </a:bodyPr>
          <a:lstStyle/>
          <a:p>
            <a:pPr algn="ctr">
              <a:lnSpc>
                <a:spcPct val="100000"/>
              </a:lnSpc>
              <a:defRPr/>
            </a:pPr>
            <a:r>
              <a:rPr lang="en-US" sz="3400" b="1" dirty="0">
                <a:solidFill>
                  <a:srgbClr val="1E2F4D"/>
                </a:solidFill>
                <a:latin typeface="Calibri"/>
              </a:rPr>
              <a:t>USA Trade Online (UTO)</a:t>
            </a:r>
          </a:p>
        </p:txBody>
      </p:sp>
      <p:pic>
        <p:nvPicPr>
          <p:cNvPr id="3" name="Picture 2">
            <a:extLst>
              <a:ext uri="{FF2B5EF4-FFF2-40B4-BE49-F238E27FC236}">
                <a16:creationId xmlns:a16="http://schemas.microsoft.com/office/drawing/2014/main" id="{50B4F714-AC5D-AAA1-6AFB-8785A82970CC}"/>
              </a:ext>
            </a:extLst>
          </p:cNvPr>
          <p:cNvPicPr>
            <a:picLocks noChangeAspect="1"/>
          </p:cNvPicPr>
          <p:nvPr/>
        </p:nvPicPr>
        <p:blipFill>
          <a:blip r:embed="rId2"/>
          <a:stretch>
            <a:fillRect/>
          </a:stretch>
        </p:blipFill>
        <p:spPr>
          <a:xfrm>
            <a:off x="6303813" y="1647734"/>
            <a:ext cx="5005448" cy="4248194"/>
          </a:xfrm>
          <a:prstGeom prst="rect">
            <a:avLst/>
          </a:prstGeom>
          <a:ln>
            <a:solidFill>
              <a:schemeClr val="tx1"/>
            </a:solidFill>
          </a:ln>
        </p:spPr>
      </p:pic>
      <p:pic>
        <p:nvPicPr>
          <p:cNvPr id="8" name="Picture 7">
            <a:extLst>
              <a:ext uri="{FF2B5EF4-FFF2-40B4-BE49-F238E27FC236}">
                <a16:creationId xmlns:a16="http://schemas.microsoft.com/office/drawing/2014/main" id="{C3810816-1874-532B-5B20-A42A06889E11}"/>
              </a:ext>
            </a:extLst>
          </p:cNvPr>
          <p:cNvPicPr>
            <a:picLocks noChangeAspect="1"/>
          </p:cNvPicPr>
          <p:nvPr/>
        </p:nvPicPr>
        <p:blipFill>
          <a:blip r:embed="rId3"/>
          <a:stretch>
            <a:fillRect/>
          </a:stretch>
        </p:blipFill>
        <p:spPr>
          <a:xfrm>
            <a:off x="857065" y="1647734"/>
            <a:ext cx="5011295" cy="4248193"/>
          </a:xfrm>
          <a:prstGeom prst="rect">
            <a:avLst/>
          </a:prstGeom>
          <a:ln>
            <a:solidFill>
              <a:schemeClr val="tx1"/>
            </a:solidFill>
          </a:ln>
        </p:spPr>
      </p:pic>
    </p:spTree>
    <p:extLst>
      <p:ext uri="{BB962C8B-B14F-4D97-AF65-F5344CB8AC3E}">
        <p14:creationId xmlns:p14="http://schemas.microsoft.com/office/powerpoint/2010/main" val="287999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371" y="-1"/>
            <a:ext cx="11172429" cy="685801"/>
          </a:xfrm>
        </p:spPr>
        <p:txBody>
          <a:bodyPr>
            <a:normAutofit/>
          </a:bodyPr>
          <a:lstStyle/>
          <a:p>
            <a:pPr algn="ctr">
              <a:lnSpc>
                <a:spcPct val="100000"/>
              </a:lnSpc>
              <a:defRPr/>
            </a:pPr>
            <a:r>
              <a:rPr lang="en-US" sz="3000" b="1" dirty="0">
                <a:solidFill>
                  <a:srgbClr val="1E2F4D"/>
                </a:solidFill>
                <a:latin typeface="Calibri"/>
              </a:rPr>
              <a:t>data.census.gov and the Microdata Access Tool</a:t>
            </a:r>
          </a:p>
        </p:txBody>
      </p:sp>
      <p:sp>
        <p:nvSpPr>
          <p:cNvPr id="5" name="Slide Number Placeholder 4"/>
          <p:cNvSpPr>
            <a:spLocks noGrp="1"/>
          </p:cNvSpPr>
          <p:nvPr>
            <p:ph type="sldNum" sz="quarter" idx="4294967295"/>
          </p:nvPr>
        </p:nvSpPr>
        <p:spPr/>
        <p:txBody>
          <a:bodyPr/>
          <a:lstStyle/>
          <a:p>
            <a:fld id="{FC63ECC8-719A-498E-B101-491B6A35558E}" type="slidenum">
              <a:rPr lang="en-US" smtClean="0"/>
              <a:t>3</a:t>
            </a:fld>
            <a:endParaRPr lang="en-US" dirty="0"/>
          </a:p>
        </p:txBody>
      </p:sp>
      <p:sp>
        <p:nvSpPr>
          <p:cNvPr id="6" name="Content Placeholder 2">
            <a:extLst>
              <a:ext uri="{FF2B5EF4-FFF2-40B4-BE49-F238E27FC236}">
                <a16:creationId xmlns:a16="http://schemas.microsoft.com/office/drawing/2014/main" id="{CE40BE17-8153-F7F3-FF8B-AD0C82BDA347}"/>
              </a:ext>
            </a:extLst>
          </p:cNvPr>
          <p:cNvSpPr>
            <a:spLocks noGrp="1"/>
          </p:cNvSpPr>
          <p:nvPr>
            <p:ph idx="1"/>
          </p:nvPr>
        </p:nvSpPr>
        <p:spPr>
          <a:xfrm>
            <a:off x="181371" y="447777"/>
            <a:ext cx="11745595" cy="5738925"/>
          </a:xfrm>
        </p:spPr>
        <p:txBody>
          <a:bodyPr>
            <a:normAutofit fontScale="40000" lnSpcReduction="20000"/>
          </a:bodyPr>
          <a:lstStyle/>
          <a:p>
            <a:pPr lvl="2" indent="0">
              <a:buNone/>
            </a:pPr>
            <a:r>
              <a:rPr lang="en-US" dirty="0"/>
              <a:t>	</a:t>
            </a:r>
          </a:p>
          <a:p>
            <a:pPr lvl="2" indent="0">
              <a:buNone/>
            </a:pPr>
            <a:endParaRPr lang="en-US" dirty="0"/>
          </a:p>
          <a:p>
            <a:pPr lvl="1"/>
            <a:r>
              <a:rPr lang="en-US" sz="6300" dirty="0">
                <a:solidFill>
                  <a:srgbClr val="1E2F4D"/>
                </a:solidFill>
              </a:rPr>
              <a:t>Latest Updates to data.census.gov</a:t>
            </a:r>
          </a:p>
          <a:p>
            <a:pPr lvl="2"/>
            <a:endParaRPr lang="en-US" sz="6300" dirty="0">
              <a:solidFill>
                <a:srgbClr val="1E2F4D"/>
              </a:solidFill>
            </a:endParaRPr>
          </a:p>
          <a:p>
            <a:pPr lvl="1"/>
            <a:r>
              <a:rPr lang="en-US" sz="6300" dirty="0">
                <a:solidFill>
                  <a:schemeClr val="bg1">
                    <a:lumMod val="75000"/>
                  </a:schemeClr>
                </a:solidFill>
              </a:rPr>
              <a:t>Future Updates to data.census.gov</a:t>
            </a:r>
          </a:p>
          <a:p>
            <a:pPr lvl="2"/>
            <a:endParaRPr lang="en-US" sz="6300" dirty="0">
              <a:solidFill>
                <a:schemeClr val="bg1">
                  <a:lumMod val="75000"/>
                </a:schemeClr>
              </a:solidFill>
            </a:endParaRPr>
          </a:p>
          <a:p>
            <a:pPr lvl="1"/>
            <a:r>
              <a:rPr lang="en-US" sz="6300" dirty="0">
                <a:solidFill>
                  <a:schemeClr val="bg1">
                    <a:lumMod val="75000"/>
                  </a:schemeClr>
                </a:solidFill>
              </a:rPr>
              <a:t>Finding Detailed DHC-A Data in data.census.gov</a:t>
            </a:r>
          </a:p>
          <a:p>
            <a:pPr lvl="2"/>
            <a:endParaRPr lang="en-US" sz="4600" dirty="0">
              <a:solidFill>
                <a:schemeClr val="bg1">
                  <a:lumMod val="75000"/>
                </a:schemeClr>
              </a:solidFill>
            </a:endParaRPr>
          </a:p>
          <a:p>
            <a:pPr lvl="2">
              <a:spcBef>
                <a:spcPts val="0"/>
              </a:spcBef>
            </a:pPr>
            <a:r>
              <a:rPr lang="en-US" sz="5000" dirty="0">
                <a:solidFill>
                  <a:schemeClr val="bg1">
                    <a:lumMod val="75000"/>
                  </a:schemeClr>
                </a:solidFill>
              </a:rPr>
              <a:t>Getting Started: Detailed DHC-A Default Tables</a:t>
            </a:r>
          </a:p>
          <a:p>
            <a:pPr lvl="2">
              <a:spcBef>
                <a:spcPts val="0"/>
              </a:spcBef>
            </a:pPr>
            <a:endParaRPr lang="en-US" sz="5000" dirty="0">
              <a:solidFill>
                <a:schemeClr val="bg1">
                  <a:lumMod val="75000"/>
                </a:schemeClr>
              </a:solidFill>
            </a:endParaRPr>
          </a:p>
          <a:p>
            <a:pPr lvl="2">
              <a:lnSpc>
                <a:spcPct val="100000"/>
              </a:lnSpc>
              <a:spcBef>
                <a:spcPts val="0"/>
              </a:spcBef>
            </a:pPr>
            <a:r>
              <a:rPr lang="en-US" sz="5000" dirty="0">
                <a:solidFill>
                  <a:schemeClr val="bg1">
                    <a:lumMod val="75000"/>
                  </a:schemeClr>
                </a:solidFill>
              </a:rPr>
              <a:t>Selecting Multiple Geographies: Navajo Nation alone or in any combination population for all census tracts in Apache County, AZ</a:t>
            </a:r>
          </a:p>
          <a:p>
            <a:pPr lvl="2">
              <a:lnSpc>
                <a:spcPct val="100000"/>
              </a:lnSpc>
              <a:spcBef>
                <a:spcPts val="0"/>
              </a:spcBef>
            </a:pPr>
            <a:endParaRPr lang="en-US" sz="5000" dirty="0">
              <a:solidFill>
                <a:schemeClr val="bg1">
                  <a:lumMod val="75000"/>
                </a:schemeClr>
              </a:solidFill>
            </a:endParaRPr>
          </a:p>
          <a:p>
            <a:pPr lvl="2">
              <a:lnSpc>
                <a:spcPct val="100000"/>
              </a:lnSpc>
              <a:spcBef>
                <a:spcPts val="0"/>
              </a:spcBef>
            </a:pPr>
            <a:r>
              <a:rPr lang="en-US" sz="5000" dirty="0">
                <a:solidFill>
                  <a:schemeClr val="bg1">
                    <a:lumMod val="75000"/>
                  </a:schemeClr>
                </a:solidFill>
              </a:rPr>
              <a:t>Selecting Multiple Population Groups: All available Hispanic origin groups in Maricopa County, AZ</a:t>
            </a:r>
          </a:p>
          <a:p>
            <a:pPr lvl="1"/>
            <a:endParaRPr lang="en-US" sz="4000" dirty="0">
              <a:solidFill>
                <a:schemeClr val="bg1">
                  <a:lumMod val="75000"/>
                </a:schemeClr>
              </a:solidFill>
            </a:endParaRPr>
          </a:p>
          <a:p>
            <a:pPr lvl="1"/>
            <a:r>
              <a:rPr lang="en-US" sz="6300" dirty="0">
                <a:solidFill>
                  <a:schemeClr val="bg1">
                    <a:lumMod val="75000"/>
                  </a:schemeClr>
                </a:solidFill>
              </a:rPr>
              <a:t>Finding Data in the Microdata Access Tool</a:t>
            </a:r>
          </a:p>
          <a:p>
            <a:pPr lvl="2"/>
            <a:r>
              <a:rPr kumimoji="0" lang="en-US" sz="5000" i="0" u="none" strike="noStrike" kern="1200" cap="none" spc="-20" normalizeH="0" baseline="0" noProof="0" dirty="0">
                <a:ln>
                  <a:noFill/>
                </a:ln>
                <a:solidFill>
                  <a:schemeClr val="bg1">
                    <a:lumMod val="75000"/>
                  </a:schemeClr>
                </a:solidFill>
                <a:effectLst/>
                <a:uLnTx/>
                <a:uFillTx/>
                <a:ea typeface="+mn-ea"/>
                <a:cs typeface="+mn-cs"/>
              </a:rPr>
              <a:t>Place of birth by single year of age in Arizona </a:t>
            </a:r>
          </a:p>
          <a:p>
            <a:pPr lvl="2"/>
            <a:endParaRPr lang="en-US" sz="5400" dirty="0">
              <a:solidFill>
                <a:schemeClr val="bg1">
                  <a:lumMod val="75000"/>
                </a:schemeClr>
              </a:solidFill>
            </a:endParaRPr>
          </a:p>
          <a:p>
            <a:pPr lvl="1"/>
            <a:r>
              <a:rPr lang="en-US" sz="6300" dirty="0">
                <a:solidFill>
                  <a:schemeClr val="bg1">
                    <a:lumMod val="75000"/>
                  </a:schemeClr>
                </a:solidFill>
              </a:rPr>
              <a:t>Resources</a:t>
            </a:r>
          </a:p>
          <a:p>
            <a:pPr lvl="2"/>
            <a:endParaRPr lang="en-US" sz="3600" dirty="0">
              <a:solidFill>
                <a:srgbClr val="1E2F4D"/>
              </a:solidFill>
            </a:endParaRPr>
          </a:p>
          <a:p>
            <a:pPr marL="342900" indent="-342900">
              <a:buAutoNum type="arabicPeriod" startAt="5"/>
            </a:pPr>
            <a:endParaRPr lang="en-US" dirty="0"/>
          </a:p>
        </p:txBody>
      </p:sp>
    </p:spTree>
    <p:extLst>
      <p:ext uri="{BB962C8B-B14F-4D97-AF65-F5344CB8AC3E}">
        <p14:creationId xmlns:p14="http://schemas.microsoft.com/office/powerpoint/2010/main" val="30546489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24BFE6D4-27A9-4AE4-9EAE-AF75F97B179B}" type="slidenum">
              <a:rPr lang="en-US" smtClean="0"/>
              <a:t>30</a:t>
            </a:fld>
            <a:endParaRPr lang="en-US" dirty="0"/>
          </a:p>
        </p:txBody>
      </p:sp>
      <p:sp>
        <p:nvSpPr>
          <p:cNvPr id="12" name="Title 1"/>
          <p:cNvSpPr>
            <a:spLocks noGrp="1"/>
          </p:cNvSpPr>
          <p:nvPr>
            <p:ph type="title"/>
          </p:nvPr>
        </p:nvSpPr>
        <p:spPr>
          <a:xfrm>
            <a:off x="176097" y="-1"/>
            <a:ext cx="12015903" cy="661183"/>
          </a:xfrm>
        </p:spPr>
        <p:txBody>
          <a:bodyPr>
            <a:normAutofit/>
          </a:bodyPr>
          <a:lstStyle/>
          <a:p>
            <a:pPr algn="ctr">
              <a:lnSpc>
                <a:spcPct val="100000"/>
              </a:lnSpc>
              <a:defRPr/>
            </a:pPr>
            <a:r>
              <a:rPr lang="en-US" sz="3400" b="1" dirty="0">
                <a:solidFill>
                  <a:srgbClr val="1E2F4D"/>
                </a:solidFill>
                <a:latin typeface="Calibri"/>
              </a:rPr>
              <a:t>USA Trade Online (UTO)</a:t>
            </a:r>
          </a:p>
        </p:txBody>
      </p:sp>
      <p:pic>
        <p:nvPicPr>
          <p:cNvPr id="9" name="Picture 8">
            <a:extLst>
              <a:ext uri="{FF2B5EF4-FFF2-40B4-BE49-F238E27FC236}">
                <a16:creationId xmlns:a16="http://schemas.microsoft.com/office/drawing/2014/main" id="{657EFCDF-1145-13D4-0FE5-692D9D5A35FF}"/>
              </a:ext>
            </a:extLst>
          </p:cNvPr>
          <p:cNvPicPr>
            <a:picLocks noChangeAspect="1"/>
          </p:cNvPicPr>
          <p:nvPr/>
        </p:nvPicPr>
        <p:blipFill>
          <a:blip r:embed="rId2"/>
          <a:stretch>
            <a:fillRect/>
          </a:stretch>
        </p:blipFill>
        <p:spPr>
          <a:xfrm>
            <a:off x="203200" y="861053"/>
            <a:ext cx="7063922" cy="3960165"/>
          </a:xfrm>
          <a:prstGeom prst="rect">
            <a:avLst/>
          </a:prstGeom>
          <a:ln>
            <a:solidFill>
              <a:schemeClr val="tx1"/>
            </a:solidFill>
          </a:ln>
        </p:spPr>
      </p:pic>
      <p:pic>
        <p:nvPicPr>
          <p:cNvPr id="14" name="Picture 13">
            <a:extLst>
              <a:ext uri="{FF2B5EF4-FFF2-40B4-BE49-F238E27FC236}">
                <a16:creationId xmlns:a16="http://schemas.microsoft.com/office/drawing/2014/main" id="{52A12142-9D65-3F75-FB99-B41C257CFECF}"/>
              </a:ext>
            </a:extLst>
          </p:cNvPr>
          <p:cNvPicPr>
            <a:picLocks noChangeAspect="1"/>
          </p:cNvPicPr>
          <p:nvPr/>
        </p:nvPicPr>
        <p:blipFill>
          <a:blip r:embed="rId3"/>
          <a:stretch>
            <a:fillRect/>
          </a:stretch>
        </p:blipFill>
        <p:spPr>
          <a:xfrm>
            <a:off x="4712535" y="2713317"/>
            <a:ext cx="7327065" cy="4073563"/>
          </a:xfrm>
          <a:prstGeom prst="rect">
            <a:avLst/>
          </a:prstGeom>
          <a:ln>
            <a:solidFill>
              <a:schemeClr val="tx1"/>
            </a:solidFill>
          </a:ln>
        </p:spPr>
      </p:pic>
    </p:spTree>
    <p:extLst>
      <p:ext uri="{BB962C8B-B14F-4D97-AF65-F5344CB8AC3E}">
        <p14:creationId xmlns:p14="http://schemas.microsoft.com/office/powerpoint/2010/main" val="18966417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24BFE6D4-27A9-4AE4-9EAE-AF75F97B179B}" type="slidenum">
              <a:rPr lang="en-US" smtClean="0"/>
              <a:t>31</a:t>
            </a:fld>
            <a:endParaRPr lang="en-US" dirty="0"/>
          </a:p>
        </p:txBody>
      </p:sp>
      <p:sp>
        <p:nvSpPr>
          <p:cNvPr id="7" name="TextBox 6"/>
          <p:cNvSpPr txBox="1"/>
          <p:nvPr/>
        </p:nvSpPr>
        <p:spPr>
          <a:xfrm>
            <a:off x="659978" y="700816"/>
            <a:ext cx="1121633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dirty="0">
                <a:ln>
                  <a:noFill/>
                </a:ln>
                <a:solidFill>
                  <a:srgbClr val="000000"/>
                </a:solidFill>
                <a:effectLst/>
                <a:uLnTx/>
                <a:uFillTx/>
                <a:latin typeface="Calibri" panose="020F0502020204030204"/>
                <a:ea typeface="+mn-ea"/>
                <a:cs typeface="+mn-cs"/>
              </a:rPr>
              <a:t>Continuing work on the UTO app that will eventually move to data.census.gov</a:t>
            </a:r>
            <a:endPar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2" name="Title 1"/>
          <p:cNvSpPr>
            <a:spLocks noGrp="1"/>
          </p:cNvSpPr>
          <p:nvPr>
            <p:ph type="title"/>
          </p:nvPr>
        </p:nvSpPr>
        <p:spPr>
          <a:xfrm>
            <a:off x="176097" y="-1"/>
            <a:ext cx="12015903" cy="661183"/>
          </a:xfrm>
        </p:spPr>
        <p:txBody>
          <a:bodyPr>
            <a:normAutofit/>
          </a:bodyPr>
          <a:lstStyle/>
          <a:p>
            <a:pPr algn="ctr">
              <a:lnSpc>
                <a:spcPct val="100000"/>
              </a:lnSpc>
              <a:defRPr/>
            </a:pPr>
            <a:r>
              <a:rPr lang="en-US" sz="3400" b="1" dirty="0">
                <a:solidFill>
                  <a:srgbClr val="1E2F4D"/>
                </a:solidFill>
                <a:latin typeface="Calibri"/>
              </a:rPr>
              <a:t>USA Trade Online (UTO)</a:t>
            </a:r>
          </a:p>
        </p:txBody>
      </p:sp>
      <p:pic>
        <p:nvPicPr>
          <p:cNvPr id="5" name="Picture 4">
            <a:extLst>
              <a:ext uri="{FF2B5EF4-FFF2-40B4-BE49-F238E27FC236}">
                <a16:creationId xmlns:a16="http://schemas.microsoft.com/office/drawing/2014/main" id="{1122C9FD-0636-F493-E0F7-E1975C8D29D4}"/>
              </a:ext>
            </a:extLst>
          </p:cNvPr>
          <p:cNvPicPr>
            <a:picLocks noChangeAspect="1"/>
          </p:cNvPicPr>
          <p:nvPr/>
        </p:nvPicPr>
        <p:blipFill>
          <a:blip r:embed="rId2"/>
          <a:stretch>
            <a:fillRect/>
          </a:stretch>
        </p:blipFill>
        <p:spPr>
          <a:xfrm>
            <a:off x="197868" y="1079004"/>
            <a:ext cx="6384418" cy="3046682"/>
          </a:xfrm>
          <a:prstGeom prst="rect">
            <a:avLst/>
          </a:prstGeom>
          <a:ln>
            <a:solidFill>
              <a:schemeClr val="tx1"/>
            </a:solidFill>
          </a:ln>
        </p:spPr>
      </p:pic>
      <p:pic>
        <p:nvPicPr>
          <p:cNvPr id="9" name="Picture 8">
            <a:extLst>
              <a:ext uri="{FF2B5EF4-FFF2-40B4-BE49-F238E27FC236}">
                <a16:creationId xmlns:a16="http://schemas.microsoft.com/office/drawing/2014/main" id="{CD90D107-EB1E-9D35-D7C0-FC7B9E5EF075}"/>
              </a:ext>
            </a:extLst>
          </p:cNvPr>
          <p:cNvPicPr>
            <a:picLocks noChangeAspect="1"/>
          </p:cNvPicPr>
          <p:nvPr/>
        </p:nvPicPr>
        <p:blipFill>
          <a:blip r:embed="rId3"/>
          <a:stretch>
            <a:fillRect/>
          </a:stretch>
        </p:blipFill>
        <p:spPr>
          <a:xfrm>
            <a:off x="5529943" y="1886625"/>
            <a:ext cx="6464189" cy="3084749"/>
          </a:xfrm>
          <a:prstGeom prst="rect">
            <a:avLst/>
          </a:prstGeom>
          <a:ln>
            <a:solidFill>
              <a:schemeClr val="tx1"/>
            </a:solidFill>
          </a:ln>
        </p:spPr>
      </p:pic>
      <p:pic>
        <p:nvPicPr>
          <p:cNvPr id="11" name="Picture 10">
            <a:extLst>
              <a:ext uri="{FF2B5EF4-FFF2-40B4-BE49-F238E27FC236}">
                <a16:creationId xmlns:a16="http://schemas.microsoft.com/office/drawing/2014/main" id="{4E090311-01EF-6AFA-EDDF-7F54A9B2543B}"/>
              </a:ext>
            </a:extLst>
          </p:cNvPr>
          <p:cNvPicPr>
            <a:picLocks noChangeAspect="1"/>
          </p:cNvPicPr>
          <p:nvPr/>
        </p:nvPicPr>
        <p:blipFill>
          <a:blip r:embed="rId4"/>
          <a:stretch>
            <a:fillRect/>
          </a:stretch>
        </p:blipFill>
        <p:spPr>
          <a:xfrm>
            <a:off x="1918773" y="3636726"/>
            <a:ext cx="6464189" cy="3084749"/>
          </a:xfrm>
          <a:prstGeom prst="rect">
            <a:avLst/>
          </a:prstGeom>
          <a:ln>
            <a:solidFill>
              <a:schemeClr val="tx1"/>
            </a:solidFill>
          </a:ln>
        </p:spPr>
      </p:pic>
    </p:spTree>
    <p:extLst>
      <p:ext uri="{BB962C8B-B14F-4D97-AF65-F5344CB8AC3E}">
        <p14:creationId xmlns:p14="http://schemas.microsoft.com/office/powerpoint/2010/main" val="8023882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p:txBody>
          <a:bodyPr/>
          <a:lstStyle/>
          <a:p>
            <a:fld id="{FC63ECC8-719A-498E-B101-491B6A35558E}" type="slidenum">
              <a:rPr lang="en-US" smtClean="0"/>
              <a:t>32</a:t>
            </a:fld>
            <a:endParaRPr lang="en-US" dirty="0"/>
          </a:p>
        </p:txBody>
      </p:sp>
      <p:sp>
        <p:nvSpPr>
          <p:cNvPr id="9" name="Title 1">
            <a:extLst>
              <a:ext uri="{FF2B5EF4-FFF2-40B4-BE49-F238E27FC236}">
                <a16:creationId xmlns:a16="http://schemas.microsoft.com/office/drawing/2014/main" id="{14A91149-AD82-0049-E869-5E58FC92530E}"/>
              </a:ext>
            </a:extLst>
          </p:cNvPr>
          <p:cNvSpPr>
            <a:spLocks noGrp="1"/>
          </p:cNvSpPr>
          <p:nvPr>
            <p:ph type="title"/>
          </p:nvPr>
        </p:nvSpPr>
        <p:spPr>
          <a:xfrm>
            <a:off x="509785" y="2651759"/>
            <a:ext cx="11172429" cy="685801"/>
          </a:xfrm>
        </p:spPr>
        <p:txBody>
          <a:bodyPr>
            <a:normAutofit/>
          </a:bodyPr>
          <a:lstStyle/>
          <a:p>
            <a:pPr algn="ctr">
              <a:lnSpc>
                <a:spcPct val="100000"/>
              </a:lnSpc>
              <a:defRPr/>
            </a:pPr>
            <a:r>
              <a:rPr lang="en-US" sz="3400" b="1" dirty="0">
                <a:solidFill>
                  <a:srgbClr val="1E2F4D"/>
                </a:solidFill>
                <a:latin typeface="Calibri"/>
              </a:rPr>
              <a:t>New API Interface (CHIPPY)</a:t>
            </a:r>
          </a:p>
        </p:txBody>
      </p:sp>
    </p:spTree>
    <p:extLst>
      <p:ext uri="{BB962C8B-B14F-4D97-AF65-F5344CB8AC3E}">
        <p14:creationId xmlns:p14="http://schemas.microsoft.com/office/powerpoint/2010/main" val="23721422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24BFE6D4-27A9-4AE4-9EAE-AF75F97B179B}" type="slidenum">
              <a:rPr lang="en-US" smtClean="0"/>
              <a:t>33</a:t>
            </a:fld>
            <a:endParaRPr lang="en-US" dirty="0"/>
          </a:p>
        </p:txBody>
      </p:sp>
      <p:sp>
        <p:nvSpPr>
          <p:cNvPr id="12" name="Title 1"/>
          <p:cNvSpPr>
            <a:spLocks noGrp="1"/>
          </p:cNvSpPr>
          <p:nvPr>
            <p:ph type="title"/>
          </p:nvPr>
        </p:nvSpPr>
        <p:spPr>
          <a:xfrm>
            <a:off x="176097" y="-1"/>
            <a:ext cx="12015903" cy="1000126"/>
          </a:xfrm>
        </p:spPr>
        <p:txBody>
          <a:bodyPr>
            <a:normAutofit/>
          </a:bodyPr>
          <a:lstStyle/>
          <a:p>
            <a:pPr algn="ctr">
              <a:lnSpc>
                <a:spcPct val="100000"/>
              </a:lnSpc>
              <a:defRPr/>
            </a:pPr>
            <a:r>
              <a:rPr lang="en-US" sz="3400" b="1" dirty="0">
                <a:solidFill>
                  <a:srgbClr val="1E2F4D"/>
                </a:solidFill>
                <a:latin typeface="Calibri"/>
              </a:rPr>
              <a:t>CHIPPY – Our New API Interface</a:t>
            </a:r>
          </a:p>
        </p:txBody>
      </p:sp>
      <p:pic>
        <p:nvPicPr>
          <p:cNvPr id="3" name="Picture 2">
            <a:extLst>
              <a:ext uri="{FF2B5EF4-FFF2-40B4-BE49-F238E27FC236}">
                <a16:creationId xmlns:a16="http://schemas.microsoft.com/office/drawing/2014/main" id="{5BCDA64F-B108-E793-E4DF-369908B0520C}"/>
              </a:ext>
            </a:extLst>
          </p:cNvPr>
          <p:cNvPicPr>
            <a:picLocks noChangeAspect="1"/>
          </p:cNvPicPr>
          <p:nvPr/>
        </p:nvPicPr>
        <p:blipFill>
          <a:blip r:embed="rId2"/>
          <a:stretch>
            <a:fillRect/>
          </a:stretch>
        </p:blipFill>
        <p:spPr>
          <a:xfrm>
            <a:off x="1862139" y="1167055"/>
            <a:ext cx="3986212" cy="4523889"/>
          </a:xfrm>
          <a:prstGeom prst="rect">
            <a:avLst/>
          </a:prstGeom>
        </p:spPr>
      </p:pic>
      <p:sp>
        <p:nvSpPr>
          <p:cNvPr id="6" name="TextBox 5">
            <a:extLst>
              <a:ext uri="{FF2B5EF4-FFF2-40B4-BE49-F238E27FC236}">
                <a16:creationId xmlns:a16="http://schemas.microsoft.com/office/drawing/2014/main" id="{48FB5DF3-E454-2D68-D4D7-D0E8217CCE4E}"/>
              </a:ext>
            </a:extLst>
          </p:cNvPr>
          <p:cNvSpPr txBox="1"/>
          <p:nvPr/>
        </p:nvSpPr>
        <p:spPr>
          <a:xfrm>
            <a:off x="6343650" y="2102347"/>
            <a:ext cx="4543425" cy="2015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b="1" noProof="0" dirty="0">
                <a:solidFill>
                  <a:srgbClr val="000000"/>
                </a:solidFill>
                <a:latin typeface="Calibri" panose="020F0502020204030204"/>
              </a:rPr>
              <a:t>CHIPPY is a way for data users and developers to discover, search, and access Census data and related information in a more consumable way</a:t>
            </a:r>
            <a:endParaRPr kumimoji="0" lang="en-US" sz="25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69943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24BFE6D4-27A9-4AE4-9EAE-AF75F97B179B}" type="slidenum">
              <a:rPr lang="en-US" smtClean="0"/>
              <a:t>34</a:t>
            </a:fld>
            <a:endParaRPr lang="en-US" dirty="0"/>
          </a:p>
        </p:txBody>
      </p:sp>
      <p:sp>
        <p:nvSpPr>
          <p:cNvPr id="12" name="Title 1"/>
          <p:cNvSpPr>
            <a:spLocks noGrp="1"/>
          </p:cNvSpPr>
          <p:nvPr>
            <p:ph type="title"/>
          </p:nvPr>
        </p:nvSpPr>
        <p:spPr>
          <a:xfrm>
            <a:off x="176097" y="-1"/>
            <a:ext cx="12015903" cy="1000126"/>
          </a:xfrm>
        </p:spPr>
        <p:txBody>
          <a:bodyPr>
            <a:normAutofit/>
          </a:bodyPr>
          <a:lstStyle/>
          <a:p>
            <a:pPr algn="ctr">
              <a:lnSpc>
                <a:spcPct val="100000"/>
              </a:lnSpc>
              <a:defRPr/>
            </a:pPr>
            <a:r>
              <a:rPr lang="en-US" sz="3400" b="1" dirty="0">
                <a:solidFill>
                  <a:srgbClr val="1E2F4D"/>
                </a:solidFill>
                <a:latin typeface="Calibri"/>
              </a:rPr>
              <a:t>Our New API Interface</a:t>
            </a:r>
          </a:p>
        </p:txBody>
      </p:sp>
      <p:pic>
        <p:nvPicPr>
          <p:cNvPr id="3" name="Picture 2">
            <a:extLst>
              <a:ext uri="{FF2B5EF4-FFF2-40B4-BE49-F238E27FC236}">
                <a16:creationId xmlns:a16="http://schemas.microsoft.com/office/drawing/2014/main" id="{5BCDA64F-B108-E793-E4DF-369908B0520C}"/>
              </a:ext>
            </a:extLst>
          </p:cNvPr>
          <p:cNvPicPr>
            <a:picLocks noChangeAspect="1"/>
          </p:cNvPicPr>
          <p:nvPr/>
        </p:nvPicPr>
        <p:blipFill>
          <a:blip r:embed="rId2"/>
          <a:stretch>
            <a:fillRect/>
          </a:stretch>
        </p:blipFill>
        <p:spPr>
          <a:xfrm>
            <a:off x="9385967" y="2502005"/>
            <a:ext cx="2362728" cy="2681423"/>
          </a:xfrm>
          <a:prstGeom prst="rect">
            <a:avLst/>
          </a:prstGeom>
        </p:spPr>
      </p:pic>
      <p:sp>
        <p:nvSpPr>
          <p:cNvPr id="2" name="Content Placeholder 2">
            <a:extLst>
              <a:ext uri="{FF2B5EF4-FFF2-40B4-BE49-F238E27FC236}">
                <a16:creationId xmlns:a16="http://schemas.microsoft.com/office/drawing/2014/main" id="{A699C39B-F33A-A3FF-035A-1979AA6634C2}"/>
              </a:ext>
            </a:extLst>
          </p:cNvPr>
          <p:cNvSpPr>
            <a:spLocks noGrp="1"/>
          </p:cNvSpPr>
          <p:nvPr/>
        </p:nvSpPr>
        <p:spPr>
          <a:xfrm>
            <a:off x="838200" y="896895"/>
            <a:ext cx="10515600" cy="506421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dirty="0"/>
              <a:t>Our users gave feedback, and we listened. They said:</a:t>
            </a:r>
            <a:endParaRPr lang="en-US" b="1" dirty="0">
              <a:cs typeface="Times New Roman" panose="02020603050405020304" pitchFamily="18" charset="0"/>
            </a:endParaRPr>
          </a:p>
          <a:p>
            <a:pPr lvl="1">
              <a:lnSpc>
                <a:spcPct val="100000"/>
              </a:lnSpc>
            </a:pPr>
            <a:r>
              <a:rPr lang="en-US" dirty="0">
                <a:cs typeface="Times New Roman" panose="02020603050405020304" pitchFamily="18" charset="0"/>
              </a:rPr>
              <a:t>Data discovery is difficult</a:t>
            </a:r>
          </a:p>
          <a:p>
            <a:pPr lvl="1">
              <a:lnSpc>
                <a:spcPct val="100000"/>
              </a:lnSpc>
            </a:pPr>
            <a:r>
              <a:rPr lang="en-US" dirty="0">
                <a:cs typeface="Times New Roman" panose="02020603050405020304" pitchFamily="18" charset="0"/>
              </a:rPr>
              <a:t>Need to use multiple endpoints to answer simple queries</a:t>
            </a:r>
          </a:p>
          <a:p>
            <a:pPr lvl="1">
              <a:lnSpc>
                <a:spcPct val="100000"/>
              </a:lnSpc>
            </a:pPr>
            <a:r>
              <a:rPr lang="en-US" dirty="0">
                <a:cs typeface="Times New Roman" panose="02020603050405020304" pitchFamily="18" charset="0"/>
              </a:rPr>
              <a:t>Structure is dataset-focused</a:t>
            </a:r>
          </a:p>
          <a:p>
            <a:pPr lvl="1">
              <a:lnSpc>
                <a:spcPct val="100000"/>
              </a:lnSpc>
            </a:pPr>
            <a:r>
              <a:rPr lang="en-US" dirty="0">
                <a:cs typeface="Times New Roman" panose="02020603050405020304" pitchFamily="18" charset="0"/>
              </a:rPr>
              <a:t>No standardization of content</a:t>
            </a:r>
          </a:p>
          <a:p>
            <a:pPr marL="0" indent="0">
              <a:lnSpc>
                <a:spcPct val="100000"/>
              </a:lnSpc>
              <a:buNone/>
            </a:pPr>
            <a:r>
              <a:rPr lang="en-US" b="1" dirty="0">
                <a:cs typeface="Times New Roman" panose="02020603050405020304" pitchFamily="18" charset="0"/>
              </a:rPr>
              <a:t>The new design addresses these concerns</a:t>
            </a:r>
          </a:p>
          <a:p>
            <a:pPr lvl="1">
              <a:lnSpc>
                <a:spcPct val="100000"/>
              </a:lnSpc>
            </a:pPr>
            <a:r>
              <a:rPr lang="en-US" dirty="0">
                <a:cs typeface="Times New Roman" panose="02020603050405020304" pitchFamily="18" charset="0"/>
              </a:rPr>
              <a:t>Discovery is much easier</a:t>
            </a:r>
          </a:p>
          <a:p>
            <a:pPr lvl="1">
              <a:lnSpc>
                <a:spcPct val="100000"/>
              </a:lnSpc>
            </a:pPr>
            <a:r>
              <a:rPr lang="en-US" dirty="0">
                <a:cs typeface="Times New Roman" panose="02020603050405020304" pitchFamily="18" charset="0"/>
              </a:rPr>
              <a:t>Well-organized endpoints</a:t>
            </a:r>
          </a:p>
          <a:p>
            <a:pPr lvl="1">
              <a:lnSpc>
                <a:spcPct val="100000"/>
              </a:lnSpc>
            </a:pPr>
            <a:r>
              <a:rPr lang="en-US" dirty="0">
                <a:cs typeface="Times New Roman" panose="02020603050405020304" pitchFamily="18" charset="0"/>
              </a:rPr>
              <a:t>Standardized, consistent request and response structures</a:t>
            </a:r>
          </a:p>
        </p:txBody>
      </p:sp>
    </p:spTree>
    <p:extLst>
      <p:ext uri="{BB962C8B-B14F-4D97-AF65-F5344CB8AC3E}">
        <p14:creationId xmlns:p14="http://schemas.microsoft.com/office/powerpoint/2010/main" val="34499678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24BFE6D4-27A9-4AE4-9EAE-AF75F97B179B}" type="slidenum">
              <a:rPr lang="en-US" smtClean="0"/>
              <a:t>35</a:t>
            </a:fld>
            <a:endParaRPr lang="en-US" dirty="0"/>
          </a:p>
        </p:txBody>
      </p:sp>
      <p:sp>
        <p:nvSpPr>
          <p:cNvPr id="12" name="Title 1"/>
          <p:cNvSpPr>
            <a:spLocks noGrp="1"/>
          </p:cNvSpPr>
          <p:nvPr>
            <p:ph type="title"/>
          </p:nvPr>
        </p:nvSpPr>
        <p:spPr>
          <a:xfrm>
            <a:off x="176097" y="-1"/>
            <a:ext cx="12015903" cy="633371"/>
          </a:xfrm>
        </p:spPr>
        <p:txBody>
          <a:bodyPr>
            <a:normAutofit/>
          </a:bodyPr>
          <a:lstStyle/>
          <a:p>
            <a:pPr algn="ctr">
              <a:lnSpc>
                <a:spcPct val="100000"/>
              </a:lnSpc>
              <a:defRPr/>
            </a:pPr>
            <a:r>
              <a:rPr lang="en-US" sz="3400" b="1" dirty="0">
                <a:solidFill>
                  <a:srgbClr val="1E2F4D"/>
                </a:solidFill>
                <a:latin typeface="Calibri"/>
              </a:rPr>
              <a:t>Our New API Interface</a:t>
            </a:r>
          </a:p>
        </p:txBody>
      </p:sp>
      <p:pic>
        <p:nvPicPr>
          <p:cNvPr id="3" name="Picture 2">
            <a:extLst>
              <a:ext uri="{FF2B5EF4-FFF2-40B4-BE49-F238E27FC236}">
                <a16:creationId xmlns:a16="http://schemas.microsoft.com/office/drawing/2014/main" id="{5BCDA64F-B108-E793-E4DF-369908B0520C}"/>
              </a:ext>
            </a:extLst>
          </p:cNvPr>
          <p:cNvPicPr>
            <a:picLocks noChangeAspect="1"/>
          </p:cNvPicPr>
          <p:nvPr/>
        </p:nvPicPr>
        <p:blipFill>
          <a:blip r:embed="rId2"/>
          <a:stretch>
            <a:fillRect/>
          </a:stretch>
        </p:blipFill>
        <p:spPr>
          <a:xfrm>
            <a:off x="9385967" y="2502005"/>
            <a:ext cx="2362728" cy="2681423"/>
          </a:xfrm>
          <a:prstGeom prst="rect">
            <a:avLst/>
          </a:prstGeom>
        </p:spPr>
      </p:pic>
      <p:sp>
        <p:nvSpPr>
          <p:cNvPr id="6" name="Content Placeholder 3">
            <a:extLst>
              <a:ext uri="{FF2B5EF4-FFF2-40B4-BE49-F238E27FC236}">
                <a16:creationId xmlns:a16="http://schemas.microsoft.com/office/drawing/2014/main" id="{B55124A2-140C-702C-F789-33AC46B8070B}"/>
              </a:ext>
            </a:extLst>
          </p:cNvPr>
          <p:cNvSpPr>
            <a:spLocks noGrp="1"/>
          </p:cNvSpPr>
          <p:nvPr/>
        </p:nvSpPr>
        <p:spPr>
          <a:xfrm>
            <a:off x="594872" y="905038"/>
            <a:ext cx="11002256" cy="5286460"/>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4500" b="1" dirty="0">
                <a:cs typeface="Arial" panose="020B0604020202020204" pitchFamily="34" charset="0"/>
              </a:rPr>
              <a:t>API Requests and Responses are Machine and Human-Readable</a:t>
            </a:r>
          </a:p>
          <a:p>
            <a:pPr marL="0" indent="0" fontAlgn="base">
              <a:buNone/>
            </a:pPr>
            <a:r>
              <a:rPr lang="en-US" sz="3600" b="1" i="1" dirty="0">
                <a:cs typeface="Arial" panose="020B0604020202020204" pitchFamily="34" charset="0"/>
              </a:rPr>
              <a:t>Potential request structure (for discovery requests):</a:t>
            </a:r>
          </a:p>
          <a:p>
            <a:pPr marL="0" indent="0" algn="l" rtl="0" fontAlgn="base">
              <a:buNone/>
            </a:pPr>
            <a:r>
              <a:rPr lang="en-US" sz="2900" dirty="0">
                <a:solidFill>
                  <a:srgbClr val="000000"/>
                </a:solidFill>
                <a:latin typeface="Courier New" panose="02070309020205020404" pitchFamily="49" charset="0"/>
                <a:cs typeface="Courier New" panose="02070309020205020404" pitchFamily="49" charset="0"/>
              </a:rPr>
              <a:t>{</a:t>
            </a:r>
          </a:p>
          <a:p>
            <a:pPr marL="0" indent="0" algn="l" rtl="0" fontAlgn="base">
              <a:buNone/>
            </a:pPr>
            <a:r>
              <a:rPr lang="en-US" sz="2900" dirty="0">
                <a:solidFill>
                  <a:srgbClr val="000000"/>
                </a:solidFill>
                <a:latin typeface="Courier New" panose="02070309020205020404" pitchFamily="49" charset="0"/>
                <a:cs typeface="Courier New" panose="02070309020205020404" pitchFamily="49" charset="0"/>
              </a:rPr>
              <a:t>   “geoIds”: [“geo1”,”geo2”,…],</a:t>
            </a:r>
          </a:p>
          <a:p>
            <a:pPr marL="0" indent="0" algn="l" rtl="0" fontAlgn="base">
              <a:buNone/>
            </a:pPr>
            <a:r>
              <a:rPr lang="en-US" sz="2900" dirty="0">
                <a:solidFill>
                  <a:srgbClr val="000000"/>
                </a:solidFill>
                <a:latin typeface="Courier New" panose="02070309020205020404" pitchFamily="49" charset="0"/>
                <a:cs typeface="Courier New" panose="02070309020205020404" pitchFamily="49" charset="0"/>
              </a:rPr>
              <a:t>   “codesets”: {“naics”: [“naics1”,”naics2”,…], “comm”: [“c1”,”c2”,…]}</a:t>
            </a:r>
          </a:p>
          <a:p>
            <a:pPr marL="0" indent="0" algn="l" rtl="0" fontAlgn="base">
              <a:buNone/>
            </a:pPr>
            <a:r>
              <a:rPr lang="en-US" sz="2900" dirty="0">
                <a:solidFill>
                  <a:srgbClr val="000000"/>
                </a:solidFill>
                <a:latin typeface="Courier New" panose="02070309020205020404" pitchFamily="49" charset="0"/>
                <a:cs typeface="Courier New" panose="02070309020205020404" pitchFamily="49" charset="0"/>
              </a:rPr>
              <a:t>   “topics”: [“topic1”,”topic2”,…],</a:t>
            </a:r>
          </a:p>
          <a:p>
            <a:pPr marL="0" indent="0" algn="l" rtl="0" fontAlgn="base">
              <a:buNone/>
            </a:pPr>
            <a:r>
              <a:rPr lang="en-US" sz="2900" dirty="0">
                <a:solidFill>
                  <a:srgbClr val="000000"/>
                </a:solidFill>
                <a:latin typeface="Courier New" panose="02070309020205020404" pitchFamily="49" charset="0"/>
                <a:cs typeface="Courier New" panose="02070309020205020404" pitchFamily="49" charset="0"/>
              </a:rPr>
              <a:t>   “tableIds”: [“table1”,”table2”,…],</a:t>
            </a:r>
          </a:p>
          <a:p>
            <a:pPr marL="0" indent="0" algn="l" rtl="0" fontAlgn="base">
              <a:buNone/>
            </a:pPr>
            <a:r>
              <a:rPr lang="en-US" sz="2900" dirty="0">
                <a:solidFill>
                  <a:srgbClr val="000000"/>
                </a:solidFill>
                <a:latin typeface="Courier New" panose="02070309020205020404" pitchFamily="49" charset="0"/>
                <a:cs typeface="Courier New" panose="02070309020205020404" pitchFamily="49" charset="0"/>
              </a:rPr>
              <a:t>   “datasets”: [“ds1”,”ds2”,…]</a:t>
            </a:r>
          </a:p>
          <a:p>
            <a:pPr marL="0" indent="0" algn="l" rtl="0" fontAlgn="base">
              <a:buNone/>
            </a:pPr>
            <a:r>
              <a:rPr lang="en-US" sz="2900" dirty="0">
                <a:solidFill>
                  <a:srgbClr val="000000"/>
                </a:solidFill>
                <a:latin typeface="Courier New" panose="02070309020205020404" pitchFamily="49" charset="0"/>
                <a:cs typeface="Courier New" panose="02070309020205020404" pitchFamily="49" charset="0"/>
              </a:rPr>
              <a:t>}</a:t>
            </a:r>
          </a:p>
          <a:p>
            <a:pPr marL="0" indent="0" algn="l" rtl="0" fontAlgn="base">
              <a:buNone/>
            </a:pPr>
            <a:endParaRPr lang="en-US" sz="2900" dirty="0">
              <a:solidFill>
                <a:srgbClr val="000000"/>
              </a:solidFill>
              <a:latin typeface="Courier New" panose="02070309020205020404" pitchFamily="49" charset="0"/>
              <a:cs typeface="Courier New" panose="02070309020205020404" pitchFamily="49" charset="0"/>
            </a:endParaRPr>
          </a:p>
          <a:p>
            <a:pPr marL="0" indent="0" algn="l" rtl="0" fontAlgn="base">
              <a:buNone/>
            </a:pPr>
            <a:r>
              <a:rPr lang="en-US" sz="3600" b="1" i="1" dirty="0">
                <a:solidFill>
                  <a:srgbClr val="000000"/>
                </a:solidFill>
                <a:cs typeface="Arial" panose="020B0604020202020204" pitchFamily="34" charset="0"/>
              </a:rPr>
              <a:t>Potential response structure:</a:t>
            </a:r>
            <a:endParaRPr lang="en-US" sz="3600" b="1" i="1" dirty="0">
              <a:solidFill>
                <a:srgbClr val="000000"/>
              </a:solidFill>
              <a:effectLst/>
              <a:cs typeface="Arial" panose="020B0604020202020204" pitchFamily="34" charset="0"/>
            </a:endParaRPr>
          </a:p>
          <a:p>
            <a:pPr marL="0" indent="0" algn="l" rtl="0" fontAlgn="base">
              <a:buNone/>
            </a:pPr>
            <a:r>
              <a:rPr lang="en-US" sz="2900" dirty="0">
                <a:solidFill>
                  <a:srgbClr val="000000"/>
                </a:solidFill>
                <a:latin typeface="Courier New" panose="02070309020205020404" pitchFamily="49" charset="0"/>
                <a:cs typeface="Courier New" panose="02070309020205020404" pitchFamily="49" charset="0"/>
              </a:rPr>
              <a:t>{</a:t>
            </a:r>
            <a:r>
              <a:rPr lang="en-US" sz="2900" b="1" dirty="0">
                <a:solidFill>
                  <a:srgbClr val="000000"/>
                </a:solidFill>
                <a:latin typeface="Courier New" panose="02070309020205020404" pitchFamily="49" charset="0"/>
                <a:cs typeface="Courier New" panose="02070309020205020404" pitchFamily="49" charset="0"/>
              </a:rPr>
              <a:t> </a:t>
            </a:r>
          </a:p>
          <a:p>
            <a:pPr marL="0" indent="0" algn="l" rtl="0" fontAlgn="base">
              <a:buNone/>
            </a:pPr>
            <a:r>
              <a:rPr lang="en-US" sz="2900" b="1" dirty="0">
                <a:solidFill>
                  <a:srgbClr val="000000"/>
                </a:solidFill>
                <a:latin typeface="Courier New" panose="02070309020205020404" pitchFamily="49" charset="0"/>
                <a:cs typeface="Courier New" panose="02070309020205020404" pitchFamily="49" charset="0"/>
              </a:rPr>
              <a:t>  </a:t>
            </a:r>
            <a:r>
              <a:rPr lang="en-US" sz="2900" dirty="0">
                <a:solidFill>
                  <a:srgbClr val="000000"/>
                </a:solidFill>
                <a:latin typeface="Courier New" panose="02070309020205020404" pitchFamily="49" charset="0"/>
                <a:cs typeface="Courier New" panose="02070309020205020404" pitchFamily="49" charset="0"/>
              </a:rPr>
              <a:t>"general-info": {}, </a:t>
            </a:r>
            <a:r>
              <a:rPr lang="en-US" sz="2900" b="1" dirty="0">
                <a:solidFill>
                  <a:srgbClr val="000000"/>
                </a:solidFill>
                <a:latin typeface="Courier New" panose="02070309020205020404" pitchFamily="49" charset="0"/>
                <a:cs typeface="Courier New" panose="02070309020205020404" pitchFamily="49" charset="0"/>
              </a:rPr>
              <a:t>		</a:t>
            </a:r>
            <a:r>
              <a:rPr lang="en-US" sz="3200" b="0" i="0" dirty="0">
                <a:solidFill>
                  <a:srgbClr val="000000"/>
                </a:solidFill>
                <a:effectLst/>
                <a:latin typeface="Courier New" panose="02070309020205020404" pitchFamily="49" charset="0"/>
              </a:rPr>
              <a:t> </a:t>
            </a:r>
            <a:r>
              <a:rPr lang="en-US" sz="3200" b="0" i="0" dirty="0">
                <a:solidFill>
                  <a:srgbClr val="000000"/>
                </a:solidFill>
                <a:effectLst/>
                <a:cs typeface="Arial" panose="020B0604020202020204" pitchFamily="34" charset="0"/>
              </a:rPr>
              <a:t>e.g., service version or response time</a:t>
            </a:r>
            <a:endParaRPr lang="en-US" sz="2900" b="1" dirty="0">
              <a:solidFill>
                <a:srgbClr val="000000"/>
              </a:solidFill>
              <a:cs typeface="Arial" panose="020B0604020202020204" pitchFamily="34" charset="0"/>
            </a:endParaRPr>
          </a:p>
          <a:p>
            <a:pPr marL="0" indent="0" algn="l" rtl="0" fontAlgn="base">
              <a:buNone/>
            </a:pPr>
            <a:r>
              <a:rPr lang="en-US" sz="2900" b="1" dirty="0">
                <a:solidFill>
                  <a:srgbClr val="000000"/>
                </a:solidFill>
                <a:latin typeface="Courier New" panose="02070309020205020404" pitchFamily="49" charset="0"/>
                <a:cs typeface="Courier New" panose="02070309020205020404" pitchFamily="49" charset="0"/>
              </a:rPr>
              <a:t>  </a:t>
            </a:r>
            <a:r>
              <a:rPr lang="en-US" sz="2900" dirty="0">
                <a:solidFill>
                  <a:srgbClr val="000000"/>
                </a:solidFill>
                <a:latin typeface="Courier New" panose="02070309020205020404" pitchFamily="49" charset="0"/>
                <a:cs typeface="Courier New" panose="02070309020205020404" pitchFamily="49" charset="0"/>
              </a:rPr>
              <a:t>"service-messages": {}, </a:t>
            </a:r>
            <a:r>
              <a:rPr lang="en-US" sz="2900" b="1" dirty="0">
                <a:solidFill>
                  <a:srgbClr val="000000"/>
                </a:solidFill>
                <a:latin typeface="Courier New" panose="02070309020205020404" pitchFamily="49" charset="0"/>
                <a:cs typeface="Courier New" panose="02070309020205020404" pitchFamily="49" charset="0"/>
              </a:rPr>
              <a:t>	 </a:t>
            </a:r>
            <a:r>
              <a:rPr lang="en-US" sz="3300" dirty="0">
                <a:solidFill>
                  <a:srgbClr val="000000"/>
                </a:solidFill>
                <a:cs typeface="Arial" panose="020B0604020202020204" pitchFamily="34" charset="0"/>
              </a:rPr>
              <a:t>e.g., warnings, error messages  </a:t>
            </a:r>
          </a:p>
          <a:p>
            <a:pPr marL="0" indent="0" algn="l" rtl="0" fontAlgn="base">
              <a:buNone/>
            </a:pPr>
            <a:r>
              <a:rPr lang="en-US" sz="2900" b="1" dirty="0">
                <a:solidFill>
                  <a:srgbClr val="000000"/>
                </a:solidFill>
                <a:latin typeface="Courier New" panose="02070309020205020404" pitchFamily="49" charset="0"/>
                <a:cs typeface="Courier New" panose="02070309020205020404" pitchFamily="49" charset="0"/>
              </a:rPr>
              <a:t>  </a:t>
            </a:r>
            <a:r>
              <a:rPr lang="en-US" sz="2900" dirty="0">
                <a:solidFill>
                  <a:srgbClr val="000000"/>
                </a:solidFill>
                <a:latin typeface="Courier New" panose="02070309020205020404" pitchFamily="49" charset="0"/>
                <a:cs typeface="Courier New" panose="02070309020205020404" pitchFamily="49" charset="0"/>
              </a:rPr>
              <a:t>"content": {} </a:t>
            </a:r>
            <a:r>
              <a:rPr lang="en-US" sz="2900" b="1" dirty="0">
                <a:solidFill>
                  <a:srgbClr val="000000"/>
                </a:solidFill>
                <a:latin typeface="Courier New" panose="02070309020205020404" pitchFamily="49" charset="0"/>
                <a:cs typeface="Courier New" panose="02070309020205020404" pitchFamily="49" charset="0"/>
              </a:rPr>
              <a:t>		 </a:t>
            </a:r>
            <a:r>
              <a:rPr lang="en-US" sz="3300" dirty="0">
                <a:solidFill>
                  <a:srgbClr val="000000"/>
                </a:solidFill>
                <a:cs typeface="Arial" panose="020B0604020202020204" pitchFamily="34" charset="0"/>
              </a:rPr>
              <a:t>requested content</a:t>
            </a:r>
          </a:p>
          <a:p>
            <a:pPr marL="0" indent="0" algn="l" rtl="0" fontAlgn="base">
              <a:buNone/>
            </a:pPr>
            <a:r>
              <a:rPr lang="en-US" sz="2900" dirty="0">
                <a:solidFill>
                  <a:srgbClr val="000000"/>
                </a:solidFill>
                <a:latin typeface="Courier New" panose="02070309020205020404" pitchFamily="49" charset="0"/>
                <a:cs typeface="Courier New" panose="02070309020205020404" pitchFamily="49" charset="0"/>
              </a:rPr>
              <a:t>} </a:t>
            </a:r>
          </a:p>
          <a:p>
            <a:pPr marL="0" indent="0">
              <a:lnSpc>
                <a:spcPct val="120000"/>
              </a:lnSpc>
              <a:buNone/>
            </a:pPr>
            <a:endParaRPr lang="en-US" sz="2600" b="0" i="0" dirty="0">
              <a:effectLst/>
            </a:endParaRPr>
          </a:p>
        </p:txBody>
      </p:sp>
      <p:sp>
        <p:nvSpPr>
          <p:cNvPr id="8" name="Arrow: Notched Right 7">
            <a:extLst>
              <a:ext uri="{FF2B5EF4-FFF2-40B4-BE49-F238E27FC236}">
                <a16:creationId xmlns:a16="http://schemas.microsoft.com/office/drawing/2014/main" id="{7DCC9078-8BE5-D16E-658A-31EFD2902C6F}"/>
              </a:ext>
            </a:extLst>
          </p:cNvPr>
          <p:cNvSpPr/>
          <p:nvPr/>
        </p:nvSpPr>
        <p:spPr>
          <a:xfrm rot="10800000">
            <a:off x="3794670" y="5306159"/>
            <a:ext cx="600501" cy="21836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9" name="Arrow: Notched Right 8">
            <a:extLst>
              <a:ext uri="{FF2B5EF4-FFF2-40B4-BE49-F238E27FC236}">
                <a16:creationId xmlns:a16="http://schemas.microsoft.com/office/drawing/2014/main" id="{7DCC9078-8BE5-D16E-658A-31EFD2902C6F}"/>
              </a:ext>
            </a:extLst>
          </p:cNvPr>
          <p:cNvSpPr/>
          <p:nvPr/>
        </p:nvSpPr>
        <p:spPr>
          <a:xfrm rot="10800000">
            <a:off x="3794671" y="4965064"/>
            <a:ext cx="600501" cy="21836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0" name="Arrow: Notched Right 9">
            <a:extLst>
              <a:ext uri="{FF2B5EF4-FFF2-40B4-BE49-F238E27FC236}">
                <a16:creationId xmlns:a16="http://schemas.microsoft.com/office/drawing/2014/main" id="{7DCC9078-8BE5-D16E-658A-31EFD2902C6F}"/>
              </a:ext>
            </a:extLst>
          </p:cNvPr>
          <p:cNvSpPr/>
          <p:nvPr/>
        </p:nvSpPr>
        <p:spPr>
          <a:xfrm rot="10800000">
            <a:off x="3794671" y="4678166"/>
            <a:ext cx="600501" cy="21836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20486667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p:txBody>
          <a:bodyPr/>
          <a:lstStyle/>
          <a:p>
            <a:fld id="{FC63ECC8-719A-498E-B101-491B6A35558E}" type="slidenum">
              <a:rPr lang="en-US" smtClean="0"/>
              <a:t>36</a:t>
            </a:fld>
            <a:endParaRPr lang="en-US" dirty="0"/>
          </a:p>
        </p:txBody>
      </p:sp>
      <p:sp>
        <p:nvSpPr>
          <p:cNvPr id="8" name="Title 1">
            <a:extLst>
              <a:ext uri="{FF2B5EF4-FFF2-40B4-BE49-F238E27FC236}">
                <a16:creationId xmlns:a16="http://schemas.microsoft.com/office/drawing/2014/main" id="{FFA028C5-A9ED-03FC-5251-DAD4A81D9365}"/>
              </a:ext>
            </a:extLst>
          </p:cNvPr>
          <p:cNvSpPr>
            <a:spLocks noGrp="1"/>
          </p:cNvSpPr>
          <p:nvPr>
            <p:ph type="title"/>
          </p:nvPr>
        </p:nvSpPr>
        <p:spPr>
          <a:xfrm>
            <a:off x="181371" y="-1"/>
            <a:ext cx="11172429" cy="685801"/>
          </a:xfrm>
        </p:spPr>
        <p:txBody>
          <a:bodyPr>
            <a:normAutofit/>
          </a:bodyPr>
          <a:lstStyle/>
          <a:p>
            <a:pPr algn="ctr">
              <a:lnSpc>
                <a:spcPct val="100000"/>
              </a:lnSpc>
              <a:defRPr/>
            </a:pPr>
            <a:r>
              <a:rPr lang="en-US" sz="3000" b="1" dirty="0">
                <a:solidFill>
                  <a:srgbClr val="1E2F4D"/>
                </a:solidFill>
                <a:latin typeface="Calibri"/>
              </a:rPr>
              <a:t>data.census.gov and the Microdata Access Tool</a:t>
            </a:r>
          </a:p>
        </p:txBody>
      </p:sp>
      <p:sp>
        <p:nvSpPr>
          <p:cNvPr id="9" name="Content Placeholder 2">
            <a:extLst>
              <a:ext uri="{FF2B5EF4-FFF2-40B4-BE49-F238E27FC236}">
                <a16:creationId xmlns:a16="http://schemas.microsoft.com/office/drawing/2014/main" id="{3B8BAADA-E308-1325-D284-4690F1D96481}"/>
              </a:ext>
            </a:extLst>
          </p:cNvPr>
          <p:cNvSpPr>
            <a:spLocks noGrp="1"/>
          </p:cNvSpPr>
          <p:nvPr>
            <p:ph idx="1"/>
          </p:nvPr>
        </p:nvSpPr>
        <p:spPr>
          <a:xfrm>
            <a:off x="181371" y="447777"/>
            <a:ext cx="11745595" cy="5738925"/>
          </a:xfrm>
        </p:spPr>
        <p:txBody>
          <a:bodyPr>
            <a:normAutofit fontScale="40000" lnSpcReduction="20000"/>
          </a:bodyPr>
          <a:lstStyle/>
          <a:p>
            <a:pPr lvl="2" indent="0">
              <a:buNone/>
            </a:pPr>
            <a:r>
              <a:rPr lang="en-US" dirty="0"/>
              <a:t>	</a:t>
            </a:r>
          </a:p>
          <a:p>
            <a:pPr lvl="2" indent="0">
              <a:buNone/>
            </a:pPr>
            <a:endParaRPr lang="en-US" dirty="0"/>
          </a:p>
          <a:p>
            <a:pPr lvl="1"/>
            <a:r>
              <a:rPr lang="en-US" sz="6300" dirty="0">
                <a:solidFill>
                  <a:schemeClr val="bg1">
                    <a:lumMod val="75000"/>
                  </a:schemeClr>
                </a:solidFill>
              </a:rPr>
              <a:t>Latest Updates to data.census.gov</a:t>
            </a:r>
          </a:p>
          <a:p>
            <a:pPr lvl="2"/>
            <a:endParaRPr lang="en-US" sz="6300" dirty="0">
              <a:solidFill>
                <a:schemeClr val="bg1">
                  <a:lumMod val="75000"/>
                </a:schemeClr>
              </a:solidFill>
            </a:endParaRPr>
          </a:p>
          <a:p>
            <a:pPr lvl="1"/>
            <a:r>
              <a:rPr lang="en-US" sz="6300" dirty="0">
                <a:solidFill>
                  <a:schemeClr val="bg1">
                    <a:lumMod val="75000"/>
                  </a:schemeClr>
                </a:solidFill>
              </a:rPr>
              <a:t>Future Updates to data.census.gov</a:t>
            </a:r>
          </a:p>
          <a:p>
            <a:pPr lvl="2"/>
            <a:endParaRPr lang="en-US" sz="6300" dirty="0">
              <a:solidFill>
                <a:srgbClr val="1E2F4D"/>
              </a:solidFill>
            </a:endParaRPr>
          </a:p>
          <a:p>
            <a:pPr lvl="1"/>
            <a:r>
              <a:rPr lang="en-US" sz="6300" dirty="0">
                <a:solidFill>
                  <a:srgbClr val="1E2F4D"/>
                </a:solidFill>
              </a:rPr>
              <a:t>Finding Detailed DHC-A Data in data.census.gov</a:t>
            </a:r>
          </a:p>
          <a:p>
            <a:pPr lvl="2"/>
            <a:endParaRPr lang="en-US" sz="4600" dirty="0">
              <a:solidFill>
                <a:srgbClr val="1E2F4D"/>
              </a:solidFill>
            </a:endParaRPr>
          </a:p>
          <a:p>
            <a:pPr lvl="2">
              <a:spcBef>
                <a:spcPts val="0"/>
              </a:spcBef>
            </a:pPr>
            <a:r>
              <a:rPr lang="en-US" sz="5000" dirty="0">
                <a:solidFill>
                  <a:srgbClr val="1E2F4D"/>
                </a:solidFill>
              </a:rPr>
              <a:t>Getting Started: </a:t>
            </a:r>
            <a:r>
              <a:rPr lang="en-US" sz="5000" dirty="0">
                <a:solidFill>
                  <a:schemeClr val="accent1">
                    <a:lumMod val="75000"/>
                  </a:schemeClr>
                </a:solidFill>
              </a:rPr>
              <a:t>Detailed DHC-A Default Tables</a:t>
            </a:r>
          </a:p>
          <a:p>
            <a:pPr lvl="2">
              <a:spcBef>
                <a:spcPts val="0"/>
              </a:spcBef>
            </a:pPr>
            <a:endParaRPr lang="en-US" sz="5000" dirty="0">
              <a:solidFill>
                <a:srgbClr val="1E2F4D"/>
              </a:solidFill>
            </a:endParaRPr>
          </a:p>
          <a:p>
            <a:pPr lvl="2">
              <a:lnSpc>
                <a:spcPct val="100000"/>
              </a:lnSpc>
              <a:spcBef>
                <a:spcPts val="0"/>
              </a:spcBef>
            </a:pPr>
            <a:r>
              <a:rPr lang="en-US" sz="5000" dirty="0">
                <a:solidFill>
                  <a:srgbClr val="1E2F4D"/>
                </a:solidFill>
              </a:rPr>
              <a:t>Selecting Multiple Geographies: </a:t>
            </a:r>
            <a:r>
              <a:rPr lang="en-US" sz="5000" dirty="0">
                <a:solidFill>
                  <a:schemeClr val="accent1">
                    <a:lumMod val="75000"/>
                  </a:schemeClr>
                </a:solidFill>
              </a:rPr>
              <a:t>Navajo Nation alone or in any combination population for all census tracts in Apache County, AZ</a:t>
            </a:r>
          </a:p>
          <a:p>
            <a:pPr lvl="2">
              <a:lnSpc>
                <a:spcPct val="100000"/>
              </a:lnSpc>
              <a:spcBef>
                <a:spcPts val="0"/>
              </a:spcBef>
            </a:pPr>
            <a:endParaRPr lang="en-US" sz="5000" dirty="0">
              <a:solidFill>
                <a:srgbClr val="1E2F4D"/>
              </a:solidFill>
            </a:endParaRPr>
          </a:p>
          <a:p>
            <a:pPr lvl="2">
              <a:lnSpc>
                <a:spcPct val="100000"/>
              </a:lnSpc>
              <a:spcBef>
                <a:spcPts val="0"/>
              </a:spcBef>
            </a:pPr>
            <a:r>
              <a:rPr lang="en-US" sz="5000" dirty="0">
                <a:solidFill>
                  <a:srgbClr val="1E2F4D"/>
                </a:solidFill>
              </a:rPr>
              <a:t>Selecting Multiple Population Groups: </a:t>
            </a:r>
            <a:r>
              <a:rPr lang="en-US" sz="5000" dirty="0">
                <a:solidFill>
                  <a:schemeClr val="accent1">
                    <a:lumMod val="75000"/>
                  </a:schemeClr>
                </a:solidFill>
              </a:rPr>
              <a:t>All available Hispanic origin groups in Maricopa County, AZ</a:t>
            </a:r>
          </a:p>
          <a:p>
            <a:pPr lvl="1"/>
            <a:endParaRPr lang="en-US" sz="4000" dirty="0">
              <a:solidFill>
                <a:srgbClr val="1E2F4D"/>
              </a:solidFill>
            </a:endParaRPr>
          </a:p>
          <a:p>
            <a:pPr lvl="1"/>
            <a:r>
              <a:rPr lang="en-US" sz="6300" dirty="0">
                <a:solidFill>
                  <a:schemeClr val="bg1">
                    <a:lumMod val="75000"/>
                  </a:schemeClr>
                </a:solidFill>
              </a:rPr>
              <a:t>Finding Data in the Microdata Access Tool</a:t>
            </a:r>
          </a:p>
          <a:p>
            <a:pPr lvl="2"/>
            <a:r>
              <a:rPr kumimoji="0" lang="en-US" sz="5000" i="0" u="none" strike="noStrike" kern="1200" cap="none" spc="-20" normalizeH="0" baseline="0" noProof="0" dirty="0">
                <a:ln>
                  <a:noFill/>
                </a:ln>
                <a:solidFill>
                  <a:schemeClr val="bg1">
                    <a:lumMod val="75000"/>
                  </a:schemeClr>
                </a:solidFill>
                <a:effectLst/>
                <a:uLnTx/>
                <a:uFillTx/>
                <a:ea typeface="+mn-ea"/>
                <a:cs typeface="+mn-cs"/>
              </a:rPr>
              <a:t>Place of birth by single year of age in Arizona </a:t>
            </a:r>
          </a:p>
          <a:p>
            <a:pPr lvl="2"/>
            <a:endParaRPr lang="en-US" sz="5400" dirty="0">
              <a:solidFill>
                <a:schemeClr val="bg1">
                  <a:lumMod val="75000"/>
                </a:schemeClr>
              </a:solidFill>
            </a:endParaRPr>
          </a:p>
          <a:p>
            <a:pPr lvl="1"/>
            <a:r>
              <a:rPr lang="en-US" sz="6300" dirty="0">
                <a:solidFill>
                  <a:schemeClr val="bg1">
                    <a:lumMod val="75000"/>
                  </a:schemeClr>
                </a:solidFill>
              </a:rPr>
              <a:t>Resources</a:t>
            </a:r>
          </a:p>
          <a:p>
            <a:pPr lvl="2"/>
            <a:endParaRPr lang="en-US" sz="3600" dirty="0">
              <a:solidFill>
                <a:srgbClr val="1E2F4D"/>
              </a:solidFill>
            </a:endParaRPr>
          </a:p>
          <a:p>
            <a:pPr marL="342900" indent="-342900">
              <a:buAutoNum type="arabicPeriod" startAt="5"/>
            </a:pPr>
            <a:endParaRPr lang="en-US" dirty="0"/>
          </a:p>
        </p:txBody>
      </p:sp>
    </p:spTree>
    <p:extLst>
      <p:ext uri="{BB962C8B-B14F-4D97-AF65-F5344CB8AC3E}">
        <p14:creationId xmlns:p14="http://schemas.microsoft.com/office/powerpoint/2010/main" val="37103166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p:txBody>
          <a:bodyPr/>
          <a:lstStyle/>
          <a:p>
            <a:fld id="{FC63ECC8-719A-498E-B101-491B6A35558E}" type="slidenum">
              <a:rPr lang="en-US" smtClean="0"/>
              <a:t>37</a:t>
            </a:fld>
            <a:endParaRPr lang="en-US" dirty="0"/>
          </a:p>
        </p:txBody>
      </p:sp>
      <p:sp>
        <p:nvSpPr>
          <p:cNvPr id="8" name="Title 1">
            <a:extLst>
              <a:ext uri="{FF2B5EF4-FFF2-40B4-BE49-F238E27FC236}">
                <a16:creationId xmlns:a16="http://schemas.microsoft.com/office/drawing/2014/main" id="{20E4C9C0-426D-7B52-DFF4-B70887A00C2F}"/>
              </a:ext>
            </a:extLst>
          </p:cNvPr>
          <p:cNvSpPr>
            <a:spLocks noGrp="1"/>
          </p:cNvSpPr>
          <p:nvPr>
            <p:ph type="title"/>
          </p:nvPr>
        </p:nvSpPr>
        <p:spPr>
          <a:xfrm>
            <a:off x="181371" y="-1"/>
            <a:ext cx="11172429" cy="685801"/>
          </a:xfrm>
        </p:spPr>
        <p:txBody>
          <a:bodyPr>
            <a:normAutofit/>
          </a:bodyPr>
          <a:lstStyle/>
          <a:p>
            <a:pPr algn="ctr">
              <a:lnSpc>
                <a:spcPct val="100000"/>
              </a:lnSpc>
              <a:defRPr/>
            </a:pPr>
            <a:r>
              <a:rPr lang="en-US" sz="3000" b="1" dirty="0">
                <a:solidFill>
                  <a:srgbClr val="1E2F4D"/>
                </a:solidFill>
                <a:latin typeface="Calibri"/>
              </a:rPr>
              <a:t>data.census.gov and the Microdata Access Tool</a:t>
            </a:r>
          </a:p>
        </p:txBody>
      </p:sp>
      <p:sp>
        <p:nvSpPr>
          <p:cNvPr id="9" name="Content Placeholder 2">
            <a:extLst>
              <a:ext uri="{FF2B5EF4-FFF2-40B4-BE49-F238E27FC236}">
                <a16:creationId xmlns:a16="http://schemas.microsoft.com/office/drawing/2014/main" id="{CCC1E4AD-EF91-9190-5A2A-6D7699CB47F4}"/>
              </a:ext>
            </a:extLst>
          </p:cNvPr>
          <p:cNvSpPr>
            <a:spLocks noGrp="1"/>
          </p:cNvSpPr>
          <p:nvPr>
            <p:ph idx="1"/>
          </p:nvPr>
        </p:nvSpPr>
        <p:spPr>
          <a:xfrm>
            <a:off x="181371" y="447777"/>
            <a:ext cx="11745595" cy="5738925"/>
          </a:xfrm>
        </p:spPr>
        <p:txBody>
          <a:bodyPr>
            <a:normAutofit fontScale="40000" lnSpcReduction="20000"/>
          </a:bodyPr>
          <a:lstStyle/>
          <a:p>
            <a:pPr lvl="2" indent="0">
              <a:buNone/>
            </a:pPr>
            <a:r>
              <a:rPr lang="en-US" dirty="0"/>
              <a:t>	</a:t>
            </a:r>
          </a:p>
          <a:p>
            <a:pPr lvl="2" indent="0">
              <a:buNone/>
            </a:pPr>
            <a:endParaRPr lang="en-US" dirty="0"/>
          </a:p>
          <a:p>
            <a:pPr lvl="1"/>
            <a:r>
              <a:rPr lang="en-US" sz="6300" dirty="0">
                <a:solidFill>
                  <a:schemeClr val="bg1">
                    <a:lumMod val="75000"/>
                  </a:schemeClr>
                </a:solidFill>
              </a:rPr>
              <a:t>Latest Updates to data.census.gov</a:t>
            </a:r>
          </a:p>
          <a:p>
            <a:pPr lvl="2"/>
            <a:endParaRPr lang="en-US" sz="6300" dirty="0">
              <a:solidFill>
                <a:schemeClr val="bg1">
                  <a:lumMod val="75000"/>
                </a:schemeClr>
              </a:solidFill>
            </a:endParaRPr>
          </a:p>
          <a:p>
            <a:pPr lvl="1"/>
            <a:r>
              <a:rPr lang="en-US" sz="6300" dirty="0">
                <a:solidFill>
                  <a:schemeClr val="bg1">
                    <a:lumMod val="75000"/>
                  </a:schemeClr>
                </a:solidFill>
              </a:rPr>
              <a:t>Future Updates to data.census.gov</a:t>
            </a:r>
          </a:p>
          <a:p>
            <a:pPr lvl="2"/>
            <a:endParaRPr lang="en-US" sz="6300" dirty="0">
              <a:solidFill>
                <a:schemeClr val="bg1">
                  <a:lumMod val="75000"/>
                </a:schemeClr>
              </a:solidFill>
            </a:endParaRPr>
          </a:p>
          <a:p>
            <a:pPr lvl="1"/>
            <a:r>
              <a:rPr lang="en-US" sz="6300" dirty="0">
                <a:solidFill>
                  <a:schemeClr val="bg1">
                    <a:lumMod val="75000"/>
                  </a:schemeClr>
                </a:solidFill>
              </a:rPr>
              <a:t>Finding Detailed DHC-A Data in data.census.gov</a:t>
            </a:r>
          </a:p>
          <a:p>
            <a:pPr lvl="2"/>
            <a:endParaRPr lang="en-US" sz="4600" dirty="0">
              <a:solidFill>
                <a:srgbClr val="1E2F4D"/>
              </a:solidFill>
            </a:endParaRPr>
          </a:p>
          <a:p>
            <a:pPr lvl="2">
              <a:spcBef>
                <a:spcPts val="0"/>
              </a:spcBef>
            </a:pPr>
            <a:r>
              <a:rPr lang="en-US" sz="5000" dirty="0">
                <a:solidFill>
                  <a:srgbClr val="1E2F4D"/>
                </a:solidFill>
              </a:rPr>
              <a:t>Getting Started: </a:t>
            </a:r>
            <a:r>
              <a:rPr lang="en-US" sz="5000" dirty="0">
                <a:solidFill>
                  <a:schemeClr val="accent1">
                    <a:lumMod val="75000"/>
                  </a:schemeClr>
                </a:solidFill>
              </a:rPr>
              <a:t>Detailed DHC-A Default Tables</a:t>
            </a:r>
          </a:p>
          <a:p>
            <a:pPr lvl="2">
              <a:spcBef>
                <a:spcPts val="0"/>
              </a:spcBef>
            </a:pPr>
            <a:endParaRPr lang="en-US" sz="5000" dirty="0">
              <a:solidFill>
                <a:srgbClr val="1E2F4D"/>
              </a:solidFill>
            </a:endParaRPr>
          </a:p>
          <a:p>
            <a:pPr lvl="2">
              <a:lnSpc>
                <a:spcPct val="100000"/>
              </a:lnSpc>
              <a:spcBef>
                <a:spcPts val="0"/>
              </a:spcBef>
            </a:pPr>
            <a:r>
              <a:rPr lang="en-US" sz="5000" dirty="0">
                <a:solidFill>
                  <a:schemeClr val="bg1">
                    <a:lumMod val="75000"/>
                  </a:schemeClr>
                </a:solidFill>
              </a:rPr>
              <a:t>Selecting Multiple Geographies: Navajo Nation alone or in any combination population for all census tracts in Apache County, AZ</a:t>
            </a:r>
          </a:p>
          <a:p>
            <a:pPr lvl="2">
              <a:lnSpc>
                <a:spcPct val="100000"/>
              </a:lnSpc>
              <a:spcBef>
                <a:spcPts val="0"/>
              </a:spcBef>
            </a:pPr>
            <a:endParaRPr lang="en-US" sz="5000" dirty="0">
              <a:solidFill>
                <a:schemeClr val="bg1">
                  <a:lumMod val="75000"/>
                </a:schemeClr>
              </a:solidFill>
            </a:endParaRPr>
          </a:p>
          <a:p>
            <a:pPr lvl="2">
              <a:lnSpc>
                <a:spcPct val="100000"/>
              </a:lnSpc>
              <a:spcBef>
                <a:spcPts val="0"/>
              </a:spcBef>
            </a:pPr>
            <a:r>
              <a:rPr lang="en-US" sz="5000" dirty="0">
                <a:solidFill>
                  <a:schemeClr val="bg1">
                    <a:lumMod val="75000"/>
                  </a:schemeClr>
                </a:solidFill>
              </a:rPr>
              <a:t>Selecting Multiple Population Groups: All available Hispanic origin groups in Maricopa County, AZ</a:t>
            </a:r>
          </a:p>
          <a:p>
            <a:pPr lvl="1"/>
            <a:endParaRPr lang="en-US" sz="4000" dirty="0">
              <a:solidFill>
                <a:schemeClr val="bg1">
                  <a:lumMod val="75000"/>
                </a:schemeClr>
              </a:solidFill>
            </a:endParaRPr>
          </a:p>
          <a:p>
            <a:pPr lvl="1"/>
            <a:r>
              <a:rPr lang="en-US" sz="6300" dirty="0">
                <a:solidFill>
                  <a:schemeClr val="bg1">
                    <a:lumMod val="75000"/>
                  </a:schemeClr>
                </a:solidFill>
              </a:rPr>
              <a:t>Finding Data in the Microdata Access Tool</a:t>
            </a:r>
          </a:p>
          <a:p>
            <a:pPr lvl="2"/>
            <a:r>
              <a:rPr kumimoji="0" lang="en-US" sz="5000" i="0" u="none" strike="noStrike" kern="1200" cap="none" spc="-20" normalizeH="0" baseline="0" noProof="0" dirty="0">
                <a:ln>
                  <a:noFill/>
                </a:ln>
                <a:solidFill>
                  <a:schemeClr val="bg1">
                    <a:lumMod val="75000"/>
                  </a:schemeClr>
                </a:solidFill>
                <a:effectLst/>
                <a:uLnTx/>
                <a:uFillTx/>
                <a:ea typeface="+mn-ea"/>
                <a:cs typeface="+mn-cs"/>
              </a:rPr>
              <a:t>Place of birth by single year of age in Arizona </a:t>
            </a:r>
          </a:p>
          <a:p>
            <a:pPr lvl="2"/>
            <a:endParaRPr lang="en-US" sz="5400" dirty="0">
              <a:solidFill>
                <a:schemeClr val="bg1">
                  <a:lumMod val="75000"/>
                </a:schemeClr>
              </a:solidFill>
            </a:endParaRPr>
          </a:p>
          <a:p>
            <a:pPr lvl="1"/>
            <a:r>
              <a:rPr lang="en-US" sz="6300" dirty="0">
                <a:solidFill>
                  <a:schemeClr val="bg1">
                    <a:lumMod val="75000"/>
                  </a:schemeClr>
                </a:solidFill>
              </a:rPr>
              <a:t>Resources</a:t>
            </a:r>
          </a:p>
          <a:p>
            <a:pPr lvl="2"/>
            <a:endParaRPr lang="en-US" sz="3600" dirty="0">
              <a:solidFill>
                <a:srgbClr val="1E2F4D"/>
              </a:solidFill>
            </a:endParaRPr>
          </a:p>
          <a:p>
            <a:pPr marL="342900" indent="-342900">
              <a:buAutoNum type="arabicPeriod" startAt="5"/>
            </a:pPr>
            <a:endParaRPr lang="en-US" dirty="0"/>
          </a:p>
        </p:txBody>
      </p:sp>
    </p:spTree>
    <p:extLst>
      <p:ext uri="{BB962C8B-B14F-4D97-AF65-F5344CB8AC3E}">
        <p14:creationId xmlns:p14="http://schemas.microsoft.com/office/powerpoint/2010/main" val="10355553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524" y="57150"/>
            <a:ext cx="9977476" cy="1325563"/>
          </a:xfrm>
        </p:spPr>
        <p:txBody>
          <a:bodyPr>
            <a:normAutofit/>
          </a:bodyPr>
          <a:lstStyle/>
          <a:p>
            <a:r>
              <a:rPr lang="en-US" sz="3400" b="1" dirty="0">
                <a:solidFill>
                  <a:srgbClr val="1E2F4D"/>
                </a:solidFill>
                <a:latin typeface="Calibri"/>
              </a:rPr>
              <a:t>2020 Census Detailed Demographic and Housing Characteristics File A</a:t>
            </a:r>
          </a:p>
        </p:txBody>
      </p:sp>
      <p:sp>
        <p:nvSpPr>
          <p:cNvPr id="7" name="Content Placeholder 5">
            <a:extLst>
              <a:ext uri="{FF2B5EF4-FFF2-40B4-BE49-F238E27FC236}">
                <a16:creationId xmlns:a16="http://schemas.microsoft.com/office/drawing/2014/main" id="{E6934FD8-7F04-67FE-FDE4-D2FEE2ABC94D}"/>
              </a:ext>
            </a:extLst>
          </p:cNvPr>
          <p:cNvSpPr>
            <a:spLocks noGrp="1"/>
          </p:cNvSpPr>
          <p:nvPr>
            <p:ph idx="1"/>
          </p:nvPr>
        </p:nvSpPr>
        <p:spPr>
          <a:xfrm>
            <a:off x="506185" y="1661708"/>
            <a:ext cx="5491843" cy="4138756"/>
          </a:xfrm>
        </p:spPr>
        <p:txBody>
          <a:bodyPr>
            <a:normAutofit/>
          </a:bodyPr>
          <a:lstStyle/>
          <a:p>
            <a:pPr marL="0" indent="0">
              <a:buNone/>
            </a:pPr>
            <a:r>
              <a:rPr lang="en-US" sz="2200" dirty="0"/>
              <a:t>2020 Census Product Released Sept 21, 2023:</a:t>
            </a:r>
          </a:p>
          <a:p>
            <a:r>
              <a:rPr lang="en-US" sz="2200" dirty="0"/>
              <a:t>Detailed Demographic and Housing Characteristics File A (DHC-A)</a:t>
            </a:r>
          </a:p>
          <a:p>
            <a:pPr marL="0" indent="0">
              <a:buNone/>
            </a:pPr>
            <a:endParaRPr lang="en-US" sz="2200" dirty="0"/>
          </a:p>
          <a:p>
            <a:pPr marL="0" indent="0">
              <a:buNone/>
            </a:pPr>
            <a:r>
              <a:rPr lang="en-US" sz="2200" dirty="0"/>
              <a:t>Groups: Approximately 1,500 detailed groups</a:t>
            </a:r>
          </a:p>
          <a:p>
            <a:r>
              <a:rPr lang="en-US" sz="2200" dirty="0"/>
              <a:t>Detailed racial and ethnic groups</a:t>
            </a:r>
          </a:p>
          <a:p>
            <a:r>
              <a:rPr lang="en-US" sz="2200" dirty="0"/>
              <a:t>Detailed American Indian and Alaska Native tribes and villages</a:t>
            </a:r>
          </a:p>
        </p:txBody>
      </p:sp>
      <p:pic>
        <p:nvPicPr>
          <p:cNvPr id="8" name="Picture 7" descr="Screenshot of the webpage for 2020 Census Detailed Demographic and Housing Characteristics File A Press Kit.">
            <a:extLst>
              <a:ext uri="{FF2B5EF4-FFF2-40B4-BE49-F238E27FC236}">
                <a16:creationId xmlns:a16="http://schemas.microsoft.com/office/drawing/2014/main" id="{E3E10790-27E2-70F0-5DC8-7BA38A9CDE36}"/>
              </a:ext>
            </a:extLst>
          </p:cNvPr>
          <p:cNvPicPr>
            <a:picLocks noChangeAspect="1"/>
          </p:cNvPicPr>
          <p:nvPr/>
        </p:nvPicPr>
        <p:blipFill>
          <a:blip r:embed="rId3"/>
          <a:stretch>
            <a:fillRect/>
          </a:stretch>
        </p:blipFill>
        <p:spPr>
          <a:xfrm>
            <a:off x="6083374" y="1661708"/>
            <a:ext cx="5689451" cy="2802836"/>
          </a:xfrm>
          <a:prstGeom prst="rect">
            <a:avLst/>
          </a:prstGeom>
          <a:ln w="9525">
            <a:solidFill>
              <a:schemeClr val="tx1"/>
            </a:solidFill>
          </a:ln>
        </p:spPr>
      </p:pic>
      <p:pic>
        <p:nvPicPr>
          <p:cNvPr id="15" name="Picture 14" descr="QR code for https://www.census.gov/newsroom/press-kits/2023/2020-detailed-dhc-file-a.html">
            <a:hlinkClick r:id="rId4"/>
            <a:extLst>
              <a:ext uri="{FF2B5EF4-FFF2-40B4-BE49-F238E27FC236}">
                <a16:creationId xmlns:a16="http://schemas.microsoft.com/office/drawing/2014/main" id="{86EEF0A5-E7C6-468D-82CA-C016236232D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369550" y="3560075"/>
            <a:ext cx="1371600" cy="1371600"/>
          </a:xfrm>
          <a:prstGeom prst="rect">
            <a:avLst/>
          </a:prstGeom>
        </p:spPr>
      </p:pic>
      <p:sp>
        <p:nvSpPr>
          <p:cNvPr id="5" name="TextBox 4">
            <a:extLst>
              <a:ext uri="{FF2B5EF4-FFF2-40B4-BE49-F238E27FC236}">
                <a16:creationId xmlns:a16="http://schemas.microsoft.com/office/drawing/2014/main" id="{E3307D9A-960D-48F8-9CF1-E1DD54FEB16E}"/>
              </a:ext>
            </a:extLst>
          </p:cNvPr>
          <p:cNvSpPr txBox="1"/>
          <p:nvPr/>
        </p:nvSpPr>
        <p:spPr>
          <a:xfrm>
            <a:off x="5816600" y="4931675"/>
            <a:ext cx="6223000" cy="646331"/>
          </a:xfrm>
          <a:prstGeom prst="rect">
            <a:avLst/>
          </a:prstGeom>
          <a:noFill/>
        </p:spPr>
        <p:txBody>
          <a:bodyPr wrap="square" rtlCol="0">
            <a:spAutoFit/>
          </a:bodyPr>
          <a:lstStyle/>
          <a:p>
            <a:pPr lvl="0" algn="ctr">
              <a:defRPr/>
            </a:pPr>
            <a:r>
              <a:rPr lang="en-US" dirty="0">
                <a:solidFill>
                  <a:srgbClr val="205493"/>
                </a:solidFill>
                <a:latin typeface="+mj-lt"/>
                <a:cs typeface="Arial" pitchFamily="34" charset="0"/>
                <a:hlinkClick r:id="rId4"/>
              </a:rPr>
              <a:t>census.gov/newsroom/press-kits/2023/2020-detailed-dhc-file-a.html</a:t>
            </a:r>
            <a:endParaRPr kumimoji="0" lang="en-US" sz="1800" i="0" u="none" strike="noStrike" kern="1200" cap="none" spc="0" normalizeH="0" baseline="0" noProof="0" dirty="0">
              <a:ln>
                <a:noFill/>
              </a:ln>
              <a:solidFill>
                <a:srgbClr val="205493"/>
              </a:solidFill>
              <a:effectLst/>
              <a:uLnTx/>
              <a:uFillTx/>
              <a:latin typeface="+mj-lt"/>
              <a:cs typeface="Arial" pitchFamily="34" charset="0"/>
            </a:endParaRPr>
          </a:p>
        </p:txBody>
      </p:sp>
      <p:sp>
        <p:nvSpPr>
          <p:cNvPr id="4" name="Slide Number Placeholder 3"/>
          <p:cNvSpPr>
            <a:spLocks noGrp="1"/>
          </p:cNvSpPr>
          <p:nvPr>
            <p:ph type="sldNum" sz="quarter" idx="12"/>
          </p:nvPr>
        </p:nvSpPr>
        <p:spPr/>
        <p:txBody>
          <a:bodyPr/>
          <a:lstStyle/>
          <a:p>
            <a:fld id="{24BFE6D4-27A9-4AE4-9EAE-AF75F97B179B}" type="slidenum">
              <a:rPr lang="en-US" smtClean="0"/>
              <a:t>38</a:t>
            </a:fld>
            <a:endParaRPr lang="en-US" dirty="0"/>
          </a:p>
        </p:txBody>
      </p:sp>
    </p:spTree>
    <p:extLst>
      <p:ext uri="{BB962C8B-B14F-4D97-AF65-F5344CB8AC3E}">
        <p14:creationId xmlns:p14="http://schemas.microsoft.com/office/powerpoint/2010/main" val="669772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BFE6D4-27A9-4AE4-9EAE-AF75F97B179B}" type="slidenum">
              <a:rPr lang="en-US" smtClean="0"/>
              <a:t>39</a:t>
            </a:fld>
            <a:endParaRPr lang="en-US" dirty="0"/>
          </a:p>
        </p:txBody>
      </p:sp>
      <p:sp>
        <p:nvSpPr>
          <p:cNvPr id="11" name="Title 5">
            <a:extLst>
              <a:ext uri="{FF2B5EF4-FFF2-40B4-BE49-F238E27FC236}">
                <a16:creationId xmlns:a16="http://schemas.microsoft.com/office/drawing/2014/main" id="{0F6F0137-0FD6-C341-741B-F72F18ECA3CA}"/>
              </a:ext>
            </a:extLst>
          </p:cNvPr>
          <p:cNvSpPr>
            <a:spLocks noGrp="1"/>
          </p:cNvSpPr>
          <p:nvPr>
            <p:ph type="title"/>
          </p:nvPr>
        </p:nvSpPr>
        <p:spPr>
          <a:xfrm>
            <a:off x="504990" y="204779"/>
            <a:ext cx="6189663" cy="645826"/>
          </a:xfrm>
        </p:spPr>
        <p:txBody>
          <a:bodyPr>
            <a:normAutofit/>
          </a:bodyPr>
          <a:lstStyle/>
          <a:p>
            <a:r>
              <a:rPr lang="en-US" sz="3000" b="1" cap="none" dirty="0">
                <a:solidFill>
                  <a:srgbClr val="1E2F4D"/>
                </a:solidFill>
                <a:latin typeface="Calibri"/>
              </a:rPr>
              <a:t>Subjects</a:t>
            </a:r>
          </a:p>
        </p:txBody>
      </p:sp>
      <p:sp>
        <p:nvSpPr>
          <p:cNvPr id="12" name="Text Placeholder 6">
            <a:extLst>
              <a:ext uri="{FF2B5EF4-FFF2-40B4-BE49-F238E27FC236}">
                <a16:creationId xmlns:a16="http://schemas.microsoft.com/office/drawing/2014/main" id="{10B1FD69-F377-8A62-BA46-C99C8BEBEC01}"/>
              </a:ext>
            </a:extLst>
          </p:cNvPr>
          <p:cNvSpPr txBox="1">
            <a:spLocks/>
          </p:cNvSpPr>
          <p:nvPr/>
        </p:nvSpPr>
        <p:spPr>
          <a:xfrm>
            <a:off x="504990" y="850605"/>
            <a:ext cx="6189662" cy="370714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2200" dirty="0">
                <a:solidFill>
                  <a:srgbClr val="000000"/>
                </a:solidFill>
                <a:latin typeface="Calibri"/>
                <a:cs typeface="Calibri"/>
              </a:rPr>
              <a:t>Population counts </a:t>
            </a:r>
            <a:endParaRPr lang="en-US" sz="2200" dirty="0">
              <a:solidFill>
                <a:srgbClr val="000000"/>
              </a:solidFill>
              <a:latin typeface="Calibri" panose="020F0502020204030204" pitchFamily="34" charset="0"/>
            </a:endParaRPr>
          </a:p>
          <a:p>
            <a:pPr fontAlgn="base"/>
            <a:r>
              <a:rPr lang="en-US" sz="2200" dirty="0">
                <a:solidFill>
                  <a:srgbClr val="000000"/>
                </a:solidFill>
                <a:latin typeface="Calibri"/>
                <a:cs typeface="Calibri"/>
              </a:rPr>
              <a:t>Sex-by-age statistics (number of males and females for certain age categories)</a:t>
            </a:r>
          </a:p>
          <a:p>
            <a:pPr marL="0" indent="0" fontAlgn="base">
              <a:buFont typeface="Arial" panose="020B0604020202020204" pitchFamily="34" charset="0"/>
              <a:buNone/>
            </a:pPr>
            <a:endParaRPr lang="en-US" sz="2200" dirty="0">
              <a:solidFill>
                <a:srgbClr val="000000"/>
              </a:solidFill>
              <a:latin typeface="Calibri" panose="020F0502020204030204" pitchFamily="34" charset="0"/>
            </a:endParaRPr>
          </a:p>
          <a:p>
            <a:pPr marL="0" indent="0" fontAlgn="base">
              <a:buFont typeface="Arial" panose="020B0604020202020204" pitchFamily="34" charset="0"/>
              <a:buNone/>
            </a:pPr>
            <a:r>
              <a:rPr lang="en-US" sz="2200" dirty="0">
                <a:solidFill>
                  <a:srgbClr val="000000"/>
                </a:solidFill>
                <a:latin typeface="Calibri"/>
                <a:cs typeface="Calibri"/>
              </a:rPr>
              <a:t>Detail depends on the size of the group and the geographic level.​</a:t>
            </a:r>
          </a:p>
          <a:p>
            <a:endParaRPr lang="en-US" dirty="0"/>
          </a:p>
        </p:txBody>
      </p:sp>
      <p:pic>
        <p:nvPicPr>
          <p:cNvPr id="13" name="Picture 12" descr="Screenshot that says: Total population count and 4 sex by age categories: under 18, 18 to 44, 45 to 64, and 65 and over.">
            <a:extLst>
              <a:ext uri="{FF2B5EF4-FFF2-40B4-BE49-F238E27FC236}">
                <a16:creationId xmlns:a16="http://schemas.microsoft.com/office/drawing/2014/main" id="{0A7F0830-6FC4-8DE0-7DEA-6E5DE164834F}"/>
              </a:ext>
            </a:extLst>
          </p:cNvPr>
          <p:cNvPicPr>
            <a:picLocks noChangeAspect="1"/>
          </p:cNvPicPr>
          <p:nvPr/>
        </p:nvPicPr>
        <p:blipFill>
          <a:blip r:embed="rId3"/>
          <a:stretch>
            <a:fillRect/>
          </a:stretch>
        </p:blipFill>
        <p:spPr>
          <a:xfrm>
            <a:off x="413103" y="3280145"/>
            <a:ext cx="1527311" cy="2155880"/>
          </a:xfrm>
          <a:prstGeom prst="rect">
            <a:avLst/>
          </a:prstGeom>
          <a:solidFill>
            <a:srgbClr val="FFFFFF">
              <a:shade val="85000"/>
            </a:srgbClr>
          </a:solidFill>
          <a:ln w="127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Screenshot that says: Total population count and 9 sex by age categories: under 5, 5 to 17, 18 to 24, 25 to 34, 35 to 44, 45 to 54, 55 to 64, 65 to 74, and 75 years and over.">
            <a:extLst>
              <a:ext uri="{FF2B5EF4-FFF2-40B4-BE49-F238E27FC236}">
                <a16:creationId xmlns:a16="http://schemas.microsoft.com/office/drawing/2014/main" id="{860C94B2-F2BD-1BDE-095B-0F2BFF650765}"/>
              </a:ext>
            </a:extLst>
          </p:cNvPr>
          <p:cNvPicPr>
            <a:picLocks noChangeAspect="1"/>
          </p:cNvPicPr>
          <p:nvPr/>
        </p:nvPicPr>
        <p:blipFill>
          <a:blip r:embed="rId4"/>
          <a:stretch>
            <a:fillRect/>
          </a:stretch>
        </p:blipFill>
        <p:spPr>
          <a:xfrm>
            <a:off x="2180763" y="3280145"/>
            <a:ext cx="1527311" cy="3081896"/>
          </a:xfrm>
          <a:prstGeom prst="rect">
            <a:avLst/>
          </a:prstGeom>
          <a:solidFill>
            <a:srgbClr val="FFFFFF">
              <a:shade val="85000"/>
            </a:srgbClr>
          </a:solidFill>
          <a:ln w="127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descr="Screenshot that says: Total population count and 23 sex by age categories: under 5, 5 to 9, 10 to 14, 15 to 17, 18 to 19, 20, 21, 22 to 24, 25 to 29, 30 to 34, 35 to 39, 40 to 44, 45 to 49, 50 to 54, 55 to 59, 60 to 61, 62 to 64, 65 to 66, 67 to 69, 70 to 74, 75 to 79, 80 to 84, 85 and over.">
            <a:extLst>
              <a:ext uri="{FF2B5EF4-FFF2-40B4-BE49-F238E27FC236}">
                <a16:creationId xmlns:a16="http://schemas.microsoft.com/office/drawing/2014/main" id="{11C77E4F-EF2A-0AF6-9887-629049B3B203}"/>
              </a:ext>
            </a:extLst>
          </p:cNvPr>
          <p:cNvPicPr>
            <a:picLocks noChangeAspect="1"/>
          </p:cNvPicPr>
          <p:nvPr/>
        </p:nvPicPr>
        <p:blipFill>
          <a:blip r:embed="rId5"/>
          <a:stretch>
            <a:fillRect/>
          </a:stretch>
        </p:blipFill>
        <p:spPr>
          <a:xfrm>
            <a:off x="3948423" y="3280145"/>
            <a:ext cx="1992391" cy="3497038"/>
          </a:xfrm>
          <a:prstGeom prst="rect">
            <a:avLst/>
          </a:prstGeom>
          <a:solidFill>
            <a:srgbClr val="FFFFFF">
              <a:shade val="85000"/>
            </a:srgbClr>
          </a:solidFill>
          <a:ln w="127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itle 4">
            <a:extLst>
              <a:ext uri="{FF2B5EF4-FFF2-40B4-BE49-F238E27FC236}">
                <a16:creationId xmlns:a16="http://schemas.microsoft.com/office/drawing/2014/main" id="{F7195C02-B509-F557-B1E7-139AEC146A66}"/>
              </a:ext>
            </a:extLst>
          </p:cNvPr>
          <p:cNvSpPr txBox="1">
            <a:spLocks/>
          </p:cNvSpPr>
          <p:nvPr/>
        </p:nvSpPr>
        <p:spPr>
          <a:xfrm>
            <a:off x="7488618" y="204779"/>
            <a:ext cx="3611109" cy="8637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1E2F4D"/>
                </a:solidFill>
                <a:latin typeface="Calibri"/>
              </a:rPr>
              <a:t>Geography</a:t>
            </a:r>
          </a:p>
        </p:txBody>
      </p:sp>
      <p:sp>
        <p:nvSpPr>
          <p:cNvPr id="18" name="TextBox 17">
            <a:extLst>
              <a:ext uri="{FF2B5EF4-FFF2-40B4-BE49-F238E27FC236}">
                <a16:creationId xmlns:a16="http://schemas.microsoft.com/office/drawing/2014/main" id="{7E8942F3-5C82-9355-78CB-3E77077047CD}"/>
              </a:ext>
            </a:extLst>
          </p:cNvPr>
          <p:cNvSpPr txBox="1"/>
          <p:nvPr/>
        </p:nvSpPr>
        <p:spPr>
          <a:xfrm>
            <a:off x="6932818" y="1068497"/>
            <a:ext cx="5077909" cy="2800767"/>
          </a:xfrm>
          <a:prstGeom prst="rect">
            <a:avLst/>
          </a:prstGeom>
          <a:noFill/>
        </p:spPr>
        <p:txBody>
          <a:bodyPr wrap="square" lIns="91440" tIns="45720" rIns="91440" bIns="45720" anchor="t">
            <a:spAutoFit/>
          </a:bodyPr>
          <a:lstStyle/>
          <a:p>
            <a:pPr marL="6858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Calibri"/>
              </a:rPr>
              <a:t>Nation</a:t>
            </a:r>
          </a:p>
          <a:p>
            <a:pPr marL="6858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Calibri"/>
              </a:rPr>
              <a:t>States</a:t>
            </a:r>
            <a:endParaRPr kumimoji="0" lang="en-US" sz="2200" b="0" i="0" u="none" strike="noStrike" kern="1200" cap="none" spc="0" normalizeH="0" baseline="0" noProof="0" dirty="0">
              <a:ln>
                <a:noFill/>
              </a:ln>
              <a:solidFill>
                <a:prstClr val="black"/>
              </a:solidFill>
              <a:effectLst/>
              <a:uLnTx/>
              <a:uFillTx/>
              <a:latin typeface="Calibri"/>
              <a:ea typeface="Calibri"/>
              <a:cs typeface="Calibri"/>
            </a:endParaRPr>
          </a:p>
          <a:p>
            <a:pPr marL="6858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Calibri"/>
              </a:rPr>
              <a:t>Counties</a:t>
            </a:r>
            <a:endParaRPr kumimoji="0" lang="en-US" sz="2200" b="0" i="0" u="none" strike="noStrike" kern="1200" cap="none" spc="0" normalizeH="0" baseline="0" noProof="0" dirty="0">
              <a:ln>
                <a:noFill/>
              </a:ln>
              <a:solidFill>
                <a:prstClr val="black"/>
              </a:solidFill>
              <a:effectLst/>
              <a:uLnTx/>
              <a:uFillTx/>
              <a:latin typeface="Calibri"/>
              <a:ea typeface="Calibri"/>
              <a:cs typeface="Calibri"/>
            </a:endParaRPr>
          </a:p>
          <a:p>
            <a:pPr marL="6858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Calibri"/>
              </a:rPr>
              <a:t>Census tracts</a:t>
            </a:r>
            <a:endParaRPr kumimoji="0" lang="en-US" sz="2200" b="0" i="0" u="none" strike="noStrike" kern="1200" cap="none" spc="0" normalizeH="0" baseline="0" noProof="0" dirty="0">
              <a:ln>
                <a:noFill/>
              </a:ln>
              <a:solidFill>
                <a:prstClr val="black"/>
              </a:solidFill>
              <a:effectLst/>
              <a:uLnTx/>
              <a:uFillTx/>
              <a:latin typeface="Calibri"/>
              <a:ea typeface="Calibri"/>
              <a:cs typeface="Calibri"/>
            </a:endParaRPr>
          </a:p>
          <a:p>
            <a:pPr marL="6858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Calibri"/>
              </a:rPr>
              <a:t>Places </a:t>
            </a:r>
            <a:endParaRPr kumimoji="0" lang="en-US" sz="2200" b="0" i="0" u="none" strike="noStrike" kern="1200" cap="none" spc="0" normalizeH="0" baseline="0" noProof="0" dirty="0">
              <a:ln>
                <a:noFill/>
              </a:ln>
              <a:solidFill>
                <a:prstClr val="black"/>
              </a:solidFill>
              <a:effectLst/>
              <a:uLnTx/>
              <a:uFillTx/>
              <a:latin typeface="Calibri"/>
              <a:ea typeface="Calibri"/>
              <a:cs typeface="Calibri"/>
            </a:endParaRPr>
          </a:p>
          <a:p>
            <a:pPr marL="6858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Calibri"/>
              </a:rPr>
              <a:t>American Indian/Alaska Native/Native Hawaiian (AIANNH) areas</a:t>
            </a:r>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053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p:txBody>
          <a:bodyPr/>
          <a:lstStyle/>
          <a:p>
            <a:fld id="{FC63ECC8-719A-498E-B101-491B6A35558E}" type="slidenum">
              <a:rPr lang="en-US" smtClean="0"/>
              <a:t>4</a:t>
            </a:fld>
            <a:endParaRPr lang="en-US" dirty="0"/>
          </a:p>
        </p:txBody>
      </p:sp>
      <p:sp>
        <p:nvSpPr>
          <p:cNvPr id="9" name="Title 1">
            <a:extLst>
              <a:ext uri="{FF2B5EF4-FFF2-40B4-BE49-F238E27FC236}">
                <a16:creationId xmlns:a16="http://schemas.microsoft.com/office/drawing/2014/main" id="{DFC6D462-7457-A3D2-07BF-B16F3BB3D0EE}"/>
              </a:ext>
            </a:extLst>
          </p:cNvPr>
          <p:cNvSpPr>
            <a:spLocks noGrp="1"/>
          </p:cNvSpPr>
          <p:nvPr>
            <p:ph type="title"/>
          </p:nvPr>
        </p:nvSpPr>
        <p:spPr>
          <a:xfrm>
            <a:off x="509785" y="2651759"/>
            <a:ext cx="11172429" cy="685801"/>
          </a:xfrm>
        </p:spPr>
        <p:txBody>
          <a:bodyPr>
            <a:normAutofit/>
          </a:bodyPr>
          <a:lstStyle/>
          <a:p>
            <a:pPr algn="ctr">
              <a:lnSpc>
                <a:spcPct val="100000"/>
              </a:lnSpc>
              <a:defRPr/>
            </a:pPr>
            <a:r>
              <a:rPr lang="en-US" sz="3400" b="1" dirty="0">
                <a:solidFill>
                  <a:srgbClr val="1E2F4D"/>
                </a:solidFill>
                <a:latin typeface="Calibri"/>
              </a:rPr>
              <a:t>Redesign of Table Header</a:t>
            </a:r>
          </a:p>
        </p:txBody>
      </p:sp>
    </p:spTree>
    <p:extLst>
      <p:ext uri="{BB962C8B-B14F-4D97-AF65-F5344CB8AC3E}">
        <p14:creationId xmlns:p14="http://schemas.microsoft.com/office/powerpoint/2010/main" val="12194980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BD7CC2-6642-D7A0-F1A8-89E810A8D613}"/>
              </a:ext>
            </a:extLst>
          </p:cNvPr>
          <p:cNvSpPr>
            <a:spLocks noGrp="1"/>
          </p:cNvSpPr>
          <p:nvPr>
            <p:ph type="title"/>
          </p:nvPr>
        </p:nvSpPr>
        <p:spPr>
          <a:xfrm>
            <a:off x="515938" y="246621"/>
            <a:ext cx="11150600" cy="920336"/>
          </a:xfrm>
        </p:spPr>
        <p:txBody>
          <a:bodyPr/>
          <a:lstStyle/>
          <a:p>
            <a:r>
              <a:rPr lang="en-US" sz="3400" u="sng" cap="none" dirty="0">
                <a:solidFill>
                  <a:srgbClr val="1E2F4D"/>
                </a:solidFill>
                <a:latin typeface="Calibri"/>
              </a:rPr>
              <a:t>Detailed</a:t>
            </a:r>
            <a:r>
              <a:rPr lang="en-US" sz="3400" cap="none" dirty="0">
                <a:solidFill>
                  <a:srgbClr val="1E2F4D"/>
                </a:solidFill>
                <a:latin typeface="Calibri"/>
              </a:rPr>
              <a:t> Group Thresholds</a:t>
            </a:r>
          </a:p>
        </p:txBody>
      </p:sp>
      <p:graphicFrame>
        <p:nvGraphicFramePr>
          <p:cNvPr id="6" name="Table 5">
            <a:extLst>
              <a:ext uri="{FF2B5EF4-FFF2-40B4-BE49-F238E27FC236}">
                <a16:creationId xmlns:a16="http://schemas.microsoft.com/office/drawing/2014/main" id="{44579631-B4C6-AB11-1463-CF2575280DA0}"/>
              </a:ext>
            </a:extLst>
          </p:cNvPr>
          <p:cNvGraphicFramePr>
            <a:graphicFrameLocks noGrp="1"/>
          </p:cNvGraphicFramePr>
          <p:nvPr/>
        </p:nvGraphicFramePr>
        <p:xfrm>
          <a:off x="1069002" y="1311330"/>
          <a:ext cx="10044472" cy="4081452"/>
        </p:xfrm>
        <a:graphic>
          <a:graphicData uri="http://schemas.openxmlformats.org/drawingml/2006/table">
            <a:tbl>
              <a:tblPr firstRow="1" firstCol="1" bandRow="1">
                <a:tableStyleId>{5C22544A-7EE6-4342-B048-85BDC9FD1C3A}</a:tableStyleId>
              </a:tblPr>
              <a:tblGrid>
                <a:gridCol w="4713370">
                  <a:extLst>
                    <a:ext uri="{9D8B030D-6E8A-4147-A177-3AD203B41FA5}">
                      <a16:colId xmlns:a16="http://schemas.microsoft.com/office/drawing/2014/main" val="2838176083"/>
                    </a:ext>
                  </a:extLst>
                </a:gridCol>
                <a:gridCol w="2741709">
                  <a:extLst>
                    <a:ext uri="{9D8B030D-6E8A-4147-A177-3AD203B41FA5}">
                      <a16:colId xmlns:a16="http://schemas.microsoft.com/office/drawing/2014/main" val="4112984910"/>
                    </a:ext>
                  </a:extLst>
                </a:gridCol>
                <a:gridCol w="2589393">
                  <a:extLst>
                    <a:ext uri="{9D8B030D-6E8A-4147-A177-3AD203B41FA5}">
                      <a16:colId xmlns:a16="http://schemas.microsoft.com/office/drawing/2014/main" val="1014146301"/>
                    </a:ext>
                  </a:extLst>
                </a:gridCol>
              </a:tblGrid>
              <a:tr h="349262">
                <a:tc rowSpan="2">
                  <a:txBody>
                    <a:bodyPr/>
                    <a:lstStyle/>
                    <a:p>
                      <a:pPr marL="0" marR="0" algn="ctr">
                        <a:lnSpc>
                          <a:spcPct val="107000"/>
                        </a:lnSpc>
                        <a:spcBef>
                          <a:spcPts val="0"/>
                        </a:spcBef>
                        <a:spcAft>
                          <a:spcPts val="0"/>
                        </a:spcAft>
                      </a:pPr>
                      <a:r>
                        <a:rPr lang="en-US" sz="2400" dirty="0">
                          <a:effectLst/>
                        </a:rPr>
                        <a:t>Level of Detail</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marL="0" marR="0" algn="ctr">
                        <a:lnSpc>
                          <a:spcPct val="107000"/>
                        </a:lnSpc>
                        <a:spcBef>
                          <a:spcPts val="0"/>
                        </a:spcBef>
                        <a:spcAft>
                          <a:spcPts val="0"/>
                        </a:spcAft>
                      </a:pPr>
                      <a:r>
                        <a:rPr lang="en-US" sz="2400" dirty="0">
                          <a:effectLst/>
                        </a:rPr>
                        <a:t>Detailed Groups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2716091224"/>
                  </a:ext>
                </a:extLst>
              </a:tr>
              <a:tr h="1342388">
                <a:tc vMerge="1">
                  <a:txBody>
                    <a:bodyPr/>
                    <a:lstStyle/>
                    <a:p>
                      <a:endParaRPr lang="en-US"/>
                    </a:p>
                  </a:txBody>
                  <a:tcPr/>
                </a:tc>
                <a:tc>
                  <a:txBody>
                    <a:bodyPr/>
                    <a:lstStyle/>
                    <a:p>
                      <a:pPr marL="0" marR="0">
                        <a:lnSpc>
                          <a:spcPct val="107000"/>
                        </a:lnSpc>
                        <a:spcBef>
                          <a:spcPts val="0"/>
                        </a:spcBef>
                        <a:spcAft>
                          <a:spcPts val="0"/>
                        </a:spcAft>
                      </a:pPr>
                      <a:r>
                        <a:rPr lang="en-US" sz="2400" dirty="0">
                          <a:effectLst/>
                        </a:rPr>
                        <a:t>Nation and State</a:t>
                      </a:r>
                    </a:p>
                    <a:p>
                      <a:pPr marL="0" marR="0">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400" dirty="0">
                          <a:effectLst/>
                        </a:rPr>
                        <a:t>Substate and AIANNH</a:t>
                      </a:r>
                    </a:p>
                  </a:txBody>
                  <a:tcPr marL="68580" marR="68580" marT="0" marB="0"/>
                </a:tc>
                <a:extLst>
                  <a:ext uri="{0D108BD9-81ED-4DB2-BD59-A6C34878D82A}">
                    <a16:rowId xmlns:a16="http://schemas.microsoft.com/office/drawing/2014/main" val="2915233559"/>
                  </a:ext>
                </a:extLst>
              </a:tr>
              <a:tr h="349262">
                <a:tc>
                  <a:txBody>
                    <a:bodyPr/>
                    <a:lstStyle/>
                    <a:p>
                      <a:pPr marL="0" marR="0">
                        <a:lnSpc>
                          <a:spcPct val="107000"/>
                        </a:lnSpc>
                        <a:spcBef>
                          <a:spcPts val="0"/>
                        </a:spcBef>
                        <a:spcAft>
                          <a:spcPts val="0"/>
                        </a:spcAft>
                      </a:pPr>
                      <a:r>
                        <a:rPr lang="en-US" sz="2400" dirty="0">
                          <a:effectLst/>
                        </a:rPr>
                        <a:t>Total count only</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US" sz="2400" dirty="0">
                          <a:effectLst/>
                        </a:rPr>
                        <a:t>0–499</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lgn="r">
                        <a:lnSpc>
                          <a:spcPct val="107000"/>
                        </a:lnSpc>
                        <a:spcBef>
                          <a:spcPts val="0"/>
                        </a:spcBef>
                        <a:spcAft>
                          <a:spcPts val="0"/>
                        </a:spcAft>
                      </a:pPr>
                      <a:r>
                        <a:rPr lang="en-US" sz="2400" dirty="0">
                          <a:effectLst/>
                        </a:rPr>
                        <a:t>22–999</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170478040"/>
                  </a:ext>
                </a:extLst>
              </a:tr>
              <a:tr h="663678">
                <a:tc>
                  <a:txBody>
                    <a:bodyPr/>
                    <a:lstStyle/>
                    <a:p>
                      <a:pPr marL="0" marR="0">
                        <a:lnSpc>
                          <a:spcPct val="107000"/>
                        </a:lnSpc>
                        <a:spcBef>
                          <a:spcPts val="0"/>
                        </a:spcBef>
                        <a:spcAft>
                          <a:spcPts val="0"/>
                        </a:spcAft>
                      </a:pPr>
                      <a:r>
                        <a:rPr lang="en-US" sz="2400" dirty="0">
                          <a:effectLst/>
                        </a:rPr>
                        <a:t>Sex-by-age table – 4 age categories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US" sz="2400" dirty="0">
                          <a:effectLst/>
                        </a:rPr>
                        <a:t>500–999</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lgn="r">
                        <a:lnSpc>
                          <a:spcPct val="107000"/>
                        </a:lnSpc>
                        <a:spcBef>
                          <a:spcPts val="0"/>
                        </a:spcBef>
                        <a:spcAft>
                          <a:spcPts val="0"/>
                        </a:spcAft>
                      </a:pPr>
                      <a:r>
                        <a:rPr lang="en-US" sz="2400" dirty="0">
                          <a:effectLst/>
                        </a:rPr>
                        <a:t>1,000–4,999</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704306242"/>
                  </a:ext>
                </a:extLst>
              </a:tr>
              <a:tr h="663678">
                <a:tc>
                  <a:txBody>
                    <a:bodyPr/>
                    <a:lstStyle/>
                    <a:p>
                      <a:pPr marL="0" marR="0">
                        <a:lnSpc>
                          <a:spcPct val="107000"/>
                        </a:lnSpc>
                        <a:spcBef>
                          <a:spcPts val="0"/>
                        </a:spcBef>
                        <a:spcAft>
                          <a:spcPts val="0"/>
                        </a:spcAft>
                      </a:pPr>
                      <a:r>
                        <a:rPr lang="en-US" sz="2400" dirty="0">
                          <a:effectLst/>
                        </a:rPr>
                        <a:t>Sex-by-age table – 9 age categories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US" sz="2400" dirty="0">
                          <a:effectLst/>
                        </a:rPr>
                        <a:t>1,000–6,999</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lgn="r">
                        <a:lnSpc>
                          <a:spcPct val="107000"/>
                        </a:lnSpc>
                        <a:spcBef>
                          <a:spcPts val="0"/>
                        </a:spcBef>
                        <a:spcAft>
                          <a:spcPts val="0"/>
                        </a:spcAft>
                      </a:pPr>
                      <a:r>
                        <a:rPr lang="en-US" sz="2400" dirty="0">
                          <a:effectLst/>
                        </a:rPr>
                        <a:t>5,000–19,999</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201514986"/>
                  </a:ext>
                </a:extLst>
              </a:tr>
              <a:tr h="663678">
                <a:tc>
                  <a:txBody>
                    <a:bodyPr/>
                    <a:lstStyle/>
                    <a:p>
                      <a:pPr marL="0" marR="0">
                        <a:lnSpc>
                          <a:spcPct val="107000"/>
                        </a:lnSpc>
                        <a:spcBef>
                          <a:spcPts val="0"/>
                        </a:spcBef>
                        <a:spcAft>
                          <a:spcPts val="0"/>
                        </a:spcAft>
                      </a:pPr>
                      <a:r>
                        <a:rPr lang="en-US" sz="2400" dirty="0">
                          <a:effectLst/>
                        </a:rPr>
                        <a:t>Sex-by-age table – 23 age categories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US" sz="2400" dirty="0">
                          <a:effectLst/>
                        </a:rPr>
                        <a:t>7,000+</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lgn="r">
                        <a:lnSpc>
                          <a:spcPct val="107000"/>
                        </a:lnSpc>
                        <a:spcBef>
                          <a:spcPts val="0"/>
                        </a:spcBef>
                        <a:spcAft>
                          <a:spcPts val="0"/>
                        </a:spcAft>
                      </a:pPr>
                      <a:r>
                        <a:rPr lang="en-US" sz="2400" dirty="0">
                          <a:effectLst/>
                        </a:rPr>
                        <a:t>20,000+</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384687077"/>
                  </a:ext>
                </a:extLst>
              </a:tr>
            </a:tbl>
          </a:graphicData>
        </a:graphic>
      </p:graphicFrame>
      <p:sp>
        <p:nvSpPr>
          <p:cNvPr id="7" name="TextBox 6">
            <a:extLst>
              <a:ext uri="{FF2B5EF4-FFF2-40B4-BE49-F238E27FC236}">
                <a16:creationId xmlns:a16="http://schemas.microsoft.com/office/drawing/2014/main" id="{B167F6CD-344A-4659-33F0-D2DDDD293C92}"/>
              </a:ext>
            </a:extLst>
          </p:cNvPr>
          <p:cNvSpPr txBox="1"/>
          <p:nvPr/>
        </p:nvSpPr>
        <p:spPr>
          <a:xfrm>
            <a:off x="2210462" y="5537156"/>
            <a:ext cx="8817997" cy="969176"/>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Calibri"/>
                <a:cs typeface="Arial"/>
              </a:rPr>
              <a:t>Notes: </a:t>
            </a:r>
            <a:endParaRPr kumimoji="0" lang="en-US" sz="1400" b="0" i="0" u="none" strike="noStrike" kern="1200" cap="none" spc="0" normalizeH="0" baseline="0" noProof="0" dirty="0">
              <a:ln>
                <a:noFill/>
              </a:ln>
              <a:solidFill>
                <a:prstClr val="black"/>
              </a:solidFill>
              <a:effectLst/>
              <a:uLnTx/>
              <a:uFillTx/>
              <a:latin typeface="Calibri"/>
              <a:ea typeface="Calibri"/>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Calibri"/>
                <a:cs typeface="Arial"/>
              </a:rPr>
              <a:t>Groups are assigned the sex-by-age table that corresponds to their total population count 99.9% of the time.  </a:t>
            </a:r>
            <a:endParaRPr kumimoji="0" lang="en-US" sz="1400" b="0" i="0" u="none" strike="noStrike" kern="1200" cap="none" spc="0" normalizeH="0" baseline="0" noProof="0" dirty="0">
              <a:ln>
                <a:noFill/>
              </a:ln>
              <a:solidFill>
                <a:prstClr val="black"/>
              </a:solidFill>
              <a:effectLst/>
              <a:uLnTx/>
              <a:uFillTx/>
              <a:latin typeface="Calibri"/>
              <a:ea typeface="Calibri"/>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Calibri"/>
                <a:cs typeface="Arial"/>
              </a:rPr>
              <a:t>AIANNH is American Indian/Alaska Native/Native Hawaiian areas. Substate includes county, place, and census tract.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Calibri"/>
                <a:cs typeface="Arial"/>
              </a:rPr>
              <a:t>Source: U.S. Census Bureau </a:t>
            </a:r>
            <a:endParaRPr kumimoji="0" lang="en-US" sz="1400" b="0" i="0" u="none" strike="noStrike" kern="1200" cap="none" spc="0" normalizeH="0" baseline="0" noProof="0" dirty="0">
              <a:ln>
                <a:noFill/>
              </a:ln>
              <a:solidFill>
                <a:prstClr val="black"/>
              </a:solidFill>
              <a:effectLst/>
              <a:uLnTx/>
              <a:uFillTx/>
              <a:latin typeface="Calibri"/>
              <a:ea typeface="Calibri"/>
              <a:cs typeface="+mn-cs"/>
            </a:endParaRPr>
          </a:p>
        </p:txBody>
      </p:sp>
    </p:spTree>
    <p:extLst>
      <p:ext uri="{BB962C8B-B14F-4D97-AF65-F5344CB8AC3E}">
        <p14:creationId xmlns:p14="http://schemas.microsoft.com/office/powerpoint/2010/main" val="13338358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435725"/>
            <a:ext cx="2743200" cy="365125"/>
          </a:xfrm>
        </p:spPr>
        <p:txBody>
          <a:bodyPr/>
          <a:lstStyle/>
          <a:p>
            <a:fld id="{24BFE6D4-27A9-4AE4-9EAE-AF75F97B179B}" type="slidenum">
              <a:rPr lang="en-US" smtClean="0"/>
              <a:t>41</a:t>
            </a:fld>
            <a:endParaRPr lang="en-US" dirty="0"/>
          </a:p>
        </p:txBody>
      </p:sp>
      <p:pic>
        <p:nvPicPr>
          <p:cNvPr id="8" name="Picture 7">
            <a:extLst>
              <a:ext uri="{FF2B5EF4-FFF2-40B4-BE49-F238E27FC236}">
                <a16:creationId xmlns:a16="http://schemas.microsoft.com/office/drawing/2014/main" id="{032F5E0F-18A3-F4FD-5127-75F3CE28C127}"/>
              </a:ext>
            </a:extLst>
          </p:cNvPr>
          <p:cNvPicPr>
            <a:picLocks noChangeAspect="1"/>
          </p:cNvPicPr>
          <p:nvPr/>
        </p:nvPicPr>
        <p:blipFill>
          <a:blip r:embed="rId3"/>
          <a:stretch>
            <a:fillRect/>
          </a:stretch>
        </p:blipFill>
        <p:spPr>
          <a:xfrm>
            <a:off x="178107" y="1263936"/>
            <a:ext cx="4290673" cy="4142719"/>
          </a:xfrm>
          <a:prstGeom prst="rect">
            <a:avLst/>
          </a:prstGeom>
          <a:ln>
            <a:solidFill>
              <a:schemeClr val="tx1"/>
            </a:solidFill>
          </a:ln>
        </p:spPr>
      </p:pic>
      <p:pic>
        <p:nvPicPr>
          <p:cNvPr id="13" name="Picture 12">
            <a:extLst>
              <a:ext uri="{FF2B5EF4-FFF2-40B4-BE49-F238E27FC236}">
                <a16:creationId xmlns:a16="http://schemas.microsoft.com/office/drawing/2014/main" id="{AE8FF474-C289-10CA-6BDB-4A6E12E4D4E7}"/>
              </a:ext>
            </a:extLst>
          </p:cNvPr>
          <p:cNvPicPr>
            <a:picLocks noChangeAspect="1"/>
          </p:cNvPicPr>
          <p:nvPr/>
        </p:nvPicPr>
        <p:blipFill>
          <a:blip r:embed="rId4"/>
          <a:stretch>
            <a:fillRect/>
          </a:stretch>
        </p:blipFill>
        <p:spPr>
          <a:xfrm>
            <a:off x="4873100" y="272328"/>
            <a:ext cx="4428923" cy="1375718"/>
          </a:xfrm>
          <a:prstGeom prst="rect">
            <a:avLst/>
          </a:prstGeom>
          <a:ln>
            <a:solidFill>
              <a:schemeClr val="tx1"/>
            </a:solidFill>
          </a:ln>
        </p:spPr>
      </p:pic>
      <p:pic>
        <p:nvPicPr>
          <p:cNvPr id="19" name="Picture 18">
            <a:extLst>
              <a:ext uri="{FF2B5EF4-FFF2-40B4-BE49-F238E27FC236}">
                <a16:creationId xmlns:a16="http://schemas.microsoft.com/office/drawing/2014/main" id="{042E7BAE-8895-91B2-5F80-7B2190D9987C}"/>
              </a:ext>
            </a:extLst>
          </p:cNvPr>
          <p:cNvPicPr>
            <a:picLocks noChangeAspect="1"/>
          </p:cNvPicPr>
          <p:nvPr/>
        </p:nvPicPr>
        <p:blipFill rotWithShape="1">
          <a:blip r:embed="rId5"/>
          <a:srcRect b="64286"/>
          <a:stretch/>
        </p:blipFill>
        <p:spPr>
          <a:xfrm>
            <a:off x="4873099" y="1925060"/>
            <a:ext cx="4428923" cy="1389643"/>
          </a:xfrm>
          <a:prstGeom prst="rect">
            <a:avLst/>
          </a:prstGeom>
          <a:ln>
            <a:solidFill>
              <a:schemeClr val="tx1"/>
            </a:solidFill>
          </a:ln>
        </p:spPr>
      </p:pic>
      <p:pic>
        <p:nvPicPr>
          <p:cNvPr id="22" name="Picture 21">
            <a:extLst>
              <a:ext uri="{FF2B5EF4-FFF2-40B4-BE49-F238E27FC236}">
                <a16:creationId xmlns:a16="http://schemas.microsoft.com/office/drawing/2014/main" id="{FF5F7903-F287-5DE9-AC58-FAAB19EA8C54}"/>
              </a:ext>
            </a:extLst>
          </p:cNvPr>
          <p:cNvPicPr>
            <a:picLocks noChangeAspect="1"/>
          </p:cNvPicPr>
          <p:nvPr/>
        </p:nvPicPr>
        <p:blipFill rotWithShape="1">
          <a:blip r:embed="rId6"/>
          <a:srcRect b="71028"/>
          <a:stretch/>
        </p:blipFill>
        <p:spPr>
          <a:xfrm>
            <a:off x="4883294" y="3565122"/>
            <a:ext cx="4428923" cy="1378480"/>
          </a:xfrm>
          <a:prstGeom prst="rect">
            <a:avLst/>
          </a:prstGeom>
          <a:ln>
            <a:solidFill>
              <a:schemeClr val="tx1"/>
            </a:solidFill>
          </a:ln>
        </p:spPr>
      </p:pic>
      <p:pic>
        <p:nvPicPr>
          <p:cNvPr id="24" name="Picture 23">
            <a:extLst>
              <a:ext uri="{FF2B5EF4-FFF2-40B4-BE49-F238E27FC236}">
                <a16:creationId xmlns:a16="http://schemas.microsoft.com/office/drawing/2014/main" id="{6B7F7E25-2E50-4E95-0B12-0B1996EF2BEE}"/>
              </a:ext>
            </a:extLst>
          </p:cNvPr>
          <p:cNvPicPr>
            <a:picLocks noChangeAspect="1"/>
          </p:cNvPicPr>
          <p:nvPr/>
        </p:nvPicPr>
        <p:blipFill rotWithShape="1">
          <a:blip r:embed="rId7"/>
          <a:srcRect b="69608"/>
          <a:stretch/>
        </p:blipFill>
        <p:spPr>
          <a:xfrm>
            <a:off x="4883294" y="5245736"/>
            <a:ext cx="4418728" cy="1372551"/>
          </a:xfrm>
          <a:prstGeom prst="rect">
            <a:avLst/>
          </a:prstGeom>
          <a:ln>
            <a:solidFill>
              <a:schemeClr val="tx1"/>
            </a:solidFill>
          </a:ln>
        </p:spPr>
      </p:pic>
      <p:sp>
        <p:nvSpPr>
          <p:cNvPr id="25" name="TextBox 24">
            <a:extLst>
              <a:ext uri="{FF2B5EF4-FFF2-40B4-BE49-F238E27FC236}">
                <a16:creationId xmlns:a16="http://schemas.microsoft.com/office/drawing/2014/main" id="{A5E54A5A-A968-FCA7-6E82-3B1E90CA9DED}"/>
              </a:ext>
            </a:extLst>
          </p:cNvPr>
          <p:cNvSpPr txBox="1"/>
          <p:nvPr/>
        </p:nvSpPr>
        <p:spPr>
          <a:xfrm>
            <a:off x="9864510" y="679102"/>
            <a:ext cx="2085474" cy="5755422"/>
          </a:xfrm>
          <a:prstGeom prst="rect">
            <a:avLst/>
          </a:prstGeom>
          <a:noFill/>
        </p:spPr>
        <p:txBody>
          <a:bodyPr wrap="square" rtlCol="0">
            <a:spAutoFit/>
          </a:bodyPr>
          <a:lstStyle/>
          <a:p>
            <a:pPr marL="285750" indent="-285750">
              <a:buFont typeface="Arial" panose="020B0604020202020204" pitchFamily="34" charset="0"/>
              <a:buChar char="•"/>
            </a:pPr>
            <a:r>
              <a:rPr lang="en-US" sz="1600" dirty="0"/>
              <a:t>Each defaults to a specific population group</a:t>
            </a:r>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r>
              <a:rPr lang="en-US" sz="1600" b="1" dirty="0"/>
              <a:t>Note that each table </a:t>
            </a:r>
            <a:r>
              <a:rPr lang="en-US" sz="1600" b="1" i="1" dirty="0"/>
              <a:t>is</a:t>
            </a:r>
            <a:r>
              <a:rPr lang="en-US" sz="1600" b="1" dirty="0"/>
              <a:t> available for more than just the single default population group shown</a:t>
            </a:r>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r>
              <a:rPr lang="en-US" sz="1600" u="sng" dirty="0"/>
              <a:t>Up to one</a:t>
            </a:r>
            <a:r>
              <a:rPr lang="en-US" sz="1600" dirty="0"/>
              <a:t> of the three sex by age tables will have data for any combination of a specific population group and geography. Table availability is based on population thresholds</a:t>
            </a:r>
          </a:p>
          <a:p>
            <a:pPr marL="285750" indent="-285750">
              <a:buFont typeface="Arial" panose="020B0604020202020204" pitchFamily="34" charset="0"/>
              <a:buChar char="•"/>
            </a:pPr>
            <a:endParaRPr lang="en-US" sz="1600" b="1" dirty="0"/>
          </a:p>
        </p:txBody>
      </p:sp>
      <p:sp>
        <p:nvSpPr>
          <p:cNvPr id="26" name="TextBox 25">
            <a:extLst>
              <a:ext uri="{FF2B5EF4-FFF2-40B4-BE49-F238E27FC236}">
                <a16:creationId xmlns:a16="http://schemas.microsoft.com/office/drawing/2014/main" id="{7962BB93-47F2-EFB0-EA23-8D3DBAEFBEC1}"/>
              </a:ext>
            </a:extLst>
          </p:cNvPr>
          <p:cNvSpPr txBox="1"/>
          <p:nvPr/>
        </p:nvSpPr>
        <p:spPr>
          <a:xfrm>
            <a:off x="242016" y="171271"/>
            <a:ext cx="4428923" cy="1015663"/>
          </a:xfrm>
          <a:prstGeom prst="rect">
            <a:avLst/>
          </a:prstGeom>
          <a:noFill/>
        </p:spPr>
        <p:txBody>
          <a:bodyPr wrap="square" rtlCol="0">
            <a:spAutoFit/>
          </a:bodyPr>
          <a:lstStyle/>
          <a:p>
            <a:r>
              <a:rPr lang="en-US" sz="3000" b="1" dirty="0">
                <a:solidFill>
                  <a:srgbClr val="1E2F4D"/>
                </a:solidFill>
              </a:rPr>
              <a:t>Tables available with the Detailed DHC-A:</a:t>
            </a:r>
          </a:p>
        </p:txBody>
      </p:sp>
      <p:cxnSp>
        <p:nvCxnSpPr>
          <p:cNvPr id="27" name="Straight Arrow Connector 26">
            <a:extLst>
              <a:ext uri="{FF2B5EF4-FFF2-40B4-BE49-F238E27FC236}">
                <a16:creationId xmlns:a16="http://schemas.microsoft.com/office/drawing/2014/main" id="{C34172A2-861F-1004-DB33-EA746046A360}"/>
              </a:ext>
              <a:ext uri="{C183D7F6-B498-43B3-948B-1728B52AA6E4}">
                <adec:decorative xmlns:adec="http://schemas.microsoft.com/office/drawing/2017/decorative" val="1"/>
              </a:ext>
            </a:extLst>
          </p:cNvPr>
          <p:cNvCxnSpPr>
            <a:cxnSpLocks/>
          </p:cNvCxnSpPr>
          <p:nvPr/>
        </p:nvCxnSpPr>
        <p:spPr>
          <a:xfrm flipH="1" flipV="1">
            <a:off x="8004698" y="1352793"/>
            <a:ext cx="1977502" cy="1360330"/>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D1DE996-340F-E3D0-7CF6-633ED842FEE5}"/>
              </a:ext>
              <a:ext uri="{C183D7F6-B498-43B3-948B-1728B52AA6E4}">
                <adec:decorative xmlns:adec="http://schemas.microsoft.com/office/drawing/2017/decorative" val="1"/>
              </a:ext>
            </a:extLst>
          </p:cNvPr>
          <p:cNvCxnSpPr>
            <a:cxnSpLocks/>
          </p:cNvCxnSpPr>
          <p:nvPr/>
        </p:nvCxnSpPr>
        <p:spPr>
          <a:xfrm flipH="1">
            <a:off x="8349238" y="2703680"/>
            <a:ext cx="1632962" cy="148729"/>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543DB76-B171-BCAE-C7EF-638563393165}"/>
              </a:ext>
              <a:ext uri="{C183D7F6-B498-43B3-948B-1728B52AA6E4}">
                <adec:decorative xmlns:adec="http://schemas.microsoft.com/office/drawing/2017/decorative" val="1"/>
              </a:ext>
            </a:extLst>
          </p:cNvPr>
          <p:cNvCxnSpPr>
            <a:cxnSpLocks/>
          </p:cNvCxnSpPr>
          <p:nvPr/>
        </p:nvCxnSpPr>
        <p:spPr>
          <a:xfrm flipH="1">
            <a:off x="8004698" y="2713123"/>
            <a:ext cx="1981047" cy="1619456"/>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C580C8F-03A9-5DF1-9DA4-C1A04CC24C6D}"/>
              </a:ext>
              <a:ext uri="{C183D7F6-B498-43B3-948B-1728B52AA6E4}">
                <adec:decorative xmlns:adec="http://schemas.microsoft.com/office/drawing/2017/decorative" val="1"/>
              </a:ext>
            </a:extLst>
          </p:cNvPr>
          <p:cNvCxnSpPr>
            <a:cxnSpLocks/>
          </p:cNvCxnSpPr>
          <p:nvPr/>
        </p:nvCxnSpPr>
        <p:spPr>
          <a:xfrm flipH="1">
            <a:off x="8272130" y="2726506"/>
            <a:ext cx="1710070" cy="3319514"/>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8673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7150"/>
            <a:ext cx="10707806" cy="1325563"/>
          </a:xfrm>
        </p:spPr>
        <p:txBody>
          <a:bodyPr>
            <a:normAutofit/>
          </a:bodyPr>
          <a:lstStyle/>
          <a:p>
            <a:r>
              <a:rPr lang="en-US" sz="3000" b="1" dirty="0">
                <a:solidFill>
                  <a:srgbClr val="1E2F4D"/>
                </a:solidFill>
                <a:latin typeface="Calibri"/>
              </a:rPr>
              <a:t>Ensure Race/Ethnicity Filters Are Compatible with Detailed DHC-A</a:t>
            </a:r>
          </a:p>
        </p:txBody>
      </p:sp>
      <p:sp>
        <p:nvSpPr>
          <p:cNvPr id="9" name="TextBox 8">
            <a:extLst>
              <a:ext uri="{FF2B5EF4-FFF2-40B4-BE49-F238E27FC236}">
                <a16:creationId xmlns:a16="http://schemas.microsoft.com/office/drawing/2014/main" id="{B9F5AF76-D932-D8A6-45ED-86D88CDA0DD2}"/>
              </a:ext>
            </a:extLst>
          </p:cNvPr>
          <p:cNvSpPr txBox="1"/>
          <p:nvPr/>
        </p:nvSpPr>
        <p:spPr>
          <a:xfrm>
            <a:off x="1158080" y="1211837"/>
            <a:ext cx="75668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Tip: Select the </a:t>
            </a:r>
            <a:r>
              <a:rPr kumimoji="0" lang="en-US" sz="1800" b="0" u="sng" strike="noStrike" kern="1200" cap="none" spc="0" normalizeH="0" baseline="0" noProof="0" dirty="0">
                <a:ln>
                  <a:noFill/>
                </a:ln>
                <a:solidFill>
                  <a:prstClr val="black"/>
                </a:solidFill>
                <a:effectLst/>
                <a:uLnTx/>
                <a:uFillTx/>
                <a:latin typeface="Calibri" panose="020F0502020204030204"/>
                <a:ea typeface="+mn-ea"/>
                <a:cs typeface="+mn-cs"/>
              </a:rPr>
              <a:t>year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1800" b="0" u="sng" strike="noStrike" kern="1200" cap="none" spc="0" normalizeH="0" baseline="0" noProof="0" dirty="0">
                <a:ln>
                  <a:noFill/>
                </a:ln>
                <a:solidFill>
                  <a:prstClr val="black"/>
                </a:solidFill>
                <a:effectLst/>
                <a:uLnTx/>
                <a:uFillTx/>
                <a:latin typeface="Calibri" panose="020F0502020204030204"/>
                <a:ea typeface="+mn-ea"/>
                <a:cs typeface="+mn-cs"/>
              </a:rPr>
              <a:t>survey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filters </a:t>
            </a:r>
            <a:r>
              <a:rPr kumimoji="0" lang="en-US" sz="1800" b="0" i="1" strike="noStrike" kern="1200" cap="none" spc="0" normalizeH="0" baseline="0" noProof="0" dirty="0">
                <a:ln>
                  <a:noFill/>
                </a:ln>
                <a:solidFill>
                  <a:prstClr val="black"/>
                </a:solidFill>
                <a:effectLst/>
                <a:uLnTx/>
                <a:uFillTx/>
                <a:latin typeface="Calibri" panose="020F0502020204030204"/>
                <a:ea typeface="+mn-ea"/>
                <a:cs typeface="+mn-cs"/>
              </a:rPr>
              <a:t>before</a:t>
            </a:r>
            <a:r>
              <a:rPr kumimoji="0" lang="en-US" sz="1800" b="0" i="0"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selecting race/ethnicity filters</a:t>
            </a:r>
          </a:p>
        </p:txBody>
      </p:sp>
      <p:pic>
        <p:nvPicPr>
          <p:cNvPr id="11" name="Picture 10" descr="Screenshot of the filter panel on data.census.gov. It shows that filters have been selected for 2020 and Decennial Census Detailed Demographic and Housing Characteristics File A. Then it shows that filter panel to select American Indian groups with a filter option that reads &quot;Navajo Nation alone.&quot;">
            <a:extLst>
              <a:ext uri="{FF2B5EF4-FFF2-40B4-BE49-F238E27FC236}">
                <a16:creationId xmlns:a16="http://schemas.microsoft.com/office/drawing/2014/main" id="{A94375C0-A83B-9EAA-DB61-95F0503FF4D3}"/>
              </a:ext>
            </a:extLst>
          </p:cNvPr>
          <p:cNvPicPr>
            <a:picLocks noChangeAspect="1"/>
          </p:cNvPicPr>
          <p:nvPr/>
        </p:nvPicPr>
        <p:blipFill rotWithShape="1">
          <a:blip r:embed="rId3"/>
          <a:srcRect b="31286"/>
          <a:stretch/>
        </p:blipFill>
        <p:spPr>
          <a:xfrm>
            <a:off x="1929261" y="1729852"/>
            <a:ext cx="6912609" cy="1946738"/>
          </a:xfrm>
          <a:prstGeom prst="rect">
            <a:avLst/>
          </a:prstGeom>
          <a:ln w="9525">
            <a:solidFill>
              <a:schemeClr val="tx1"/>
            </a:solidFill>
          </a:ln>
        </p:spPr>
      </p:pic>
      <p:sp>
        <p:nvSpPr>
          <p:cNvPr id="12" name="Rectangle 11">
            <a:extLst>
              <a:ext uri="{FF2B5EF4-FFF2-40B4-BE49-F238E27FC236}">
                <a16:creationId xmlns:a16="http://schemas.microsoft.com/office/drawing/2014/main" id="{C1597A8F-DC66-D29D-9A44-04A1586F3051}"/>
              </a:ext>
              <a:ext uri="{C183D7F6-B498-43B3-948B-1728B52AA6E4}">
                <adec:decorative xmlns:adec="http://schemas.microsoft.com/office/drawing/2017/decorative" val="1"/>
              </a:ext>
            </a:extLst>
          </p:cNvPr>
          <p:cNvSpPr/>
          <p:nvPr/>
        </p:nvSpPr>
        <p:spPr>
          <a:xfrm>
            <a:off x="4046416" y="2945427"/>
            <a:ext cx="1342911" cy="320723"/>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1B06B17-49ED-8497-BFDC-8A056960F757}"/>
              </a:ext>
              <a:ext uri="{C183D7F6-B498-43B3-948B-1728B52AA6E4}">
                <adec:decorative xmlns:adec="http://schemas.microsoft.com/office/drawing/2017/decorative" val="1"/>
              </a:ext>
            </a:extLst>
          </p:cNvPr>
          <p:cNvSpPr/>
          <p:nvPr/>
        </p:nvSpPr>
        <p:spPr>
          <a:xfrm>
            <a:off x="1989803" y="2500952"/>
            <a:ext cx="1852860" cy="846405"/>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0B21CC8-30F9-B5A0-6D07-714F3EC1275D}"/>
              </a:ext>
            </a:extLst>
          </p:cNvPr>
          <p:cNvSpPr txBox="1"/>
          <p:nvPr/>
        </p:nvSpPr>
        <p:spPr>
          <a:xfrm>
            <a:off x="1158080" y="3999678"/>
            <a:ext cx="105386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If you try to select race and ethnicity filters first, you will see all possible options. Filters can change over time: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Example: “Navajo alone” is for 2000 Census data; “Navajo Nation alone” is for 2020 Census data</a:t>
            </a:r>
          </a:p>
        </p:txBody>
      </p:sp>
      <p:pic>
        <p:nvPicPr>
          <p:cNvPr id="5" name="Picture 4" descr="Screenshot of the filter panel on data.census.gov. It shows one filter options that reads &quot;Navajo Nation alone&quot; and another that reads &quot;Navajo alone.&quot; ">
            <a:extLst>
              <a:ext uri="{FF2B5EF4-FFF2-40B4-BE49-F238E27FC236}">
                <a16:creationId xmlns:a16="http://schemas.microsoft.com/office/drawing/2014/main" id="{7CD124CA-8135-AE90-360D-31D6ABE7688F}"/>
              </a:ext>
            </a:extLst>
          </p:cNvPr>
          <p:cNvPicPr>
            <a:picLocks noChangeAspect="1"/>
          </p:cNvPicPr>
          <p:nvPr/>
        </p:nvPicPr>
        <p:blipFill rotWithShape="1">
          <a:blip r:embed="rId4"/>
          <a:srcRect t="1" b="34273"/>
          <a:stretch/>
        </p:blipFill>
        <p:spPr>
          <a:xfrm>
            <a:off x="1902043" y="4656997"/>
            <a:ext cx="6939827" cy="1899931"/>
          </a:xfrm>
          <a:prstGeom prst="rect">
            <a:avLst/>
          </a:prstGeom>
          <a:ln w="9525">
            <a:solidFill>
              <a:schemeClr val="tx1"/>
            </a:solidFill>
          </a:ln>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BFE6D4-27A9-4AE4-9EAE-AF75F97B179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4C20752E-91B1-F80D-566E-B4B2B87C28A1}"/>
              </a:ext>
              <a:ext uri="{C183D7F6-B498-43B3-948B-1728B52AA6E4}">
                <adec:decorative xmlns:adec="http://schemas.microsoft.com/office/drawing/2017/decorative" val="1"/>
              </a:ext>
            </a:extLst>
          </p:cNvPr>
          <p:cNvSpPr/>
          <p:nvPr/>
        </p:nvSpPr>
        <p:spPr>
          <a:xfrm>
            <a:off x="1929261" y="5379337"/>
            <a:ext cx="1545609" cy="588857"/>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F955257-C08F-99FF-B7FC-BF6E4AA9CC23}"/>
              </a:ext>
              <a:ext uri="{C183D7F6-B498-43B3-948B-1728B52AA6E4}">
                <adec:decorative xmlns:adec="http://schemas.microsoft.com/office/drawing/2017/decorative" val="1"/>
              </a:ext>
            </a:extLst>
          </p:cNvPr>
          <p:cNvSpPr/>
          <p:nvPr/>
        </p:nvSpPr>
        <p:spPr>
          <a:xfrm>
            <a:off x="4046416" y="5860585"/>
            <a:ext cx="1342911" cy="495291"/>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45970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p:txBody>
          <a:bodyPr/>
          <a:lstStyle/>
          <a:p>
            <a:fld id="{FC63ECC8-719A-498E-B101-491B6A35558E}" type="slidenum">
              <a:rPr lang="en-US" smtClean="0"/>
              <a:t>43</a:t>
            </a:fld>
            <a:endParaRPr lang="en-US" dirty="0"/>
          </a:p>
        </p:txBody>
      </p:sp>
      <p:sp>
        <p:nvSpPr>
          <p:cNvPr id="8" name="Title 1">
            <a:extLst>
              <a:ext uri="{FF2B5EF4-FFF2-40B4-BE49-F238E27FC236}">
                <a16:creationId xmlns:a16="http://schemas.microsoft.com/office/drawing/2014/main" id="{085964DB-59FB-B691-D93B-A117560AB65C}"/>
              </a:ext>
            </a:extLst>
          </p:cNvPr>
          <p:cNvSpPr>
            <a:spLocks noGrp="1"/>
          </p:cNvSpPr>
          <p:nvPr>
            <p:ph type="title"/>
          </p:nvPr>
        </p:nvSpPr>
        <p:spPr>
          <a:xfrm>
            <a:off x="181371" y="-1"/>
            <a:ext cx="11172429" cy="685801"/>
          </a:xfrm>
        </p:spPr>
        <p:txBody>
          <a:bodyPr>
            <a:normAutofit/>
          </a:bodyPr>
          <a:lstStyle/>
          <a:p>
            <a:pPr algn="ctr">
              <a:lnSpc>
                <a:spcPct val="100000"/>
              </a:lnSpc>
              <a:defRPr/>
            </a:pPr>
            <a:r>
              <a:rPr lang="en-US" sz="3000" b="1" dirty="0">
                <a:solidFill>
                  <a:srgbClr val="1E2F4D"/>
                </a:solidFill>
                <a:latin typeface="Calibri"/>
              </a:rPr>
              <a:t>data.census.gov and the Microdata Access Tool</a:t>
            </a:r>
          </a:p>
        </p:txBody>
      </p:sp>
      <p:sp>
        <p:nvSpPr>
          <p:cNvPr id="9" name="Content Placeholder 2">
            <a:extLst>
              <a:ext uri="{FF2B5EF4-FFF2-40B4-BE49-F238E27FC236}">
                <a16:creationId xmlns:a16="http://schemas.microsoft.com/office/drawing/2014/main" id="{9E95B019-2725-6A00-B781-1F3D872A81C3}"/>
              </a:ext>
            </a:extLst>
          </p:cNvPr>
          <p:cNvSpPr>
            <a:spLocks noGrp="1"/>
          </p:cNvSpPr>
          <p:nvPr>
            <p:ph idx="1"/>
          </p:nvPr>
        </p:nvSpPr>
        <p:spPr>
          <a:xfrm>
            <a:off x="181371" y="447777"/>
            <a:ext cx="11745595" cy="5738925"/>
          </a:xfrm>
        </p:spPr>
        <p:txBody>
          <a:bodyPr>
            <a:normAutofit fontScale="40000" lnSpcReduction="20000"/>
          </a:bodyPr>
          <a:lstStyle/>
          <a:p>
            <a:pPr lvl="2" indent="0">
              <a:buNone/>
            </a:pPr>
            <a:r>
              <a:rPr lang="en-US" dirty="0"/>
              <a:t>	</a:t>
            </a:r>
          </a:p>
          <a:p>
            <a:pPr lvl="2" indent="0">
              <a:buNone/>
            </a:pPr>
            <a:endParaRPr lang="en-US" dirty="0"/>
          </a:p>
          <a:p>
            <a:pPr lvl="1"/>
            <a:r>
              <a:rPr lang="en-US" sz="6300" dirty="0">
                <a:solidFill>
                  <a:schemeClr val="bg1">
                    <a:lumMod val="75000"/>
                  </a:schemeClr>
                </a:solidFill>
              </a:rPr>
              <a:t>Latest Updates to data.census.gov</a:t>
            </a:r>
          </a:p>
          <a:p>
            <a:pPr lvl="2"/>
            <a:endParaRPr lang="en-US" sz="6300" dirty="0">
              <a:solidFill>
                <a:schemeClr val="bg1">
                  <a:lumMod val="75000"/>
                </a:schemeClr>
              </a:solidFill>
            </a:endParaRPr>
          </a:p>
          <a:p>
            <a:pPr lvl="1"/>
            <a:r>
              <a:rPr lang="en-US" sz="6300" dirty="0">
                <a:solidFill>
                  <a:schemeClr val="bg1">
                    <a:lumMod val="75000"/>
                  </a:schemeClr>
                </a:solidFill>
              </a:rPr>
              <a:t>Future Updates to data.census.gov</a:t>
            </a:r>
          </a:p>
          <a:p>
            <a:pPr lvl="2"/>
            <a:endParaRPr lang="en-US" sz="6300" dirty="0">
              <a:solidFill>
                <a:schemeClr val="bg1">
                  <a:lumMod val="75000"/>
                </a:schemeClr>
              </a:solidFill>
            </a:endParaRPr>
          </a:p>
          <a:p>
            <a:pPr lvl="1"/>
            <a:r>
              <a:rPr lang="en-US" sz="6300" dirty="0">
                <a:solidFill>
                  <a:schemeClr val="bg1">
                    <a:lumMod val="75000"/>
                  </a:schemeClr>
                </a:solidFill>
              </a:rPr>
              <a:t>Finding Detailed DHC-A Data in data.census.gov</a:t>
            </a:r>
          </a:p>
          <a:p>
            <a:pPr lvl="2"/>
            <a:endParaRPr lang="en-US" sz="4600" dirty="0">
              <a:solidFill>
                <a:schemeClr val="bg1">
                  <a:lumMod val="75000"/>
                </a:schemeClr>
              </a:solidFill>
            </a:endParaRPr>
          </a:p>
          <a:p>
            <a:pPr lvl="2">
              <a:spcBef>
                <a:spcPts val="0"/>
              </a:spcBef>
            </a:pPr>
            <a:r>
              <a:rPr lang="en-US" sz="5000" dirty="0">
                <a:solidFill>
                  <a:schemeClr val="bg1">
                    <a:lumMod val="75000"/>
                  </a:schemeClr>
                </a:solidFill>
              </a:rPr>
              <a:t>Getting Started: Detailed DHC-A Default Tables</a:t>
            </a:r>
          </a:p>
          <a:p>
            <a:pPr lvl="2">
              <a:spcBef>
                <a:spcPts val="0"/>
              </a:spcBef>
            </a:pPr>
            <a:endParaRPr lang="en-US" sz="5000" dirty="0">
              <a:solidFill>
                <a:srgbClr val="1E2F4D"/>
              </a:solidFill>
            </a:endParaRPr>
          </a:p>
          <a:p>
            <a:pPr lvl="2">
              <a:lnSpc>
                <a:spcPct val="100000"/>
              </a:lnSpc>
              <a:spcBef>
                <a:spcPts val="0"/>
              </a:spcBef>
            </a:pPr>
            <a:r>
              <a:rPr lang="en-US" sz="5000" dirty="0">
                <a:solidFill>
                  <a:srgbClr val="1E2F4D"/>
                </a:solidFill>
              </a:rPr>
              <a:t>Selecting Multiple Geographies: </a:t>
            </a:r>
            <a:r>
              <a:rPr lang="en-US" sz="5000" dirty="0">
                <a:solidFill>
                  <a:schemeClr val="accent1">
                    <a:lumMod val="75000"/>
                  </a:schemeClr>
                </a:solidFill>
              </a:rPr>
              <a:t>Navajo Nation alone or in any combination population for all census tracts in Apache County, AZ</a:t>
            </a:r>
          </a:p>
          <a:p>
            <a:pPr lvl="2">
              <a:lnSpc>
                <a:spcPct val="100000"/>
              </a:lnSpc>
              <a:spcBef>
                <a:spcPts val="0"/>
              </a:spcBef>
            </a:pPr>
            <a:endParaRPr lang="en-US" sz="5000" dirty="0">
              <a:solidFill>
                <a:schemeClr val="bg1">
                  <a:lumMod val="75000"/>
                </a:schemeClr>
              </a:solidFill>
            </a:endParaRPr>
          </a:p>
          <a:p>
            <a:pPr lvl="2">
              <a:lnSpc>
                <a:spcPct val="100000"/>
              </a:lnSpc>
              <a:spcBef>
                <a:spcPts val="0"/>
              </a:spcBef>
            </a:pPr>
            <a:r>
              <a:rPr lang="en-US" sz="5000" dirty="0">
                <a:solidFill>
                  <a:schemeClr val="bg1">
                    <a:lumMod val="75000"/>
                  </a:schemeClr>
                </a:solidFill>
              </a:rPr>
              <a:t>Selecting Multiple Population Groups: All available Hispanic origin groups in Maricopa County, AZ</a:t>
            </a:r>
          </a:p>
          <a:p>
            <a:pPr lvl="1"/>
            <a:endParaRPr lang="en-US" sz="4000" dirty="0">
              <a:solidFill>
                <a:schemeClr val="bg1">
                  <a:lumMod val="75000"/>
                </a:schemeClr>
              </a:solidFill>
            </a:endParaRPr>
          </a:p>
          <a:p>
            <a:pPr lvl="1"/>
            <a:r>
              <a:rPr lang="en-US" sz="6300" dirty="0">
                <a:solidFill>
                  <a:schemeClr val="bg1">
                    <a:lumMod val="75000"/>
                  </a:schemeClr>
                </a:solidFill>
              </a:rPr>
              <a:t>Finding Data in the Microdata Access Tool</a:t>
            </a:r>
          </a:p>
          <a:p>
            <a:pPr lvl="2"/>
            <a:r>
              <a:rPr kumimoji="0" lang="en-US" sz="5000" i="0" u="none" strike="noStrike" kern="1200" cap="none" spc="-20" normalizeH="0" baseline="0" noProof="0" dirty="0">
                <a:ln>
                  <a:noFill/>
                </a:ln>
                <a:solidFill>
                  <a:schemeClr val="bg1">
                    <a:lumMod val="75000"/>
                  </a:schemeClr>
                </a:solidFill>
                <a:effectLst/>
                <a:uLnTx/>
                <a:uFillTx/>
                <a:ea typeface="+mn-ea"/>
                <a:cs typeface="+mn-cs"/>
              </a:rPr>
              <a:t>Place of birth by single year of age in Arizona </a:t>
            </a:r>
          </a:p>
          <a:p>
            <a:pPr lvl="2"/>
            <a:endParaRPr lang="en-US" sz="5400" dirty="0">
              <a:solidFill>
                <a:schemeClr val="bg1">
                  <a:lumMod val="75000"/>
                </a:schemeClr>
              </a:solidFill>
            </a:endParaRPr>
          </a:p>
          <a:p>
            <a:pPr lvl="1"/>
            <a:r>
              <a:rPr lang="en-US" sz="6300" dirty="0">
                <a:solidFill>
                  <a:schemeClr val="bg1">
                    <a:lumMod val="75000"/>
                  </a:schemeClr>
                </a:solidFill>
              </a:rPr>
              <a:t>Resources</a:t>
            </a:r>
          </a:p>
          <a:p>
            <a:pPr lvl="2"/>
            <a:endParaRPr lang="en-US" sz="3600" dirty="0">
              <a:solidFill>
                <a:srgbClr val="1E2F4D"/>
              </a:solidFill>
            </a:endParaRPr>
          </a:p>
          <a:p>
            <a:pPr marL="342900" indent="-342900">
              <a:buAutoNum type="arabicPeriod" startAt="5"/>
            </a:pPr>
            <a:endParaRPr lang="en-US" dirty="0"/>
          </a:p>
        </p:txBody>
      </p:sp>
    </p:spTree>
    <p:extLst>
      <p:ext uri="{BB962C8B-B14F-4D97-AF65-F5344CB8AC3E}">
        <p14:creationId xmlns:p14="http://schemas.microsoft.com/office/powerpoint/2010/main" val="8070816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9B5A6AC-D57C-461B-9ABD-15A8B2F34FE2}"/>
              </a:ext>
            </a:extLst>
          </p:cNvPr>
          <p:cNvSpPr>
            <a:spLocks noGrp="1"/>
          </p:cNvSpPr>
          <p:nvPr>
            <p:ph type="title"/>
          </p:nvPr>
        </p:nvSpPr>
        <p:spPr>
          <a:xfrm>
            <a:off x="484029" y="-55103"/>
            <a:ext cx="10515600" cy="1325563"/>
          </a:xfrm>
        </p:spPr>
        <p:txBody>
          <a:bodyPr>
            <a:normAutofit/>
          </a:bodyPr>
          <a:lstStyle/>
          <a:p>
            <a:r>
              <a:rPr lang="en-US" sz="3000" b="1" dirty="0">
                <a:solidFill>
                  <a:srgbClr val="1E2F4D"/>
                </a:solidFill>
                <a:latin typeface="Calibri"/>
              </a:rPr>
              <a:t>Open the Filter Panel</a:t>
            </a:r>
          </a:p>
        </p:txBody>
      </p:sp>
      <p:sp>
        <p:nvSpPr>
          <p:cNvPr id="13" name="TextBox 12"/>
          <p:cNvSpPr txBox="1"/>
          <p:nvPr/>
        </p:nvSpPr>
        <p:spPr>
          <a:xfrm>
            <a:off x="9728791" y="2722212"/>
            <a:ext cx="2002990"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t>Select </a:t>
            </a:r>
            <a:r>
              <a:rPr lang="en-US" sz="1600" b="1" dirty="0"/>
              <a:t>Advanced</a:t>
            </a:r>
            <a:r>
              <a:rPr lang="en-US" sz="1600" dirty="0"/>
              <a:t> </a:t>
            </a:r>
            <a:r>
              <a:rPr lang="en-US" sz="1600" b="1" dirty="0"/>
              <a:t>Search</a:t>
            </a:r>
            <a:r>
              <a:rPr lang="en-US" sz="1600" dirty="0"/>
              <a:t> to open the filter panel</a:t>
            </a:r>
            <a:endParaRPr lang="en-US" sz="1600" b="1" dirty="0"/>
          </a:p>
        </p:txBody>
      </p:sp>
      <p:sp>
        <p:nvSpPr>
          <p:cNvPr id="4" name="Slide Number Placeholder 3"/>
          <p:cNvSpPr>
            <a:spLocks noGrp="1"/>
          </p:cNvSpPr>
          <p:nvPr>
            <p:ph type="sldNum" sz="quarter" idx="12"/>
          </p:nvPr>
        </p:nvSpPr>
        <p:spPr/>
        <p:txBody>
          <a:bodyPr/>
          <a:lstStyle/>
          <a:p>
            <a:fld id="{24BFE6D4-27A9-4AE4-9EAE-AF75F97B179B}" type="slidenum">
              <a:rPr lang="en-US" smtClean="0"/>
              <a:t>44</a:t>
            </a:fld>
            <a:endParaRPr lang="en-US" dirty="0"/>
          </a:p>
        </p:txBody>
      </p:sp>
      <p:pic>
        <p:nvPicPr>
          <p:cNvPr id="14" name="Picture 13">
            <a:extLst>
              <a:ext uri="{FF2B5EF4-FFF2-40B4-BE49-F238E27FC236}">
                <a16:creationId xmlns:a16="http://schemas.microsoft.com/office/drawing/2014/main" id="{A0D1E3D7-85A6-56D6-C79D-5BDEA864B4F3}"/>
              </a:ext>
            </a:extLst>
          </p:cNvPr>
          <p:cNvPicPr>
            <a:picLocks noChangeAspect="1"/>
          </p:cNvPicPr>
          <p:nvPr/>
        </p:nvPicPr>
        <p:blipFill>
          <a:blip r:embed="rId3"/>
          <a:stretch>
            <a:fillRect/>
          </a:stretch>
        </p:blipFill>
        <p:spPr>
          <a:xfrm>
            <a:off x="218727" y="1119237"/>
            <a:ext cx="9510064" cy="4619525"/>
          </a:xfrm>
          <a:prstGeom prst="rect">
            <a:avLst/>
          </a:prstGeom>
          <a:ln>
            <a:solidFill>
              <a:schemeClr val="tx1"/>
            </a:solidFill>
          </a:ln>
        </p:spPr>
      </p:pic>
      <p:cxnSp>
        <p:nvCxnSpPr>
          <p:cNvPr id="15" name="Straight Arrow Connector 14">
            <a:extLst>
              <a:ext uri="{FF2B5EF4-FFF2-40B4-BE49-F238E27FC236}">
                <a16:creationId xmlns:a16="http://schemas.microsoft.com/office/drawing/2014/main" id="{61C9563B-A0E0-EA36-5781-DDD7A2A781C6}"/>
              </a:ext>
              <a:ext uri="{C183D7F6-B498-43B3-948B-1728B52AA6E4}">
                <adec:decorative xmlns:adec="http://schemas.microsoft.com/office/drawing/2017/decorative" val="1"/>
              </a:ext>
            </a:extLst>
          </p:cNvPr>
          <p:cNvCxnSpPr>
            <a:cxnSpLocks/>
          </p:cNvCxnSpPr>
          <p:nvPr/>
        </p:nvCxnSpPr>
        <p:spPr>
          <a:xfrm flipH="1">
            <a:off x="9005777" y="3214406"/>
            <a:ext cx="976423" cy="1790555"/>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030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9BC13EE-1C91-44CE-A357-5A8F77755C1A}"/>
              </a:ext>
            </a:extLst>
          </p:cNvPr>
          <p:cNvSpPr>
            <a:spLocks noGrp="1"/>
          </p:cNvSpPr>
          <p:nvPr>
            <p:ph type="title"/>
          </p:nvPr>
        </p:nvSpPr>
        <p:spPr>
          <a:xfrm>
            <a:off x="484029" y="-55103"/>
            <a:ext cx="10515600" cy="1325563"/>
          </a:xfrm>
        </p:spPr>
        <p:txBody>
          <a:bodyPr>
            <a:normAutofit/>
          </a:bodyPr>
          <a:lstStyle/>
          <a:p>
            <a:r>
              <a:rPr lang="en-US" sz="2800" b="1" dirty="0">
                <a:solidFill>
                  <a:srgbClr val="1E2F4D"/>
                </a:solidFill>
                <a:latin typeface="Calibri"/>
              </a:rPr>
              <a:t>Select Year: 2020</a:t>
            </a:r>
          </a:p>
        </p:txBody>
      </p:sp>
      <p:sp>
        <p:nvSpPr>
          <p:cNvPr id="9" name="TextBox 8"/>
          <p:cNvSpPr txBox="1"/>
          <p:nvPr/>
        </p:nvSpPr>
        <p:spPr>
          <a:xfrm>
            <a:off x="138383" y="1528835"/>
            <a:ext cx="1813971"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t>Select </a:t>
            </a:r>
            <a:r>
              <a:rPr lang="en-US" sz="1600" b="1" dirty="0"/>
              <a:t>2020 </a:t>
            </a:r>
            <a:r>
              <a:rPr lang="en-US" sz="1600" dirty="0"/>
              <a:t>under the Years heading</a:t>
            </a:r>
          </a:p>
          <a:p>
            <a:endParaRPr lang="en-US" sz="1600" dirty="0"/>
          </a:p>
        </p:txBody>
      </p:sp>
      <p:sp>
        <p:nvSpPr>
          <p:cNvPr id="4" name="Slide Number Placeholder 3"/>
          <p:cNvSpPr>
            <a:spLocks noGrp="1"/>
          </p:cNvSpPr>
          <p:nvPr>
            <p:ph type="sldNum" sz="quarter" idx="12"/>
          </p:nvPr>
        </p:nvSpPr>
        <p:spPr/>
        <p:txBody>
          <a:bodyPr/>
          <a:lstStyle/>
          <a:p>
            <a:fld id="{24BFE6D4-27A9-4AE4-9EAE-AF75F97B179B}" type="slidenum">
              <a:rPr lang="en-US" smtClean="0"/>
              <a:t>45</a:t>
            </a:fld>
            <a:endParaRPr lang="en-US" dirty="0"/>
          </a:p>
        </p:txBody>
      </p:sp>
      <p:pic>
        <p:nvPicPr>
          <p:cNvPr id="3" name="Picture 2">
            <a:extLst>
              <a:ext uri="{FF2B5EF4-FFF2-40B4-BE49-F238E27FC236}">
                <a16:creationId xmlns:a16="http://schemas.microsoft.com/office/drawing/2014/main" id="{A693574C-7464-BC0F-DC2F-DA5D1568ECF1}"/>
              </a:ext>
            </a:extLst>
          </p:cNvPr>
          <p:cNvPicPr>
            <a:picLocks noChangeAspect="1"/>
          </p:cNvPicPr>
          <p:nvPr/>
        </p:nvPicPr>
        <p:blipFill>
          <a:blip r:embed="rId3"/>
          <a:stretch>
            <a:fillRect/>
          </a:stretch>
        </p:blipFill>
        <p:spPr>
          <a:xfrm>
            <a:off x="2007786" y="904768"/>
            <a:ext cx="9971281" cy="4773017"/>
          </a:xfrm>
          <a:prstGeom prst="rect">
            <a:avLst/>
          </a:prstGeom>
          <a:ln>
            <a:solidFill>
              <a:schemeClr val="tx1"/>
            </a:solidFill>
          </a:ln>
        </p:spPr>
      </p:pic>
      <p:cxnSp>
        <p:nvCxnSpPr>
          <p:cNvPr id="8" name="Straight Arrow Connector 7">
            <a:extLst>
              <a:ext uri="{FF2B5EF4-FFF2-40B4-BE49-F238E27FC236}">
                <a16:creationId xmlns:a16="http://schemas.microsoft.com/office/drawing/2014/main" id="{8845C0C2-5895-58A2-7614-EABFE12D1973}"/>
              </a:ext>
              <a:ext uri="{C183D7F6-B498-43B3-948B-1728B52AA6E4}">
                <adec:decorative xmlns:adec="http://schemas.microsoft.com/office/drawing/2017/decorative" val="1"/>
              </a:ext>
            </a:extLst>
          </p:cNvPr>
          <p:cNvCxnSpPr>
            <a:cxnSpLocks/>
          </p:cNvCxnSpPr>
          <p:nvPr/>
        </p:nvCxnSpPr>
        <p:spPr>
          <a:xfrm>
            <a:off x="1435395" y="2230331"/>
            <a:ext cx="786810" cy="885009"/>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97003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9BC13EE-1C91-44CE-A357-5A8F77755C1A}"/>
              </a:ext>
            </a:extLst>
          </p:cNvPr>
          <p:cNvSpPr>
            <a:spLocks noGrp="1"/>
          </p:cNvSpPr>
          <p:nvPr>
            <p:ph type="title"/>
          </p:nvPr>
        </p:nvSpPr>
        <p:spPr>
          <a:xfrm>
            <a:off x="484029" y="-55103"/>
            <a:ext cx="10790550" cy="1325563"/>
          </a:xfrm>
        </p:spPr>
        <p:txBody>
          <a:bodyPr>
            <a:normAutofit/>
          </a:bodyPr>
          <a:lstStyle/>
          <a:p>
            <a:r>
              <a:rPr lang="en-US" sz="2800" b="1" dirty="0">
                <a:solidFill>
                  <a:srgbClr val="1E2F4D"/>
                </a:solidFill>
                <a:latin typeface="Calibri"/>
              </a:rPr>
              <a:t>Select Survey: Detailed Demographic and Housing Characteristics File A</a:t>
            </a:r>
          </a:p>
        </p:txBody>
      </p:sp>
      <p:sp>
        <p:nvSpPr>
          <p:cNvPr id="9" name="TextBox 8"/>
          <p:cNvSpPr txBox="1"/>
          <p:nvPr/>
        </p:nvSpPr>
        <p:spPr>
          <a:xfrm>
            <a:off x="170738" y="1270460"/>
            <a:ext cx="1813971" cy="3046988"/>
          </a:xfrm>
          <a:prstGeom prst="rect">
            <a:avLst/>
          </a:prstGeom>
          <a:noFill/>
        </p:spPr>
        <p:txBody>
          <a:bodyPr wrap="square" rtlCol="0">
            <a:spAutoFit/>
          </a:bodyPr>
          <a:lstStyle/>
          <a:p>
            <a:pPr marL="285750" indent="-285750">
              <a:buFont typeface="Arial" panose="020B0604020202020204" pitchFamily="34" charset="0"/>
              <a:buChar char="•"/>
            </a:pPr>
            <a:r>
              <a:rPr lang="en-US" sz="1600" dirty="0"/>
              <a:t>Select </a:t>
            </a:r>
            <a:r>
              <a:rPr lang="en-US" sz="1600" b="1" dirty="0"/>
              <a:t>Decennial Census </a:t>
            </a:r>
            <a:r>
              <a:rPr lang="en-US" sz="1600" dirty="0"/>
              <a:t>under the Surveys heading</a:t>
            </a:r>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r>
              <a:rPr lang="en-US" sz="1600" dirty="0"/>
              <a:t>Select </a:t>
            </a:r>
            <a:r>
              <a:rPr lang="en-US" sz="1600" b="1" dirty="0"/>
              <a:t>Detailed Demographic and Housing Characteristics File A</a:t>
            </a:r>
          </a:p>
          <a:p>
            <a:endParaRPr lang="en-US" sz="1600" dirty="0"/>
          </a:p>
        </p:txBody>
      </p:sp>
      <p:sp>
        <p:nvSpPr>
          <p:cNvPr id="4" name="Slide Number Placeholder 3"/>
          <p:cNvSpPr>
            <a:spLocks noGrp="1"/>
          </p:cNvSpPr>
          <p:nvPr>
            <p:ph type="sldNum" sz="quarter" idx="12"/>
          </p:nvPr>
        </p:nvSpPr>
        <p:spPr/>
        <p:txBody>
          <a:bodyPr/>
          <a:lstStyle/>
          <a:p>
            <a:fld id="{24BFE6D4-27A9-4AE4-9EAE-AF75F97B179B}" type="slidenum">
              <a:rPr lang="en-US" smtClean="0"/>
              <a:t>46</a:t>
            </a:fld>
            <a:endParaRPr lang="en-US" dirty="0"/>
          </a:p>
        </p:txBody>
      </p:sp>
      <p:pic>
        <p:nvPicPr>
          <p:cNvPr id="3" name="Picture 2">
            <a:extLst>
              <a:ext uri="{FF2B5EF4-FFF2-40B4-BE49-F238E27FC236}">
                <a16:creationId xmlns:a16="http://schemas.microsoft.com/office/drawing/2014/main" id="{5EAEE968-3006-1B2B-37A9-33D6F8FEC909}"/>
              </a:ext>
            </a:extLst>
          </p:cNvPr>
          <p:cNvPicPr>
            <a:picLocks noChangeAspect="1"/>
          </p:cNvPicPr>
          <p:nvPr/>
        </p:nvPicPr>
        <p:blipFill>
          <a:blip r:embed="rId3"/>
          <a:stretch>
            <a:fillRect/>
          </a:stretch>
        </p:blipFill>
        <p:spPr>
          <a:xfrm>
            <a:off x="2183732" y="994970"/>
            <a:ext cx="9782843" cy="4682816"/>
          </a:xfrm>
          <a:prstGeom prst="rect">
            <a:avLst/>
          </a:prstGeom>
          <a:ln>
            <a:solidFill>
              <a:schemeClr val="tx1"/>
            </a:solidFill>
          </a:ln>
        </p:spPr>
      </p:pic>
      <p:cxnSp>
        <p:nvCxnSpPr>
          <p:cNvPr id="7" name="Straight Arrow Connector 6">
            <a:extLst>
              <a:ext uri="{FF2B5EF4-FFF2-40B4-BE49-F238E27FC236}">
                <a16:creationId xmlns:a16="http://schemas.microsoft.com/office/drawing/2014/main" id="{BA57A00A-5E34-865F-2C08-81ED99B63959}"/>
              </a:ext>
              <a:ext uri="{C183D7F6-B498-43B3-948B-1728B52AA6E4}">
                <adec:decorative xmlns:adec="http://schemas.microsoft.com/office/drawing/2017/decorative" val="1"/>
              </a:ext>
            </a:extLst>
          </p:cNvPr>
          <p:cNvCxnSpPr>
            <a:cxnSpLocks/>
          </p:cNvCxnSpPr>
          <p:nvPr/>
        </p:nvCxnSpPr>
        <p:spPr>
          <a:xfrm>
            <a:off x="1637414" y="2169042"/>
            <a:ext cx="737296" cy="751579"/>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6A7915B-6D5D-710E-A099-12F31ABDD61A}"/>
              </a:ext>
              <a:ext uri="{C183D7F6-B498-43B3-948B-1728B52AA6E4}">
                <adec:decorative xmlns:adec="http://schemas.microsoft.com/office/drawing/2017/decorative" val="1"/>
              </a:ext>
            </a:extLst>
          </p:cNvPr>
          <p:cNvCxnSpPr>
            <a:cxnSpLocks/>
          </p:cNvCxnSpPr>
          <p:nvPr/>
        </p:nvCxnSpPr>
        <p:spPr>
          <a:xfrm flipV="1">
            <a:off x="1910573" y="3115340"/>
            <a:ext cx="2501939" cy="577196"/>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66314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9BC13EE-1C91-44CE-A357-5A8F77755C1A}"/>
              </a:ext>
            </a:extLst>
          </p:cNvPr>
          <p:cNvSpPr>
            <a:spLocks noGrp="1"/>
          </p:cNvSpPr>
          <p:nvPr>
            <p:ph type="title"/>
          </p:nvPr>
        </p:nvSpPr>
        <p:spPr>
          <a:xfrm>
            <a:off x="484029" y="-55103"/>
            <a:ext cx="10515600" cy="1325563"/>
          </a:xfrm>
        </p:spPr>
        <p:txBody>
          <a:bodyPr>
            <a:normAutofit/>
          </a:bodyPr>
          <a:lstStyle/>
          <a:p>
            <a:r>
              <a:rPr lang="en-US" sz="2800" b="1" dirty="0">
                <a:solidFill>
                  <a:srgbClr val="1E2F4D"/>
                </a:solidFill>
                <a:latin typeface="Calibri"/>
              </a:rPr>
              <a:t>Select Geography</a:t>
            </a:r>
          </a:p>
        </p:txBody>
      </p:sp>
      <p:sp>
        <p:nvSpPr>
          <p:cNvPr id="9" name="TextBox 8"/>
          <p:cNvSpPr txBox="1"/>
          <p:nvPr/>
        </p:nvSpPr>
        <p:spPr>
          <a:xfrm>
            <a:off x="66260" y="858072"/>
            <a:ext cx="1813971" cy="4031873"/>
          </a:xfrm>
          <a:prstGeom prst="rect">
            <a:avLst/>
          </a:prstGeom>
          <a:noFill/>
        </p:spPr>
        <p:txBody>
          <a:bodyPr wrap="square" rtlCol="0">
            <a:spAutoFit/>
          </a:bodyPr>
          <a:lstStyle/>
          <a:p>
            <a:pPr marL="285750" indent="-285750">
              <a:buFont typeface="Arial" panose="020B0604020202020204" pitchFamily="34" charset="0"/>
              <a:buChar char="•"/>
            </a:pPr>
            <a:r>
              <a:rPr lang="en-US" sz="1600" dirty="0"/>
              <a:t>Select </a:t>
            </a:r>
            <a:r>
              <a:rPr lang="en-US" sz="1600" b="1" dirty="0"/>
              <a:t>Census Tract </a:t>
            </a:r>
            <a:r>
              <a:rPr lang="en-US" sz="1600" dirty="0"/>
              <a:t>under the Geography heading</a:t>
            </a:r>
          </a:p>
          <a:p>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Select </a:t>
            </a:r>
            <a:r>
              <a:rPr lang="en-US" sz="1600" b="1" dirty="0"/>
              <a:t>Arizona</a:t>
            </a:r>
          </a:p>
          <a:p>
            <a:endParaRPr lang="en-US" sz="1600" dirty="0"/>
          </a:p>
          <a:p>
            <a:pPr marL="285750" indent="-285750">
              <a:buFont typeface="Arial" panose="020B0604020202020204" pitchFamily="34" charset="0"/>
              <a:buChar char="•"/>
            </a:pPr>
            <a:r>
              <a:rPr lang="en-US" sz="1600" dirty="0"/>
              <a:t>Select </a:t>
            </a:r>
            <a:r>
              <a:rPr lang="en-US" sz="1600" b="1" dirty="0"/>
              <a:t>Apache County, Arizona</a:t>
            </a:r>
          </a:p>
          <a:p>
            <a:endParaRPr lang="en-US" sz="1600" dirty="0"/>
          </a:p>
          <a:p>
            <a:pPr marL="285750" indent="-285750">
              <a:buFont typeface="Arial" panose="020B0604020202020204" pitchFamily="34" charset="0"/>
              <a:buChar char="•"/>
            </a:pPr>
            <a:r>
              <a:rPr lang="en-US" sz="1600" dirty="0"/>
              <a:t>Select </a:t>
            </a:r>
            <a:r>
              <a:rPr lang="en-US" sz="1600" b="1" dirty="0"/>
              <a:t>All Census Tracts within Apache County, Arizona</a:t>
            </a:r>
          </a:p>
          <a:p>
            <a:endParaRPr lang="en-US" sz="1600" dirty="0"/>
          </a:p>
        </p:txBody>
      </p:sp>
      <p:sp>
        <p:nvSpPr>
          <p:cNvPr id="4" name="Slide Number Placeholder 3"/>
          <p:cNvSpPr>
            <a:spLocks noGrp="1"/>
          </p:cNvSpPr>
          <p:nvPr>
            <p:ph type="sldNum" sz="quarter" idx="12"/>
          </p:nvPr>
        </p:nvSpPr>
        <p:spPr/>
        <p:txBody>
          <a:bodyPr/>
          <a:lstStyle/>
          <a:p>
            <a:fld id="{24BFE6D4-27A9-4AE4-9EAE-AF75F97B179B}" type="slidenum">
              <a:rPr lang="en-US" smtClean="0"/>
              <a:t>47</a:t>
            </a:fld>
            <a:endParaRPr lang="en-US" dirty="0"/>
          </a:p>
        </p:txBody>
      </p:sp>
      <p:pic>
        <p:nvPicPr>
          <p:cNvPr id="5" name="Picture 4">
            <a:extLst>
              <a:ext uri="{FF2B5EF4-FFF2-40B4-BE49-F238E27FC236}">
                <a16:creationId xmlns:a16="http://schemas.microsoft.com/office/drawing/2014/main" id="{FA5B1737-3347-CE86-4EE2-291879721D82}"/>
              </a:ext>
            </a:extLst>
          </p:cNvPr>
          <p:cNvPicPr>
            <a:picLocks noChangeAspect="1"/>
          </p:cNvPicPr>
          <p:nvPr/>
        </p:nvPicPr>
        <p:blipFill>
          <a:blip r:embed="rId3"/>
          <a:stretch>
            <a:fillRect/>
          </a:stretch>
        </p:blipFill>
        <p:spPr>
          <a:xfrm>
            <a:off x="2050633" y="926983"/>
            <a:ext cx="4586080" cy="4127472"/>
          </a:xfrm>
          <a:prstGeom prst="rect">
            <a:avLst/>
          </a:prstGeom>
          <a:ln>
            <a:solidFill>
              <a:schemeClr val="tx1"/>
            </a:solidFill>
          </a:ln>
        </p:spPr>
      </p:pic>
      <p:pic>
        <p:nvPicPr>
          <p:cNvPr id="14" name="Picture 13">
            <a:extLst>
              <a:ext uri="{FF2B5EF4-FFF2-40B4-BE49-F238E27FC236}">
                <a16:creationId xmlns:a16="http://schemas.microsoft.com/office/drawing/2014/main" id="{55238855-F4EA-4A1F-6A74-0C28412CBAC9}"/>
              </a:ext>
            </a:extLst>
          </p:cNvPr>
          <p:cNvPicPr>
            <a:picLocks noChangeAspect="1"/>
          </p:cNvPicPr>
          <p:nvPr/>
        </p:nvPicPr>
        <p:blipFill>
          <a:blip r:embed="rId4"/>
          <a:stretch>
            <a:fillRect/>
          </a:stretch>
        </p:blipFill>
        <p:spPr>
          <a:xfrm>
            <a:off x="4899687" y="2080782"/>
            <a:ext cx="3342514" cy="3732473"/>
          </a:xfrm>
          <a:prstGeom prst="rect">
            <a:avLst/>
          </a:prstGeom>
          <a:ln>
            <a:solidFill>
              <a:schemeClr val="tx1"/>
            </a:solidFill>
          </a:ln>
        </p:spPr>
      </p:pic>
      <p:pic>
        <p:nvPicPr>
          <p:cNvPr id="17" name="Picture 16">
            <a:extLst>
              <a:ext uri="{FF2B5EF4-FFF2-40B4-BE49-F238E27FC236}">
                <a16:creationId xmlns:a16="http://schemas.microsoft.com/office/drawing/2014/main" id="{6CFF9F22-26A9-4034-F2EF-581BD651BBD3}"/>
              </a:ext>
            </a:extLst>
          </p:cNvPr>
          <p:cNvPicPr>
            <a:picLocks noChangeAspect="1"/>
          </p:cNvPicPr>
          <p:nvPr/>
        </p:nvPicPr>
        <p:blipFill>
          <a:blip r:embed="rId5"/>
          <a:stretch>
            <a:fillRect/>
          </a:stretch>
        </p:blipFill>
        <p:spPr>
          <a:xfrm>
            <a:off x="7677276" y="3052479"/>
            <a:ext cx="3894964" cy="3189940"/>
          </a:xfrm>
          <a:prstGeom prst="rect">
            <a:avLst/>
          </a:prstGeom>
          <a:ln>
            <a:solidFill>
              <a:schemeClr val="tx1"/>
            </a:solidFill>
          </a:ln>
        </p:spPr>
      </p:pic>
      <p:cxnSp>
        <p:nvCxnSpPr>
          <p:cNvPr id="18" name="Straight Arrow Connector 17">
            <a:extLst>
              <a:ext uri="{FF2B5EF4-FFF2-40B4-BE49-F238E27FC236}">
                <a16:creationId xmlns:a16="http://schemas.microsoft.com/office/drawing/2014/main" id="{D5731982-5606-E700-652D-22952251DB9F}"/>
              </a:ext>
              <a:ext uri="{C183D7F6-B498-43B3-948B-1728B52AA6E4}">
                <adec:decorative xmlns:adec="http://schemas.microsoft.com/office/drawing/2017/decorative" val="1"/>
              </a:ext>
            </a:extLst>
          </p:cNvPr>
          <p:cNvCxnSpPr>
            <a:cxnSpLocks/>
          </p:cNvCxnSpPr>
          <p:nvPr/>
        </p:nvCxnSpPr>
        <p:spPr>
          <a:xfrm>
            <a:off x="1735812" y="2548749"/>
            <a:ext cx="2246908" cy="0"/>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2891AD4-C3BA-8CDF-871A-36D6F825F824}"/>
              </a:ext>
              <a:ext uri="{C183D7F6-B498-43B3-948B-1728B52AA6E4}">
                <adec:decorative xmlns:adec="http://schemas.microsoft.com/office/drawing/2017/decorative" val="1"/>
              </a:ext>
            </a:extLst>
          </p:cNvPr>
          <p:cNvCxnSpPr>
            <a:cxnSpLocks/>
          </p:cNvCxnSpPr>
          <p:nvPr/>
        </p:nvCxnSpPr>
        <p:spPr>
          <a:xfrm>
            <a:off x="1735812" y="4099795"/>
            <a:ext cx="5941464" cy="472226"/>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42F0B1C-9B92-BFD3-9ECF-4DCA0B4C1694}"/>
              </a:ext>
              <a:ext uri="{C183D7F6-B498-43B3-948B-1728B52AA6E4}">
                <adec:decorative xmlns:adec="http://schemas.microsoft.com/office/drawing/2017/decorative" val="1"/>
              </a:ext>
            </a:extLst>
          </p:cNvPr>
          <p:cNvCxnSpPr>
            <a:cxnSpLocks/>
          </p:cNvCxnSpPr>
          <p:nvPr/>
        </p:nvCxnSpPr>
        <p:spPr>
          <a:xfrm>
            <a:off x="1392229" y="1435285"/>
            <a:ext cx="802823" cy="1206286"/>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8FB9443-A193-C5AC-3EAC-DA0DE932B9B4}"/>
              </a:ext>
              <a:ext uri="{C183D7F6-B498-43B3-948B-1728B52AA6E4}">
                <adec:decorative xmlns:adec="http://schemas.microsoft.com/office/drawing/2017/decorative" val="1"/>
              </a:ext>
            </a:extLst>
          </p:cNvPr>
          <p:cNvCxnSpPr>
            <a:cxnSpLocks/>
          </p:cNvCxnSpPr>
          <p:nvPr/>
        </p:nvCxnSpPr>
        <p:spPr>
          <a:xfrm>
            <a:off x="1735812" y="3069770"/>
            <a:ext cx="3342515" cy="691929"/>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91797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41700" y="1967776"/>
            <a:ext cx="1813971" cy="3293209"/>
          </a:xfrm>
          <a:prstGeom prst="rect">
            <a:avLst/>
          </a:prstGeom>
          <a:noFill/>
        </p:spPr>
        <p:txBody>
          <a:bodyPr wrap="square" rtlCol="0">
            <a:spAutoFit/>
          </a:bodyPr>
          <a:lstStyle/>
          <a:p>
            <a:pPr marL="285750" indent="-285750">
              <a:buFont typeface="Arial" panose="020B0604020202020204" pitchFamily="34" charset="0"/>
              <a:buChar char="•"/>
            </a:pPr>
            <a:r>
              <a:rPr lang="en-US" sz="1600" dirty="0"/>
              <a:t>Select </a:t>
            </a:r>
            <a:r>
              <a:rPr lang="en-US" sz="1600" b="1" dirty="0"/>
              <a:t>Race and Ethnicity </a:t>
            </a:r>
            <a:r>
              <a:rPr lang="en-US" sz="1600" dirty="0"/>
              <a:t>under the Topics heading</a:t>
            </a:r>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Select </a:t>
            </a:r>
            <a:r>
              <a:rPr lang="en-US" sz="1600" b="1" dirty="0"/>
              <a:t>American Indian and Alaska Native</a:t>
            </a:r>
          </a:p>
          <a:p>
            <a:endParaRPr lang="en-US" sz="1600" dirty="0"/>
          </a:p>
        </p:txBody>
      </p:sp>
      <p:sp>
        <p:nvSpPr>
          <p:cNvPr id="4" name="Slide Number Placeholder 3"/>
          <p:cNvSpPr>
            <a:spLocks noGrp="1"/>
          </p:cNvSpPr>
          <p:nvPr>
            <p:ph type="sldNum" sz="quarter" idx="12"/>
          </p:nvPr>
        </p:nvSpPr>
        <p:spPr/>
        <p:txBody>
          <a:bodyPr/>
          <a:lstStyle/>
          <a:p>
            <a:fld id="{24BFE6D4-27A9-4AE4-9EAE-AF75F97B179B}" type="slidenum">
              <a:rPr lang="en-US" smtClean="0"/>
              <a:t>48</a:t>
            </a:fld>
            <a:endParaRPr lang="en-US" dirty="0"/>
          </a:p>
        </p:txBody>
      </p:sp>
      <p:sp>
        <p:nvSpPr>
          <p:cNvPr id="19" name="Title 1">
            <a:extLst>
              <a:ext uri="{FF2B5EF4-FFF2-40B4-BE49-F238E27FC236}">
                <a16:creationId xmlns:a16="http://schemas.microsoft.com/office/drawing/2014/main" id="{77121433-B05D-C7D4-DD64-381C419FBB5B}"/>
              </a:ext>
            </a:extLst>
          </p:cNvPr>
          <p:cNvSpPr>
            <a:spLocks noGrp="1"/>
          </p:cNvSpPr>
          <p:nvPr>
            <p:ph type="title"/>
          </p:nvPr>
        </p:nvSpPr>
        <p:spPr>
          <a:xfrm>
            <a:off x="537192" y="144432"/>
            <a:ext cx="10515600" cy="1004646"/>
          </a:xfrm>
        </p:spPr>
        <p:txBody>
          <a:bodyPr>
            <a:normAutofit/>
          </a:bodyPr>
          <a:lstStyle/>
          <a:p>
            <a:r>
              <a:rPr lang="en-US" sz="2800" b="1" dirty="0">
                <a:solidFill>
                  <a:srgbClr val="1E2F4D"/>
                </a:solidFill>
                <a:latin typeface="Calibri"/>
              </a:rPr>
              <a:t>Select Population Group</a:t>
            </a:r>
          </a:p>
        </p:txBody>
      </p:sp>
      <p:pic>
        <p:nvPicPr>
          <p:cNvPr id="16" name="Picture 15">
            <a:extLst>
              <a:ext uri="{FF2B5EF4-FFF2-40B4-BE49-F238E27FC236}">
                <a16:creationId xmlns:a16="http://schemas.microsoft.com/office/drawing/2014/main" id="{3B3AEA0E-5A04-FD7E-35F3-20B9FF0CC7F8}"/>
              </a:ext>
            </a:extLst>
          </p:cNvPr>
          <p:cNvPicPr>
            <a:picLocks noChangeAspect="1"/>
          </p:cNvPicPr>
          <p:nvPr/>
        </p:nvPicPr>
        <p:blipFill>
          <a:blip r:embed="rId3"/>
          <a:stretch>
            <a:fillRect/>
          </a:stretch>
        </p:blipFill>
        <p:spPr>
          <a:xfrm>
            <a:off x="2294574" y="974488"/>
            <a:ext cx="6822569" cy="5746987"/>
          </a:xfrm>
          <a:prstGeom prst="rect">
            <a:avLst/>
          </a:prstGeom>
          <a:ln>
            <a:solidFill>
              <a:schemeClr val="tx1"/>
            </a:solidFill>
          </a:ln>
        </p:spPr>
      </p:pic>
      <p:cxnSp>
        <p:nvCxnSpPr>
          <p:cNvPr id="17" name="Straight Arrow Connector 16">
            <a:extLst>
              <a:ext uri="{FF2B5EF4-FFF2-40B4-BE49-F238E27FC236}">
                <a16:creationId xmlns:a16="http://schemas.microsoft.com/office/drawing/2014/main" id="{DD274C1F-9F8D-CC5A-5FE1-1E60CFC7FD84}"/>
              </a:ext>
              <a:ext uri="{C183D7F6-B498-43B3-948B-1728B52AA6E4}">
                <adec:decorative xmlns:adec="http://schemas.microsoft.com/office/drawing/2017/decorative" val="1"/>
              </a:ext>
            </a:extLst>
          </p:cNvPr>
          <p:cNvCxnSpPr>
            <a:cxnSpLocks/>
          </p:cNvCxnSpPr>
          <p:nvPr/>
        </p:nvCxnSpPr>
        <p:spPr>
          <a:xfrm flipV="1">
            <a:off x="1892673" y="2018849"/>
            <a:ext cx="637047" cy="322290"/>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C73A175-43A2-0248-5F57-2345F5D6FC65}"/>
              </a:ext>
              <a:ext uri="{C183D7F6-B498-43B3-948B-1728B52AA6E4}">
                <adec:decorative xmlns:adec="http://schemas.microsoft.com/office/drawing/2017/decorative" val="1"/>
              </a:ext>
            </a:extLst>
          </p:cNvPr>
          <p:cNvCxnSpPr>
            <a:cxnSpLocks/>
          </p:cNvCxnSpPr>
          <p:nvPr/>
        </p:nvCxnSpPr>
        <p:spPr>
          <a:xfrm flipV="1">
            <a:off x="1519939" y="2392212"/>
            <a:ext cx="3397501" cy="1934130"/>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42217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9BC13EE-1C91-44CE-A357-5A8F77755C1A}"/>
              </a:ext>
            </a:extLst>
          </p:cNvPr>
          <p:cNvSpPr>
            <a:spLocks noGrp="1"/>
          </p:cNvSpPr>
          <p:nvPr>
            <p:ph type="title"/>
          </p:nvPr>
        </p:nvSpPr>
        <p:spPr>
          <a:xfrm>
            <a:off x="537192" y="144432"/>
            <a:ext cx="10515600" cy="1004646"/>
          </a:xfrm>
        </p:spPr>
        <p:txBody>
          <a:bodyPr>
            <a:normAutofit/>
          </a:bodyPr>
          <a:lstStyle/>
          <a:p>
            <a:r>
              <a:rPr lang="en-US" sz="2800" b="1" dirty="0">
                <a:solidFill>
                  <a:srgbClr val="1E2F4D"/>
                </a:solidFill>
                <a:latin typeface="Calibri"/>
              </a:rPr>
              <a:t>Select Population Group</a:t>
            </a:r>
          </a:p>
        </p:txBody>
      </p:sp>
      <p:sp>
        <p:nvSpPr>
          <p:cNvPr id="9" name="TextBox 8"/>
          <p:cNvSpPr txBox="1"/>
          <p:nvPr/>
        </p:nvSpPr>
        <p:spPr>
          <a:xfrm>
            <a:off x="191386" y="1246119"/>
            <a:ext cx="11855301"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t>Select Detailed American Indian and Alaska Native Alone or in Any Combination → American Indian alone or in any combination → Type ‘Navajo’ in the search box and check the box for </a:t>
            </a:r>
            <a:r>
              <a:rPr lang="en-US" sz="1600" b="1" dirty="0"/>
              <a:t>Navajo Nation alone or in any combination</a:t>
            </a:r>
          </a:p>
        </p:txBody>
      </p:sp>
      <p:sp>
        <p:nvSpPr>
          <p:cNvPr id="4" name="Slide Number Placeholder 3"/>
          <p:cNvSpPr>
            <a:spLocks noGrp="1"/>
          </p:cNvSpPr>
          <p:nvPr>
            <p:ph type="sldNum" sz="quarter" idx="12"/>
          </p:nvPr>
        </p:nvSpPr>
        <p:spPr/>
        <p:txBody>
          <a:bodyPr/>
          <a:lstStyle/>
          <a:p>
            <a:fld id="{24BFE6D4-27A9-4AE4-9EAE-AF75F97B179B}" type="slidenum">
              <a:rPr lang="en-US" smtClean="0"/>
              <a:t>49</a:t>
            </a:fld>
            <a:endParaRPr lang="en-US" dirty="0"/>
          </a:p>
        </p:txBody>
      </p:sp>
      <p:pic>
        <p:nvPicPr>
          <p:cNvPr id="3" name="Picture 2">
            <a:extLst>
              <a:ext uri="{FF2B5EF4-FFF2-40B4-BE49-F238E27FC236}">
                <a16:creationId xmlns:a16="http://schemas.microsoft.com/office/drawing/2014/main" id="{DBB74C12-2BBB-9C4F-5CCC-539C5ED74146}"/>
              </a:ext>
            </a:extLst>
          </p:cNvPr>
          <p:cNvPicPr>
            <a:picLocks noChangeAspect="1"/>
          </p:cNvPicPr>
          <p:nvPr/>
        </p:nvPicPr>
        <p:blipFill>
          <a:blip r:embed="rId3"/>
          <a:stretch>
            <a:fillRect/>
          </a:stretch>
        </p:blipFill>
        <p:spPr>
          <a:xfrm>
            <a:off x="191386" y="1927935"/>
            <a:ext cx="4715894" cy="2872676"/>
          </a:xfrm>
          <a:prstGeom prst="rect">
            <a:avLst/>
          </a:prstGeom>
          <a:ln>
            <a:solidFill>
              <a:schemeClr val="tx1"/>
            </a:solidFill>
          </a:ln>
        </p:spPr>
      </p:pic>
      <p:pic>
        <p:nvPicPr>
          <p:cNvPr id="7" name="Picture 6">
            <a:extLst>
              <a:ext uri="{FF2B5EF4-FFF2-40B4-BE49-F238E27FC236}">
                <a16:creationId xmlns:a16="http://schemas.microsoft.com/office/drawing/2014/main" id="{ED3B32E2-D061-AAC9-09C2-C49442B6B213}"/>
              </a:ext>
            </a:extLst>
          </p:cNvPr>
          <p:cNvPicPr>
            <a:picLocks noChangeAspect="1"/>
          </p:cNvPicPr>
          <p:nvPr/>
        </p:nvPicPr>
        <p:blipFill>
          <a:blip r:embed="rId4"/>
          <a:stretch>
            <a:fillRect/>
          </a:stretch>
        </p:blipFill>
        <p:spPr>
          <a:xfrm>
            <a:off x="3510419" y="3561667"/>
            <a:ext cx="6098008" cy="3151901"/>
          </a:xfrm>
          <a:prstGeom prst="rect">
            <a:avLst/>
          </a:prstGeom>
          <a:ln>
            <a:solidFill>
              <a:schemeClr val="tx1"/>
            </a:solidFill>
          </a:ln>
        </p:spPr>
      </p:pic>
      <p:pic>
        <p:nvPicPr>
          <p:cNvPr id="12" name="Picture 11">
            <a:extLst>
              <a:ext uri="{FF2B5EF4-FFF2-40B4-BE49-F238E27FC236}">
                <a16:creationId xmlns:a16="http://schemas.microsoft.com/office/drawing/2014/main" id="{1EDAD6A9-6D64-2484-BB4A-1FD521F571D7}"/>
              </a:ext>
            </a:extLst>
          </p:cNvPr>
          <p:cNvPicPr>
            <a:picLocks noChangeAspect="1"/>
          </p:cNvPicPr>
          <p:nvPr/>
        </p:nvPicPr>
        <p:blipFill>
          <a:blip r:embed="rId5"/>
          <a:stretch>
            <a:fillRect/>
          </a:stretch>
        </p:blipFill>
        <p:spPr>
          <a:xfrm>
            <a:off x="7152888" y="3776933"/>
            <a:ext cx="4893799" cy="2571510"/>
          </a:xfrm>
          <a:prstGeom prst="rect">
            <a:avLst/>
          </a:prstGeom>
          <a:ln>
            <a:solidFill>
              <a:schemeClr val="tx1"/>
            </a:solidFill>
          </a:ln>
        </p:spPr>
      </p:pic>
    </p:spTree>
    <p:extLst>
      <p:ext uri="{BB962C8B-B14F-4D97-AF65-F5344CB8AC3E}">
        <p14:creationId xmlns:p14="http://schemas.microsoft.com/office/powerpoint/2010/main" val="3246591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24BFE6D4-27A9-4AE4-9EAE-AF75F97B179B}" type="slidenum">
              <a:rPr lang="en-US" smtClean="0"/>
              <a:t>5</a:t>
            </a:fld>
            <a:endParaRPr lang="en-US" dirty="0"/>
          </a:p>
        </p:txBody>
      </p:sp>
      <p:sp>
        <p:nvSpPr>
          <p:cNvPr id="12" name="Title 1"/>
          <p:cNvSpPr>
            <a:spLocks noGrp="1"/>
          </p:cNvSpPr>
          <p:nvPr>
            <p:ph type="title"/>
          </p:nvPr>
        </p:nvSpPr>
        <p:spPr>
          <a:xfrm>
            <a:off x="176097" y="-1"/>
            <a:ext cx="12015903" cy="661183"/>
          </a:xfrm>
        </p:spPr>
        <p:txBody>
          <a:bodyPr>
            <a:normAutofit/>
          </a:bodyPr>
          <a:lstStyle/>
          <a:p>
            <a:pPr algn="ctr">
              <a:lnSpc>
                <a:spcPct val="100000"/>
              </a:lnSpc>
              <a:defRPr/>
            </a:pPr>
            <a:r>
              <a:rPr lang="en-US" sz="3400" b="1" dirty="0">
                <a:solidFill>
                  <a:srgbClr val="1E2F4D"/>
                </a:solidFill>
                <a:latin typeface="Calibri"/>
              </a:rPr>
              <a:t>Redesign of Table Header</a:t>
            </a:r>
          </a:p>
        </p:txBody>
      </p:sp>
      <p:pic>
        <p:nvPicPr>
          <p:cNvPr id="3" name="Picture 2">
            <a:extLst>
              <a:ext uri="{FF2B5EF4-FFF2-40B4-BE49-F238E27FC236}">
                <a16:creationId xmlns:a16="http://schemas.microsoft.com/office/drawing/2014/main" id="{9B60DA8A-0DB9-74F5-8759-F0A046CA7111}"/>
              </a:ext>
            </a:extLst>
          </p:cNvPr>
          <p:cNvPicPr>
            <a:picLocks noChangeAspect="1"/>
          </p:cNvPicPr>
          <p:nvPr/>
        </p:nvPicPr>
        <p:blipFill>
          <a:blip r:embed="rId2"/>
          <a:stretch>
            <a:fillRect/>
          </a:stretch>
        </p:blipFill>
        <p:spPr>
          <a:xfrm>
            <a:off x="176097" y="889347"/>
            <a:ext cx="10829360" cy="5167834"/>
          </a:xfrm>
          <a:prstGeom prst="rect">
            <a:avLst/>
          </a:prstGeom>
          <a:ln>
            <a:solidFill>
              <a:schemeClr val="tx1"/>
            </a:solidFill>
          </a:ln>
        </p:spPr>
      </p:pic>
      <p:pic>
        <p:nvPicPr>
          <p:cNvPr id="6" name="Picture 5">
            <a:extLst>
              <a:ext uri="{FF2B5EF4-FFF2-40B4-BE49-F238E27FC236}">
                <a16:creationId xmlns:a16="http://schemas.microsoft.com/office/drawing/2014/main" id="{4A4A8F1C-7D37-04F1-BDFD-4EEE1FC1BE52}"/>
              </a:ext>
            </a:extLst>
          </p:cNvPr>
          <p:cNvPicPr>
            <a:picLocks noChangeAspect="1"/>
          </p:cNvPicPr>
          <p:nvPr/>
        </p:nvPicPr>
        <p:blipFill>
          <a:blip r:embed="rId3"/>
          <a:stretch>
            <a:fillRect/>
          </a:stretch>
        </p:blipFill>
        <p:spPr>
          <a:xfrm>
            <a:off x="5103463" y="1825418"/>
            <a:ext cx="5651622" cy="4896057"/>
          </a:xfrm>
          <a:prstGeom prst="rect">
            <a:avLst/>
          </a:prstGeom>
          <a:ln>
            <a:solidFill>
              <a:schemeClr val="tx1"/>
            </a:solidFill>
          </a:ln>
        </p:spPr>
      </p:pic>
    </p:spTree>
    <p:extLst>
      <p:ext uri="{BB962C8B-B14F-4D97-AF65-F5344CB8AC3E}">
        <p14:creationId xmlns:p14="http://schemas.microsoft.com/office/powerpoint/2010/main" val="13457853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9BC13EE-1C91-44CE-A357-5A8F77755C1A}"/>
              </a:ext>
            </a:extLst>
          </p:cNvPr>
          <p:cNvSpPr>
            <a:spLocks noGrp="1"/>
          </p:cNvSpPr>
          <p:nvPr>
            <p:ph type="title"/>
          </p:nvPr>
        </p:nvSpPr>
        <p:spPr>
          <a:xfrm>
            <a:off x="484029" y="-55103"/>
            <a:ext cx="10515600" cy="1325563"/>
          </a:xfrm>
        </p:spPr>
        <p:txBody>
          <a:bodyPr>
            <a:normAutofit/>
          </a:bodyPr>
          <a:lstStyle/>
          <a:p>
            <a:r>
              <a:rPr lang="en-US" sz="2800" b="1" dirty="0">
                <a:solidFill>
                  <a:srgbClr val="1E2F4D"/>
                </a:solidFill>
                <a:latin typeface="Calibri"/>
              </a:rPr>
              <a:t>Run Search</a:t>
            </a:r>
          </a:p>
        </p:txBody>
      </p:sp>
      <p:sp>
        <p:nvSpPr>
          <p:cNvPr id="9" name="TextBox 8"/>
          <p:cNvSpPr txBox="1"/>
          <p:nvPr/>
        </p:nvSpPr>
        <p:spPr>
          <a:xfrm>
            <a:off x="120351" y="2628335"/>
            <a:ext cx="1169969"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t>Verify filters and click </a:t>
            </a:r>
            <a:r>
              <a:rPr lang="en-US" sz="1600" b="1" dirty="0"/>
              <a:t>Search</a:t>
            </a:r>
          </a:p>
        </p:txBody>
      </p:sp>
      <p:sp>
        <p:nvSpPr>
          <p:cNvPr id="4" name="Slide Number Placeholder 3"/>
          <p:cNvSpPr>
            <a:spLocks noGrp="1"/>
          </p:cNvSpPr>
          <p:nvPr>
            <p:ph type="sldNum" sz="quarter" idx="12"/>
          </p:nvPr>
        </p:nvSpPr>
        <p:spPr/>
        <p:txBody>
          <a:bodyPr/>
          <a:lstStyle/>
          <a:p>
            <a:fld id="{24BFE6D4-27A9-4AE4-9EAE-AF75F97B179B}" type="slidenum">
              <a:rPr lang="en-US" smtClean="0"/>
              <a:t>50</a:t>
            </a:fld>
            <a:endParaRPr lang="en-US" dirty="0"/>
          </a:p>
        </p:txBody>
      </p:sp>
      <p:pic>
        <p:nvPicPr>
          <p:cNvPr id="6" name="Picture 5">
            <a:extLst>
              <a:ext uri="{FF2B5EF4-FFF2-40B4-BE49-F238E27FC236}">
                <a16:creationId xmlns:a16="http://schemas.microsoft.com/office/drawing/2014/main" id="{E337352B-E082-79BE-297F-2059F03A8476}"/>
              </a:ext>
            </a:extLst>
          </p:cNvPr>
          <p:cNvPicPr>
            <a:picLocks noChangeAspect="1"/>
          </p:cNvPicPr>
          <p:nvPr/>
        </p:nvPicPr>
        <p:blipFill>
          <a:blip r:embed="rId3"/>
          <a:stretch>
            <a:fillRect/>
          </a:stretch>
        </p:blipFill>
        <p:spPr>
          <a:xfrm>
            <a:off x="1290320" y="860229"/>
            <a:ext cx="10732806" cy="5137541"/>
          </a:xfrm>
          <a:prstGeom prst="rect">
            <a:avLst/>
          </a:prstGeom>
          <a:ln>
            <a:solidFill>
              <a:schemeClr val="tx1"/>
            </a:solidFill>
          </a:ln>
        </p:spPr>
      </p:pic>
      <p:cxnSp>
        <p:nvCxnSpPr>
          <p:cNvPr id="7" name="Straight Arrow Connector 6">
            <a:extLst>
              <a:ext uri="{FF2B5EF4-FFF2-40B4-BE49-F238E27FC236}">
                <a16:creationId xmlns:a16="http://schemas.microsoft.com/office/drawing/2014/main" id="{D3819F08-D546-90EE-45C6-71DECEA6F5FC}"/>
              </a:ext>
              <a:ext uri="{C183D7F6-B498-43B3-948B-1728B52AA6E4}">
                <adec:decorative xmlns:adec="http://schemas.microsoft.com/office/drawing/2017/decorative" val="1"/>
              </a:ext>
            </a:extLst>
          </p:cNvPr>
          <p:cNvCxnSpPr>
            <a:cxnSpLocks/>
          </p:cNvCxnSpPr>
          <p:nvPr/>
        </p:nvCxnSpPr>
        <p:spPr>
          <a:xfrm>
            <a:off x="1076670" y="3721859"/>
            <a:ext cx="10007890" cy="1957581"/>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56770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9BC13EE-1C91-44CE-A357-5A8F77755C1A}"/>
              </a:ext>
            </a:extLst>
          </p:cNvPr>
          <p:cNvSpPr>
            <a:spLocks noGrp="1"/>
          </p:cNvSpPr>
          <p:nvPr>
            <p:ph type="title"/>
          </p:nvPr>
        </p:nvSpPr>
        <p:spPr>
          <a:xfrm>
            <a:off x="484029" y="196896"/>
            <a:ext cx="10515600" cy="660679"/>
          </a:xfrm>
        </p:spPr>
        <p:txBody>
          <a:bodyPr>
            <a:normAutofit/>
          </a:bodyPr>
          <a:lstStyle/>
          <a:p>
            <a:r>
              <a:rPr lang="en-US" sz="2800" b="1" dirty="0">
                <a:solidFill>
                  <a:srgbClr val="1E2F4D"/>
                </a:solidFill>
                <a:latin typeface="Calibri"/>
              </a:rPr>
              <a:t>View Results: Total Population and Age and Sex</a:t>
            </a:r>
          </a:p>
        </p:txBody>
      </p:sp>
      <p:sp>
        <p:nvSpPr>
          <p:cNvPr id="4" name="Slide Number Placeholder 3"/>
          <p:cNvSpPr>
            <a:spLocks noGrp="1"/>
          </p:cNvSpPr>
          <p:nvPr>
            <p:ph type="sldNum" sz="quarter" idx="12"/>
          </p:nvPr>
        </p:nvSpPr>
        <p:spPr/>
        <p:txBody>
          <a:bodyPr/>
          <a:lstStyle/>
          <a:p>
            <a:fld id="{24BFE6D4-27A9-4AE4-9EAE-AF75F97B179B}" type="slidenum">
              <a:rPr lang="en-US" smtClean="0"/>
              <a:t>51</a:t>
            </a:fld>
            <a:endParaRPr lang="en-US" dirty="0"/>
          </a:p>
        </p:txBody>
      </p:sp>
      <p:sp>
        <p:nvSpPr>
          <p:cNvPr id="8" name="TextBox 7">
            <a:extLst>
              <a:ext uri="{FF2B5EF4-FFF2-40B4-BE49-F238E27FC236}">
                <a16:creationId xmlns:a16="http://schemas.microsoft.com/office/drawing/2014/main" id="{DBC7CAEC-1039-2570-6753-EF5F024A2581}"/>
              </a:ext>
            </a:extLst>
          </p:cNvPr>
          <p:cNvSpPr txBox="1"/>
          <p:nvPr/>
        </p:nvSpPr>
        <p:spPr>
          <a:xfrm>
            <a:off x="92529" y="920621"/>
            <a:ext cx="2204104" cy="5016758"/>
          </a:xfrm>
          <a:prstGeom prst="rect">
            <a:avLst/>
          </a:prstGeom>
          <a:noFill/>
        </p:spPr>
        <p:txBody>
          <a:bodyPr wrap="square" rtlCol="0">
            <a:spAutoFit/>
          </a:bodyPr>
          <a:lstStyle/>
          <a:p>
            <a:pPr marL="285750" indent="-285750">
              <a:buFont typeface="Arial" panose="020B0604020202020204" pitchFamily="34" charset="0"/>
              <a:buChar char="•"/>
            </a:pPr>
            <a:r>
              <a:rPr lang="en-US" sz="1600" dirty="0"/>
              <a:t>Click </a:t>
            </a:r>
            <a:r>
              <a:rPr lang="en-US" sz="1600" b="1" dirty="0"/>
              <a:t>Tables</a:t>
            </a:r>
            <a:r>
              <a:rPr lang="en-US" sz="1600" dirty="0"/>
              <a:t> at the top</a:t>
            </a:r>
            <a:endParaRPr lang="en-US" sz="1600" b="1"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View </a:t>
            </a:r>
            <a:r>
              <a:rPr lang="en-US" sz="1600" b="1" dirty="0"/>
              <a:t>T01001 | Total Population</a:t>
            </a:r>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r>
              <a:rPr lang="en-US" sz="1600" dirty="0"/>
              <a:t>Table </a:t>
            </a:r>
            <a:r>
              <a:rPr lang="en-US" sz="1600" b="1" dirty="0"/>
              <a:t>T02001 | Sex by Age (4 Age Categories) </a:t>
            </a:r>
            <a:r>
              <a:rPr lang="en-US" sz="1600" dirty="0"/>
              <a:t>is</a:t>
            </a:r>
            <a:r>
              <a:rPr lang="en-US" sz="1600" b="1" dirty="0"/>
              <a:t> </a:t>
            </a:r>
            <a:r>
              <a:rPr lang="en-US" sz="1600" dirty="0"/>
              <a:t>provided because the Navajo Nation population in some tracts in Apache County falls within 1,000-4,999, which is the threshold for detailed groups to receive this table for substate geographies</a:t>
            </a:r>
          </a:p>
        </p:txBody>
      </p:sp>
      <p:pic>
        <p:nvPicPr>
          <p:cNvPr id="5" name="Picture 4">
            <a:extLst>
              <a:ext uri="{FF2B5EF4-FFF2-40B4-BE49-F238E27FC236}">
                <a16:creationId xmlns:a16="http://schemas.microsoft.com/office/drawing/2014/main" id="{01659E54-45F9-55B7-0157-D05ABAEE3D2E}"/>
              </a:ext>
            </a:extLst>
          </p:cNvPr>
          <p:cNvPicPr>
            <a:picLocks noChangeAspect="1"/>
          </p:cNvPicPr>
          <p:nvPr/>
        </p:nvPicPr>
        <p:blipFill>
          <a:blip r:embed="rId3"/>
          <a:stretch>
            <a:fillRect/>
          </a:stretch>
        </p:blipFill>
        <p:spPr>
          <a:xfrm>
            <a:off x="2296632" y="775156"/>
            <a:ext cx="9651527" cy="3009005"/>
          </a:xfrm>
          <a:prstGeom prst="rect">
            <a:avLst/>
          </a:prstGeom>
          <a:ln>
            <a:solidFill>
              <a:schemeClr val="tx1"/>
            </a:solidFill>
          </a:ln>
        </p:spPr>
      </p:pic>
      <p:pic>
        <p:nvPicPr>
          <p:cNvPr id="9" name="Picture 8">
            <a:extLst>
              <a:ext uri="{FF2B5EF4-FFF2-40B4-BE49-F238E27FC236}">
                <a16:creationId xmlns:a16="http://schemas.microsoft.com/office/drawing/2014/main" id="{C789D5E3-8EE3-C923-C176-5A448378D3DD}"/>
              </a:ext>
            </a:extLst>
          </p:cNvPr>
          <p:cNvPicPr>
            <a:picLocks noChangeAspect="1"/>
          </p:cNvPicPr>
          <p:nvPr/>
        </p:nvPicPr>
        <p:blipFill>
          <a:blip r:embed="rId4"/>
          <a:stretch>
            <a:fillRect/>
          </a:stretch>
        </p:blipFill>
        <p:spPr>
          <a:xfrm>
            <a:off x="3362146" y="2946777"/>
            <a:ext cx="8291374" cy="3496934"/>
          </a:xfrm>
          <a:prstGeom prst="rect">
            <a:avLst/>
          </a:prstGeom>
          <a:ln>
            <a:solidFill>
              <a:schemeClr val="tx1"/>
            </a:solidFill>
          </a:ln>
        </p:spPr>
      </p:pic>
      <p:cxnSp>
        <p:nvCxnSpPr>
          <p:cNvPr id="10" name="Straight Arrow Connector 9">
            <a:extLst>
              <a:ext uri="{FF2B5EF4-FFF2-40B4-BE49-F238E27FC236}">
                <a16:creationId xmlns:a16="http://schemas.microsoft.com/office/drawing/2014/main" id="{EEB4C35B-AD24-8C66-60DD-D58D7C483819}"/>
              </a:ext>
              <a:ext uri="{C183D7F6-B498-43B3-948B-1728B52AA6E4}">
                <adec:decorative xmlns:adec="http://schemas.microsoft.com/office/drawing/2017/decorative" val="1"/>
              </a:ext>
            </a:extLst>
          </p:cNvPr>
          <p:cNvCxnSpPr>
            <a:cxnSpLocks/>
          </p:cNvCxnSpPr>
          <p:nvPr/>
        </p:nvCxnSpPr>
        <p:spPr>
          <a:xfrm>
            <a:off x="1367967" y="1225313"/>
            <a:ext cx="3392820" cy="220875"/>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74EFA1C-8099-EF45-B07C-5E3108F42E4A}"/>
              </a:ext>
              <a:ext uri="{C183D7F6-B498-43B3-948B-1728B52AA6E4}">
                <adec:decorative xmlns:adec="http://schemas.microsoft.com/office/drawing/2017/decorative" val="1"/>
              </a:ext>
            </a:extLst>
          </p:cNvPr>
          <p:cNvCxnSpPr>
            <a:cxnSpLocks/>
          </p:cNvCxnSpPr>
          <p:nvPr/>
        </p:nvCxnSpPr>
        <p:spPr>
          <a:xfrm>
            <a:off x="1756262" y="2024448"/>
            <a:ext cx="2763496" cy="411994"/>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F5BDAA6-A671-4EC1-DE49-381764EEC206}"/>
              </a:ext>
              <a:ext uri="{C183D7F6-B498-43B3-948B-1728B52AA6E4}">
                <adec:decorative xmlns:adec="http://schemas.microsoft.com/office/drawing/2017/decorative" val="1"/>
              </a:ext>
            </a:extLst>
          </p:cNvPr>
          <p:cNvCxnSpPr>
            <a:cxnSpLocks/>
          </p:cNvCxnSpPr>
          <p:nvPr/>
        </p:nvCxnSpPr>
        <p:spPr>
          <a:xfrm>
            <a:off x="2035574" y="3940492"/>
            <a:ext cx="1235946" cy="799657"/>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72651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9BC13EE-1C91-44CE-A357-5A8F77755C1A}"/>
              </a:ext>
            </a:extLst>
          </p:cNvPr>
          <p:cNvSpPr>
            <a:spLocks noGrp="1"/>
          </p:cNvSpPr>
          <p:nvPr>
            <p:ph type="title"/>
          </p:nvPr>
        </p:nvSpPr>
        <p:spPr>
          <a:xfrm>
            <a:off x="484029" y="-55103"/>
            <a:ext cx="10515600" cy="1325563"/>
          </a:xfrm>
        </p:spPr>
        <p:txBody>
          <a:bodyPr>
            <a:normAutofit/>
          </a:bodyPr>
          <a:lstStyle/>
          <a:p>
            <a:r>
              <a:rPr lang="en-US" sz="2800" b="1" dirty="0">
                <a:solidFill>
                  <a:srgbClr val="1E2F4D"/>
                </a:solidFill>
                <a:latin typeface="Calibri"/>
              </a:rPr>
              <a:t>Navigate to Map</a:t>
            </a:r>
          </a:p>
        </p:txBody>
      </p:sp>
      <p:sp>
        <p:nvSpPr>
          <p:cNvPr id="7" name="TextBox 6">
            <a:extLst>
              <a:ext uri="{FF2B5EF4-FFF2-40B4-BE49-F238E27FC236}">
                <a16:creationId xmlns:a16="http://schemas.microsoft.com/office/drawing/2014/main" id="{4A62ADC5-AA48-4A01-A2BD-74EDDC3A325E}"/>
              </a:ext>
            </a:extLst>
          </p:cNvPr>
          <p:cNvSpPr txBox="1"/>
          <p:nvPr/>
        </p:nvSpPr>
        <p:spPr>
          <a:xfrm>
            <a:off x="251286" y="1524825"/>
            <a:ext cx="2592923" cy="3785652"/>
          </a:xfrm>
          <a:prstGeom prst="rect">
            <a:avLst/>
          </a:prstGeom>
          <a:noFill/>
        </p:spPr>
        <p:txBody>
          <a:bodyPr wrap="square" rtlCol="0">
            <a:spAutoFit/>
          </a:bodyPr>
          <a:lstStyle/>
          <a:p>
            <a:r>
              <a:rPr lang="en-US" sz="1600" b="1" dirty="0"/>
              <a:t>Navigate to the map tab</a:t>
            </a:r>
          </a:p>
          <a:p>
            <a:endParaRPr lang="en-US" sz="1600" b="1" dirty="0"/>
          </a:p>
          <a:p>
            <a:pPr marL="285750" indent="-285750">
              <a:buFont typeface="Arial" panose="020B0604020202020204" pitchFamily="34" charset="0"/>
              <a:buChar char="•"/>
            </a:pPr>
            <a:r>
              <a:rPr lang="en-US" sz="1600" dirty="0"/>
              <a:t>Click </a:t>
            </a:r>
            <a:r>
              <a:rPr lang="en-US" sz="1600" b="1" dirty="0"/>
              <a:t>Maps</a:t>
            </a:r>
            <a:r>
              <a:rPr lang="en-US" sz="1600" dirty="0"/>
              <a:t> at the top</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Click the table that contains the data you want to map, and then close the results panel so you can see the map across your full screen</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Click the variables toolbar at the top of the map</a:t>
            </a:r>
          </a:p>
          <a:p>
            <a:pPr marL="285750" indent="-285750">
              <a:buFont typeface="Arial" panose="020B0604020202020204" pitchFamily="34" charset="0"/>
              <a:buChar char="•"/>
            </a:pPr>
            <a:endParaRPr lang="en-US" sz="1600" dirty="0"/>
          </a:p>
        </p:txBody>
      </p:sp>
      <p:sp>
        <p:nvSpPr>
          <p:cNvPr id="4" name="Slide Number Placeholder 3"/>
          <p:cNvSpPr>
            <a:spLocks noGrp="1"/>
          </p:cNvSpPr>
          <p:nvPr>
            <p:ph type="sldNum" sz="quarter" idx="12"/>
          </p:nvPr>
        </p:nvSpPr>
        <p:spPr/>
        <p:txBody>
          <a:bodyPr/>
          <a:lstStyle/>
          <a:p>
            <a:fld id="{24BFE6D4-27A9-4AE4-9EAE-AF75F97B179B}" type="slidenum">
              <a:rPr lang="en-US" smtClean="0"/>
              <a:t>52</a:t>
            </a:fld>
            <a:endParaRPr lang="en-US" dirty="0"/>
          </a:p>
        </p:txBody>
      </p:sp>
      <p:pic>
        <p:nvPicPr>
          <p:cNvPr id="26" name="Picture 25">
            <a:extLst>
              <a:ext uri="{FF2B5EF4-FFF2-40B4-BE49-F238E27FC236}">
                <a16:creationId xmlns:a16="http://schemas.microsoft.com/office/drawing/2014/main" id="{E9EC3B22-974F-9A45-46A9-503CD865AB50}"/>
              </a:ext>
            </a:extLst>
          </p:cNvPr>
          <p:cNvPicPr>
            <a:picLocks noChangeAspect="1"/>
          </p:cNvPicPr>
          <p:nvPr/>
        </p:nvPicPr>
        <p:blipFill>
          <a:blip r:embed="rId3"/>
          <a:stretch>
            <a:fillRect/>
          </a:stretch>
        </p:blipFill>
        <p:spPr>
          <a:xfrm>
            <a:off x="2714451" y="872751"/>
            <a:ext cx="8993520" cy="3440366"/>
          </a:xfrm>
          <a:prstGeom prst="rect">
            <a:avLst/>
          </a:prstGeom>
          <a:ln>
            <a:solidFill>
              <a:schemeClr val="tx1"/>
            </a:solidFill>
          </a:ln>
        </p:spPr>
      </p:pic>
      <p:pic>
        <p:nvPicPr>
          <p:cNvPr id="28" name="Picture 27">
            <a:extLst>
              <a:ext uri="{FF2B5EF4-FFF2-40B4-BE49-F238E27FC236}">
                <a16:creationId xmlns:a16="http://schemas.microsoft.com/office/drawing/2014/main" id="{CD2AAAD5-151B-D545-085F-3980AEF26EE7}"/>
              </a:ext>
            </a:extLst>
          </p:cNvPr>
          <p:cNvPicPr>
            <a:picLocks noChangeAspect="1"/>
          </p:cNvPicPr>
          <p:nvPr/>
        </p:nvPicPr>
        <p:blipFill>
          <a:blip r:embed="rId4"/>
          <a:stretch>
            <a:fillRect/>
          </a:stretch>
        </p:blipFill>
        <p:spPr>
          <a:xfrm>
            <a:off x="5006514" y="3352159"/>
            <a:ext cx="6934200" cy="3354042"/>
          </a:xfrm>
          <a:prstGeom prst="rect">
            <a:avLst/>
          </a:prstGeom>
          <a:ln>
            <a:solidFill>
              <a:schemeClr val="tx1"/>
            </a:solidFill>
          </a:ln>
        </p:spPr>
      </p:pic>
      <p:cxnSp>
        <p:nvCxnSpPr>
          <p:cNvPr id="29" name="Straight Arrow Connector 28">
            <a:extLst>
              <a:ext uri="{FF2B5EF4-FFF2-40B4-BE49-F238E27FC236}">
                <a16:creationId xmlns:a16="http://schemas.microsoft.com/office/drawing/2014/main" id="{B1FDE88E-3A99-B8E9-E434-15924033B5A8}"/>
              </a:ext>
              <a:ext uri="{C183D7F6-B498-43B3-948B-1728B52AA6E4}">
                <adec:decorative xmlns:adec="http://schemas.microsoft.com/office/drawing/2017/decorative" val="1"/>
              </a:ext>
            </a:extLst>
          </p:cNvPr>
          <p:cNvCxnSpPr>
            <a:cxnSpLocks/>
          </p:cNvCxnSpPr>
          <p:nvPr/>
        </p:nvCxnSpPr>
        <p:spPr>
          <a:xfrm flipV="1">
            <a:off x="2413591" y="1270460"/>
            <a:ext cx="3794169" cy="911116"/>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AEEBED2-BD88-E139-00C1-ACFEDFAF250C}"/>
              </a:ext>
              <a:ext uri="{C183D7F6-B498-43B3-948B-1728B52AA6E4}">
                <adec:decorative xmlns:adec="http://schemas.microsoft.com/office/drawing/2017/decorative" val="1"/>
              </a:ext>
            </a:extLst>
          </p:cNvPr>
          <p:cNvCxnSpPr>
            <a:cxnSpLocks/>
          </p:cNvCxnSpPr>
          <p:nvPr/>
        </p:nvCxnSpPr>
        <p:spPr>
          <a:xfrm>
            <a:off x="2267533" y="2721605"/>
            <a:ext cx="2903907" cy="154049"/>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38E44F1-0D4D-CAD9-4D23-F0BEF0C4AE77}"/>
              </a:ext>
              <a:ext uri="{C183D7F6-B498-43B3-948B-1728B52AA6E4}">
                <adec:decorative xmlns:adec="http://schemas.microsoft.com/office/drawing/2017/decorative" val="1"/>
              </a:ext>
            </a:extLst>
          </p:cNvPr>
          <p:cNvCxnSpPr>
            <a:cxnSpLocks/>
          </p:cNvCxnSpPr>
          <p:nvPr/>
        </p:nvCxnSpPr>
        <p:spPr>
          <a:xfrm flipV="1">
            <a:off x="2267533" y="3800053"/>
            <a:ext cx="6520867" cy="599113"/>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9D8427B-B488-7C64-FEA9-0BDB47B5E1E6}"/>
              </a:ext>
              <a:ext uri="{C183D7F6-B498-43B3-948B-1728B52AA6E4}">
                <adec:decorative xmlns:adec="http://schemas.microsoft.com/office/drawing/2017/decorative" val="1"/>
              </a:ext>
            </a:extLst>
          </p:cNvPr>
          <p:cNvCxnSpPr>
            <a:cxnSpLocks/>
          </p:cNvCxnSpPr>
          <p:nvPr/>
        </p:nvCxnSpPr>
        <p:spPr>
          <a:xfrm flipV="1">
            <a:off x="2413591" y="1524825"/>
            <a:ext cx="4444409" cy="2213117"/>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15313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9BC13EE-1C91-44CE-A357-5A8F77755C1A}"/>
              </a:ext>
            </a:extLst>
          </p:cNvPr>
          <p:cNvSpPr>
            <a:spLocks noGrp="1"/>
          </p:cNvSpPr>
          <p:nvPr>
            <p:ph type="title"/>
          </p:nvPr>
        </p:nvSpPr>
        <p:spPr>
          <a:xfrm>
            <a:off x="484029" y="-55103"/>
            <a:ext cx="10515600" cy="1325563"/>
          </a:xfrm>
        </p:spPr>
        <p:txBody>
          <a:bodyPr>
            <a:normAutofit/>
          </a:bodyPr>
          <a:lstStyle/>
          <a:p>
            <a:r>
              <a:rPr lang="en-US" sz="2800" b="1" dirty="0">
                <a:solidFill>
                  <a:srgbClr val="1E2F4D"/>
                </a:solidFill>
                <a:latin typeface="Calibri"/>
              </a:rPr>
              <a:t>Select Data Variable</a:t>
            </a:r>
          </a:p>
        </p:txBody>
      </p:sp>
      <p:sp>
        <p:nvSpPr>
          <p:cNvPr id="3" name="TextBox 2">
            <a:extLst>
              <a:ext uri="{FF2B5EF4-FFF2-40B4-BE49-F238E27FC236}">
                <a16:creationId xmlns:a16="http://schemas.microsoft.com/office/drawing/2014/main" id="{FABEB53C-F004-1F24-BFDC-DD5024A26F0A}"/>
              </a:ext>
            </a:extLst>
          </p:cNvPr>
          <p:cNvSpPr txBox="1"/>
          <p:nvPr/>
        </p:nvSpPr>
        <p:spPr>
          <a:xfrm>
            <a:off x="132160" y="1738292"/>
            <a:ext cx="2058148" cy="3108543"/>
          </a:xfrm>
          <a:prstGeom prst="rect">
            <a:avLst/>
          </a:prstGeom>
          <a:noFill/>
        </p:spPr>
        <p:txBody>
          <a:bodyPr wrap="square" rtlCol="0">
            <a:spAutoFit/>
          </a:bodyPr>
          <a:lstStyle/>
          <a:p>
            <a:pPr marL="285750" indent="-285750">
              <a:buFont typeface="Arial" panose="020B0604020202020204" pitchFamily="34" charset="0"/>
              <a:buChar char="•"/>
            </a:pPr>
            <a:r>
              <a:rPr lang="en-US" dirty="0"/>
              <a:t>Confirm selection is </a:t>
            </a:r>
            <a:r>
              <a:rPr lang="en-US" b="1" dirty="0"/>
              <a:t>Total</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dirty="0"/>
              <a:t>Confirm dimension is set to </a:t>
            </a:r>
            <a:r>
              <a:rPr lang="en-US" b="1" dirty="0"/>
              <a:t>Navajo Nation alone or in any combination</a:t>
            </a:r>
          </a:p>
          <a:p>
            <a:pPr marL="285750" indent="-285750">
              <a:buFont typeface="Arial" panose="020B0604020202020204" pitchFamily="34" charset="0"/>
              <a:buChar char="•"/>
            </a:pPr>
            <a:endParaRPr lang="en-US" b="1" dirty="0"/>
          </a:p>
          <a:p>
            <a:endParaRPr lang="en-US" sz="1600" dirty="0"/>
          </a:p>
        </p:txBody>
      </p:sp>
      <p:sp>
        <p:nvSpPr>
          <p:cNvPr id="4" name="Slide Number Placeholder 3"/>
          <p:cNvSpPr>
            <a:spLocks noGrp="1"/>
          </p:cNvSpPr>
          <p:nvPr>
            <p:ph type="sldNum" sz="quarter" idx="12"/>
          </p:nvPr>
        </p:nvSpPr>
        <p:spPr/>
        <p:txBody>
          <a:bodyPr/>
          <a:lstStyle/>
          <a:p>
            <a:fld id="{24BFE6D4-27A9-4AE4-9EAE-AF75F97B179B}" type="slidenum">
              <a:rPr lang="en-US" smtClean="0"/>
              <a:t>53</a:t>
            </a:fld>
            <a:endParaRPr lang="en-US" dirty="0"/>
          </a:p>
        </p:txBody>
      </p:sp>
      <p:pic>
        <p:nvPicPr>
          <p:cNvPr id="6" name="Picture 5">
            <a:extLst>
              <a:ext uri="{FF2B5EF4-FFF2-40B4-BE49-F238E27FC236}">
                <a16:creationId xmlns:a16="http://schemas.microsoft.com/office/drawing/2014/main" id="{8C1F232B-B5AB-C258-E66E-EC3434631FB9}"/>
              </a:ext>
            </a:extLst>
          </p:cNvPr>
          <p:cNvPicPr>
            <a:picLocks noChangeAspect="1"/>
          </p:cNvPicPr>
          <p:nvPr/>
        </p:nvPicPr>
        <p:blipFill rotWithShape="1">
          <a:blip r:embed="rId3"/>
          <a:srcRect r="29060"/>
          <a:stretch/>
        </p:blipFill>
        <p:spPr>
          <a:xfrm>
            <a:off x="2265457" y="874288"/>
            <a:ext cx="8734171" cy="5893481"/>
          </a:xfrm>
          <a:prstGeom prst="rect">
            <a:avLst/>
          </a:prstGeom>
          <a:ln>
            <a:solidFill>
              <a:schemeClr val="tx1"/>
            </a:solidFill>
          </a:ln>
        </p:spPr>
      </p:pic>
      <p:cxnSp>
        <p:nvCxnSpPr>
          <p:cNvPr id="7" name="Straight Arrow Connector 6">
            <a:extLst>
              <a:ext uri="{FF2B5EF4-FFF2-40B4-BE49-F238E27FC236}">
                <a16:creationId xmlns:a16="http://schemas.microsoft.com/office/drawing/2014/main" id="{EFDE3810-29A8-5431-5D23-6250AEC49180}"/>
              </a:ext>
              <a:ext uri="{C183D7F6-B498-43B3-948B-1728B52AA6E4}">
                <adec:decorative xmlns:adec="http://schemas.microsoft.com/office/drawing/2017/decorative" val="1"/>
              </a:ext>
            </a:extLst>
          </p:cNvPr>
          <p:cNvCxnSpPr>
            <a:cxnSpLocks/>
          </p:cNvCxnSpPr>
          <p:nvPr/>
        </p:nvCxnSpPr>
        <p:spPr>
          <a:xfrm flipV="1">
            <a:off x="1495351" y="3292563"/>
            <a:ext cx="1359609" cy="25400"/>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52E8F57-2BDE-7B10-2420-9D474F599E4D}"/>
              </a:ext>
              <a:ext uri="{C183D7F6-B498-43B3-948B-1728B52AA6E4}">
                <adec:decorative xmlns:adec="http://schemas.microsoft.com/office/drawing/2017/decorative" val="1"/>
              </a:ext>
            </a:extLst>
          </p:cNvPr>
          <p:cNvCxnSpPr>
            <a:cxnSpLocks/>
          </p:cNvCxnSpPr>
          <p:nvPr/>
        </p:nvCxnSpPr>
        <p:spPr>
          <a:xfrm>
            <a:off x="2116352" y="2199851"/>
            <a:ext cx="657328" cy="362596"/>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69886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79D9789-7DB4-476C-A31C-FA00C6B5D1CF}"/>
              </a:ext>
            </a:extLst>
          </p:cNvPr>
          <p:cNvSpPr>
            <a:spLocks noGrp="1"/>
          </p:cNvSpPr>
          <p:nvPr>
            <p:ph type="title"/>
          </p:nvPr>
        </p:nvSpPr>
        <p:spPr>
          <a:xfrm>
            <a:off x="484029" y="-55103"/>
            <a:ext cx="10515600" cy="1325563"/>
          </a:xfrm>
        </p:spPr>
        <p:txBody>
          <a:bodyPr>
            <a:normAutofit/>
          </a:bodyPr>
          <a:lstStyle/>
          <a:p>
            <a:r>
              <a:rPr lang="en-US" sz="2800" b="1" dirty="0">
                <a:solidFill>
                  <a:srgbClr val="1E2F4D"/>
                </a:solidFill>
                <a:latin typeface="Calibri"/>
              </a:rPr>
              <a:t>View Map</a:t>
            </a:r>
          </a:p>
        </p:txBody>
      </p:sp>
      <p:sp>
        <p:nvSpPr>
          <p:cNvPr id="8" name="TextBox 7">
            <a:extLst>
              <a:ext uri="{FF2B5EF4-FFF2-40B4-BE49-F238E27FC236}">
                <a16:creationId xmlns:a16="http://schemas.microsoft.com/office/drawing/2014/main" id="{E34D09C6-13F0-4A58-8CCA-2CD79E6A4B17}"/>
              </a:ext>
            </a:extLst>
          </p:cNvPr>
          <p:cNvSpPr txBox="1"/>
          <p:nvPr/>
        </p:nvSpPr>
        <p:spPr>
          <a:xfrm>
            <a:off x="238485" y="1284235"/>
            <a:ext cx="2196371"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a:t>Click on the tracts with the darkest shade of blue to see which areas have the highest Navajo Nation alone or in any combination population</a:t>
            </a:r>
          </a:p>
          <a:p>
            <a:endParaRPr lang="en-US" sz="1600" dirty="0"/>
          </a:p>
        </p:txBody>
      </p:sp>
      <p:sp>
        <p:nvSpPr>
          <p:cNvPr id="4" name="Slide Number Placeholder 3"/>
          <p:cNvSpPr>
            <a:spLocks noGrp="1"/>
          </p:cNvSpPr>
          <p:nvPr>
            <p:ph type="sldNum" sz="quarter" idx="12"/>
          </p:nvPr>
        </p:nvSpPr>
        <p:spPr/>
        <p:txBody>
          <a:bodyPr/>
          <a:lstStyle/>
          <a:p>
            <a:fld id="{24BFE6D4-27A9-4AE4-9EAE-AF75F97B179B}" type="slidenum">
              <a:rPr lang="en-US" smtClean="0"/>
              <a:t>54</a:t>
            </a:fld>
            <a:endParaRPr lang="en-US" dirty="0"/>
          </a:p>
        </p:txBody>
      </p:sp>
      <p:pic>
        <p:nvPicPr>
          <p:cNvPr id="5" name="Picture 4">
            <a:extLst>
              <a:ext uri="{FF2B5EF4-FFF2-40B4-BE49-F238E27FC236}">
                <a16:creationId xmlns:a16="http://schemas.microsoft.com/office/drawing/2014/main" id="{5D27B0D8-ABFF-9AA8-AEE6-B5383CF45AA9}"/>
              </a:ext>
            </a:extLst>
          </p:cNvPr>
          <p:cNvPicPr>
            <a:picLocks noChangeAspect="1"/>
          </p:cNvPicPr>
          <p:nvPr/>
        </p:nvPicPr>
        <p:blipFill rotWithShape="1">
          <a:blip r:embed="rId3"/>
          <a:srcRect r="11795"/>
          <a:stretch/>
        </p:blipFill>
        <p:spPr>
          <a:xfrm>
            <a:off x="2434856" y="961218"/>
            <a:ext cx="9592784" cy="5205902"/>
          </a:xfrm>
          <a:prstGeom prst="rect">
            <a:avLst/>
          </a:prstGeom>
          <a:ln>
            <a:solidFill>
              <a:schemeClr val="tx1"/>
            </a:solidFill>
          </a:ln>
        </p:spPr>
      </p:pic>
      <p:cxnSp>
        <p:nvCxnSpPr>
          <p:cNvPr id="7" name="Straight Arrow Connector 6">
            <a:extLst>
              <a:ext uri="{FF2B5EF4-FFF2-40B4-BE49-F238E27FC236}">
                <a16:creationId xmlns:a16="http://schemas.microsoft.com/office/drawing/2014/main" id="{F57B541D-B7E2-D532-B233-15B8293AAD47}"/>
              </a:ext>
              <a:ext uri="{C183D7F6-B498-43B3-948B-1728B52AA6E4}">
                <adec:decorative xmlns:adec="http://schemas.microsoft.com/office/drawing/2017/decorative" val="1"/>
              </a:ext>
            </a:extLst>
          </p:cNvPr>
          <p:cNvCxnSpPr>
            <a:cxnSpLocks/>
          </p:cNvCxnSpPr>
          <p:nvPr/>
        </p:nvCxnSpPr>
        <p:spPr>
          <a:xfrm>
            <a:off x="2231571" y="2258786"/>
            <a:ext cx="5611949" cy="1325563"/>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77386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44579631-B4C6-AB11-1463-CF2575280DA0}"/>
              </a:ext>
            </a:extLst>
          </p:cNvPr>
          <p:cNvGraphicFramePr>
            <a:graphicFrameLocks noGrp="1"/>
          </p:cNvGraphicFramePr>
          <p:nvPr/>
        </p:nvGraphicFramePr>
        <p:xfrm>
          <a:off x="1069002" y="1311330"/>
          <a:ext cx="10044472" cy="4081452"/>
        </p:xfrm>
        <a:graphic>
          <a:graphicData uri="http://schemas.openxmlformats.org/drawingml/2006/table">
            <a:tbl>
              <a:tblPr firstRow="1" firstCol="1" bandRow="1">
                <a:tableStyleId>{5C22544A-7EE6-4342-B048-85BDC9FD1C3A}</a:tableStyleId>
              </a:tblPr>
              <a:tblGrid>
                <a:gridCol w="4713370">
                  <a:extLst>
                    <a:ext uri="{9D8B030D-6E8A-4147-A177-3AD203B41FA5}">
                      <a16:colId xmlns:a16="http://schemas.microsoft.com/office/drawing/2014/main" val="2838176083"/>
                    </a:ext>
                  </a:extLst>
                </a:gridCol>
                <a:gridCol w="2741709">
                  <a:extLst>
                    <a:ext uri="{9D8B030D-6E8A-4147-A177-3AD203B41FA5}">
                      <a16:colId xmlns:a16="http://schemas.microsoft.com/office/drawing/2014/main" val="4112984910"/>
                    </a:ext>
                  </a:extLst>
                </a:gridCol>
                <a:gridCol w="2589393">
                  <a:extLst>
                    <a:ext uri="{9D8B030D-6E8A-4147-A177-3AD203B41FA5}">
                      <a16:colId xmlns:a16="http://schemas.microsoft.com/office/drawing/2014/main" val="1014146301"/>
                    </a:ext>
                  </a:extLst>
                </a:gridCol>
              </a:tblGrid>
              <a:tr h="349262">
                <a:tc rowSpan="2">
                  <a:txBody>
                    <a:bodyPr/>
                    <a:lstStyle/>
                    <a:p>
                      <a:pPr marL="0" marR="0" algn="ctr">
                        <a:lnSpc>
                          <a:spcPct val="107000"/>
                        </a:lnSpc>
                        <a:spcBef>
                          <a:spcPts val="0"/>
                        </a:spcBef>
                        <a:spcAft>
                          <a:spcPts val="0"/>
                        </a:spcAft>
                      </a:pPr>
                      <a:r>
                        <a:rPr lang="en-US" sz="2400" dirty="0">
                          <a:effectLst/>
                        </a:rPr>
                        <a:t>Level of Detail</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marL="0" marR="0" algn="ctr">
                        <a:lnSpc>
                          <a:spcPct val="107000"/>
                        </a:lnSpc>
                        <a:spcBef>
                          <a:spcPts val="0"/>
                        </a:spcBef>
                        <a:spcAft>
                          <a:spcPts val="0"/>
                        </a:spcAft>
                      </a:pPr>
                      <a:r>
                        <a:rPr lang="en-US" sz="2400" dirty="0">
                          <a:effectLst/>
                        </a:rPr>
                        <a:t>Detailed Groups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2716091224"/>
                  </a:ext>
                </a:extLst>
              </a:tr>
              <a:tr h="1342388">
                <a:tc vMerge="1">
                  <a:txBody>
                    <a:bodyPr/>
                    <a:lstStyle/>
                    <a:p>
                      <a:endParaRPr lang="en-US"/>
                    </a:p>
                  </a:txBody>
                  <a:tcPr/>
                </a:tc>
                <a:tc>
                  <a:txBody>
                    <a:bodyPr/>
                    <a:lstStyle/>
                    <a:p>
                      <a:pPr marL="0" marR="0">
                        <a:lnSpc>
                          <a:spcPct val="107000"/>
                        </a:lnSpc>
                        <a:spcBef>
                          <a:spcPts val="0"/>
                        </a:spcBef>
                        <a:spcAft>
                          <a:spcPts val="0"/>
                        </a:spcAft>
                      </a:pPr>
                      <a:r>
                        <a:rPr lang="en-US" sz="2400" dirty="0">
                          <a:effectLst/>
                        </a:rPr>
                        <a:t>Nation and State</a:t>
                      </a:r>
                    </a:p>
                    <a:p>
                      <a:pPr marL="0" marR="0">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400" dirty="0">
                          <a:effectLst/>
                        </a:rPr>
                        <a:t>Substate and AIANNH</a:t>
                      </a:r>
                    </a:p>
                  </a:txBody>
                  <a:tcPr marL="68580" marR="68580" marT="0" marB="0"/>
                </a:tc>
                <a:extLst>
                  <a:ext uri="{0D108BD9-81ED-4DB2-BD59-A6C34878D82A}">
                    <a16:rowId xmlns:a16="http://schemas.microsoft.com/office/drawing/2014/main" val="2915233559"/>
                  </a:ext>
                </a:extLst>
              </a:tr>
              <a:tr h="349262">
                <a:tc>
                  <a:txBody>
                    <a:bodyPr/>
                    <a:lstStyle/>
                    <a:p>
                      <a:pPr marL="0" marR="0">
                        <a:lnSpc>
                          <a:spcPct val="107000"/>
                        </a:lnSpc>
                        <a:spcBef>
                          <a:spcPts val="0"/>
                        </a:spcBef>
                        <a:spcAft>
                          <a:spcPts val="0"/>
                        </a:spcAft>
                      </a:pPr>
                      <a:r>
                        <a:rPr lang="en-US" sz="2400" b="0" dirty="0">
                          <a:effectLst/>
                        </a:rPr>
                        <a:t>Total count only</a:t>
                      </a:r>
                      <a:endParaRPr lang="en-US"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US" sz="2400" dirty="0">
                          <a:effectLst/>
                        </a:rPr>
                        <a:t>0–499</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lgn="r">
                        <a:lnSpc>
                          <a:spcPct val="107000"/>
                        </a:lnSpc>
                        <a:spcBef>
                          <a:spcPts val="0"/>
                        </a:spcBef>
                        <a:spcAft>
                          <a:spcPts val="0"/>
                        </a:spcAft>
                      </a:pPr>
                      <a:r>
                        <a:rPr lang="en-US" sz="2400" dirty="0">
                          <a:effectLst/>
                        </a:rPr>
                        <a:t>22–999</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170478040"/>
                  </a:ext>
                </a:extLst>
              </a:tr>
              <a:tr h="663678">
                <a:tc>
                  <a:txBody>
                    <a:bodyPr/>
                    <a:lstStyle/>
                    <a:p>
                      <a:pPr marL="0" marR="0">
                        <a:lnSpc>
                          <a:spcPct val="107000"/>
                        </a:lnSpc>
                        <a:spcBef>
                          <a:spcPts val="0"/>
                        </a:spcBef>
                        <a:spcAft>
                          <a:spcPts val="0"/>
                        </a:spcAft>
                      </a:pPr>
                      <a:r>
                        <a:rPr lang="en-US" sz="2400" b="0" dirty="0">
                          <a:effectLst/>
                        </a:rPr>
                        <a:t>Sex-by-age table – 4 age categories</a:t>
                      </a:r>
                      <a:endParaRPr lang="en-US"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US" sz="2400" dirty="0">
                          <a:effectLst/>
                        </a:rPr>
                        <a:t>500–999</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lgn="r">
                        <a:lnSpc>
                          <a:spcPct val="107000"/>
                        </a:lnSpc>
                        <a:spcBef>
                          <a:spcPts val="0"/>
                        </a:spcBef>
                        <a:spcAft>
                          <a:spcPts val="0"/>
                        </a:spcAft>
                      </a:pPr>
                      <a:r>
                        <a:rPr lang="en-US" sz="2400" dirty="0">
                          <a:effectLst/>
                        </a:rPr>
                        <a:t>1,000–4,999</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704306242"/>
                  </a:ext>
                </a:extLst>
              </a:tr>
              <a:tr h="663678">
                <a:tc>
                  <a:txBody>
                    <a:bodyPr/>
                    <a:lstStyle/>
                    <a:p>
                      <a:pPr marL="0" marR="0">
                        <a:lnSpc>
                          <a:spcPct val="107000"/>
                        </a:lnSpc>
                        <a:spcBef>
                          <a:spcPts val="0"/>
                        </a:spcBef>
                        <a:spcAft>
                          <a:spcPts val="0"/>
                        </a:spcAft>
                      </a:pPr>
                      <a:r>
                        <a:rPr lang="en-US" sz="2400" b="0" dirty="0">
                          <a:effectLst/>
                        </a:rPr>
                        <a:t>Sex-by-age table – 9 age categories</a:t>
                      </a:r>
                      <a:endParaRPr lang="en-US"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US" sz="2400" b="1" dirty="0">
                          <a:effectLst/>
                        </a:rPr>
                        <a:t>1,000–6,999</a:t>
                      </a:r>
                      <a:endParaRPr lang="en-US" sz="24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lgn="r">
                        <a:lnSpc>
                          <a:spcPct val="107000"/>
                        </a:lnSpc>
                        <a:spcBef>
                          <a:spcPts val="0"/>
                        </a:spcBef>
                        <a:spcAft>
                          <a:spcPts val="0"/>
                        </a:spcAft>
                      </a:pPr>
                      <a:r>
                        <a:rPr lang="en-US" sz="2400" dirty="0">
                          <a:effectLst/>
                        </a:rPr>
                        <a:t>5,000–19,999</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201514986"/>
                  </a:ext>
                </a:extLst>
              </a:tr>
              <a:tr h="663678">
                <a:tc>
                  <a:txBody>
                    <a:bodyPr/>
                    <a:lstStyle/>
                    <a:p>
                      <a:pPr marL="0" marR="0">
                        <a:lnSpc>
                          <a:spcPct val="107000"/>
                        </a:lnSpc>
                        <a:spcBef>
                          <a:spcPts val="0"/>
                        </a:spcBef>
                        <a:spcAft>
                          <a:spcPts val="0"/>
                        </a:spcAft>
                      </a:pPr>
                      <a:r>
                        <a:rPr lang="en-US" sz="2400" b="0" dirty="0">
                          <a:effectLst/>
                        </a:rPr>
                        <a:t>Sex-by-age table – 23 age categories</a:t>
                      </a:r>
                      <a:endParaRPr lang="en-US"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US" sz="2400" dirty="0">
                          <a:effectLst/>
                        </a:rPr>
                        <a:t>7,000+</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lgn="r">
                        <a:lnSpc>
                          <a:spcPct val="107000"/>
                        </a:lnSpc>
                        <a:spcBef>
                          <a:spcPts val="0"/>
                        </a:spcBef>
                        <a:spcAft>
                          <a:spcPts val="0"/>
                        </a:spcAft>
                      </a:pPr>
                      <a:r>
                        <a:rPr lang="en-US" sz="2400" dirty="0">
                          <a:effectLst/>
                        </a:rPr>
                        <a:t>20,000+</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384687077"/>
                  </a:ext>
                </a:extLst>
              </a:tr>
            </a:tbl>
          </a:graphicData>
        </a:graphic>
      </p:graphicFrame>
      <p:sp>
        <p:nvSpPr>
          <p:cNvPr id="7" name="TextBox 6">
            <a:extLst>
              <a:ext uri="{FF2B5EF4-FFF2-40B4-BE49-F238E27FC236}">
                <a16:creationId xmlns:a16="http://schemas.microsoft.com/office/drawing/2014/main" id="{B167F6CD-344A-4659-33F0-D2DDDD293C92}"/>
              </a:ext>
            </a:extLst>
          </p:cNvPr>
          <p:cNvSpPr txBox="1"/>
          <p:nvPr/>
        </p:nvSpPr>
        <p:spPr>
          <a:xfrm>
            <a:off x="2210462" y="5537156"/>
            <a:ext cx="8817997" cy="969176"/>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Calibri"/>
                <a:cs typeface="Arial"/>
              </a:rPr>
              <a:t>Notes: </a:t>
            </a:r>
            <a:endParaRPr kumimoji="0" lang="en-US" sz="1400" b="0" i="0" u="none" strike="noStrike" kern="1200" cap="none" spc="0" normalizeH="0" baseline="0" noProof="0" dirty="0">
              <a:ln>
                <a:noFill/>
              </a:ln>
              <a:solidFill>
                <a:prstClr val="black"/>
              </a:solidFill>
              <a:effectLst/>
              <a:uLnTx/>
              <a:uFillTx/>
              <a:latin typeface="Calibri"/>
              <a:ea typeface="Calibri"/>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Calibri"/>
                <a:cs typeface="Arial"/>
              </a:rPr>
              <a:t>Groups are assigned the sex-by-age table that corresponds to their total population count 99.9% of the time.  </a:t>
            </a:r>
            <a:endParaRPr kumimoji="0" lang="en-US" sz="1400" b="0" i="0" u="none" strike="noStrike" kern="1200" cap="none" spc="0" normalizeH="0" baseline="0" noProof="0" dirty="0">
              <a:ln>
                <a:noFill/>
              </a:ln>
              <a:solidFill>
                <a:prstClr val="black"/>
              </a:solidFill>
              <a:effectLst/>
              <a:uLnTx/>
              <a:uFillTx/>
              <a:latin typeface="Calibri"/>
              <a:ea typeface="Calibri"/>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Calibri"/>
                <a:cs typeface="Arial"/>
              </a:rPr>
              <a:t>AIANNH is American Indian/Alaska Native/Native Hawaiian areas. Substate includes county, place, and census tract.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Calibri"/>
                <a:cs typeface="Arial"/>
              </a:rPr>
              <a:t>Source: U.S. Census Bureau </a:t>
            </a:r>
            <a:endParaRPr kumimoji="0" lang="en-US" sz="1400" b="0" i="0" u="none" strike="noStrike" kern="1200" cap="none" spc="0" normalizeH="0" baseline="0" noProof="0" dirty="0">
              <a:ln>
                <a:noFill/>
              </a:ln>
              <a:solidFill>
                <a:prstClr val="black"/>
              </a:solidFill>
              <a:effectLst/>
              <a:uLnTx/>
              <a:uFillTx/>
              <a:latin typeface="Calibri"/>
              <a:ea typeface="Calibri"/>
              <a:cs typeface="+mn-cs"/>
            </a:endParaRPr>
          </a:p>
        </p:txBody>
      </p:sp>
      <p:sp>
        <p:nvSpPr>
          <p:cNvPr id="4" name="Title 4">
            <a:extLst>
              <a:ext uri="{FF2B5EF4-FFF2-40B4-BE49-F238E27FC236}">
                <a16:creationId xmlns:a16="http://schemas.microsoft.com/office/drawing/2014/main" id="{AE499F22-6D9A-594E-D771-E7442A8F0C4F}"/>
              </a:ext>
            </a:extLst>
          </p:cNvPr>
          <p:cNvSpPr>
            <a:spLocks noGrp="1"/>
          </p:cNvSpPr>
          <p:nvPr>
            <p:ph type="title"/>
          </p:nvPr>
        </p:nvSpPr>
        <p:spPr>
          <a:xfrm>
            <a:off x="193040" y="246621"/>
            <a:ext cx="11775440" cy="920336"/>
          </a:xfrm>
        </p:spPr>
        <p:txBody>
          <a:bodyPr>
            <a:noAutofit/>
          </a:bodyPr>
          <a:lstStyle/>
          <a:p>
            <a:r>
              <a:rPr lang="en-US" sz="2900" cap="none" dirty="0">
                <a:solidFill>
                  <a:srgbClr val="1E2F4D"/>
                </a:solidFill>
                <a:latin typeface="Calibri"/>
              </a:rPr>
              <a:t>Detailed Group Thresholds: </a:t>
            </a:r>
            <a:br>
              <a:rPr lang="en-US" sz="2900" cap="none" dirty="0">
                <a:solidFill>
                  <a:srgbClr val="1E2F4D"/>
                </a:solidFill>
                <a:latin typeface="Calibri"/>
              </a:rPr>
            </a:br>
            <a:r>
              <a:rPr lang="en-US" sz="2900" cap="none" dirty="0">
                <a:solidFill>
                  <a:srgbClr val="1E2F4D"/>
                </a:solidFill>
                <a:latin typeface="Calibri"/>
              </a:rPr>
              <a:t>Navajo Nation Population for Census Tracts in Apache County = </a:t>
            </a:r>
            <a:r>
              <a:rPr lang="en-US" sz="2900" dirty="0">
                <a:solidFill>
                  <a:srgbClr val="1E2F4D"/>
                </a:solidFill>
                <a:latin typeface="Calibri"/>
              </a:rPr>
              <a:t>1,000-4,999</a:t>
            </a:r>
            <a:endParaRPr lang="en-US" sz="2900" cap="none" dirty="0">
              <a:solidFill>
                <a:srgbClr val="1E2F4D"/>
              </a:solidFill>
              <a:latin typeface="Calibri"/>
            </a:endParaRPr>
          </a:p>
        </p:txBody>
      </p:sp>
      <p:sp>
        <p:nvSpPr>
          <p:cNvPr id="8" name="Rectangle 7">
            <a:extLst>
              <a:ext uri="{FF2B5EF4-FFF2-40B4-BE49-F238E27FC236}">
                <a16:creationId xmlns:a16="http://schemas.microsoft.com/office/drawing/2014/main" id="{C4150FA5-90F4-6FA4-6CD1-04F1C6E42CC1}"/>
              </a:ext>
              <a:ext uri="{C183D7F6-B498-43B3-948B-1728B52AA6E4}">
                <adec:decorative xmlns:adec="http://schemas.microsoft.com/office/drawing/2017/decorative" val="1"/>
              </a:ext>
            </a:extLst>
          </p:cNvPr>
          <p:cNvSpPr/>
          <p:nvPr/>
        </p:nvSpPr>
        <p:spPr>
          <a:xfrm>
            <a:off x="8498534" y="1654382"/>
            <a:ext cx="2614940" cy="2388789"/>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AE17A642-CC9D-9A8E-AC84-DA88955FAF26}"/>
              </a:ext>
              <a:ext uri="{C183D7F6-B498-43B3-948B-1728B52AA6E4}">
                <adec:decorative xmlns:adec="http://schemas.microsoft.com/office/drawing/2017/decorative" val="1"/>
              </a:ext>
            </a:extLst>
          </p:cNvPr>
          <p:cNvSpPr/>
          <p:nvPr/>
        </p:nvSpPr>
        <p:spPr>
          <a:xfrm>
            <a:off x="1078526" y="3429000"/>
            <a:ext cx="10044471" cy="614172"/>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35EECE28-154F-944D-4927-9798290A1EFA}"/>
              </a:ext>
              <a:ext uri="{C183D7F6-B498-43B3-948B-1728B52AA6E4}">
                <adec:decorative xmlns:adec="http://schemas.microsoft.com/office/drawing/2017/decorative" val="1"/>
              </a:ext>
            </a:extLst>
          </p:cNvPr>
          <p:cNvSpPr/>
          <p:nvPr/>
        </p:nvSpPr>
        <p:spPr>
          <a:xfrm>
            <a:off x="8498535" y="3434080"/>
            <a:ext cx="2614940" cy="61417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110046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p:txBody>
          <a:bodyPr/>
          <a:lstStyle/>
          <a:p>
            <a:fld id="{FC63ECC8-719A-498E-B101-491B6A35558E}" type="slidenum">
              <a:rPr lang="en-US" smtClean="0"/>
              <a:t>56</a:t>
            </a:fld>
            <a:endParaRPr lang="en-US" dirty="0"/>
          </a:p>
        </p:txBody>
      </p:sp>
      <p:sp>
        <p:nvSpPr>
          <p:cNvPr id="8" name="Title 1">
            <a:extLst>
              <a:ext uri="{FF2B5EF4-FFF2-40B4-BE49-F238E27FC236}">
                <a16:creationId xmlns:a16="http://schemas.microsoft.com/office/drawing/2014/main" id="{60B44598-8359-A2FF-8410-368985D25039}"/>
              </a:ext>
            </a:extLst>
          </p:cNvPr>
          <p:cNvSpPr>
            <a:spLocks noGrp="1"/>
          </p:cNvSpPr>
          <p:nvPr>
            <p:ph type="title"/>
          </p:nvPr>
        </p:nvSpPr>
        <p:spPr>
          <a:xfrm>
            <a:off x="181371" y="-1"/>
            <a:ext cx="11172429" cy="685801"/>
          </a:xfrm>
        </p:spPr>
        <p:txBody>
          <a:bodyPr>
            <a:normAutofit/>
          </a:bodyPr>
          <a:lstStyle/>
          <a:p>
            <a:pPr algn="ctr">
              <a:lnSpc>
                <a:spcPct val="100000"/>
              </a:lnSpc>
              <a:defRPr/>
            </a:pPr>
            <a:r>
              <a:rPr lang="en-US" sz="3000" b="1" dirty="0">
                <a:solidFill>
                  <a:srgbClr val="1E2F4D"/>
                </a:solidFill>
                <a:latin typeface="Calibri"/>
              </a:rPr>
              <a:t>data.census.gov and the Microdata Access Tool</a:t>
            </a:r>
          </a:p>
        </p:txBody>
      </p:sp>
      <p:sp>
        <p:nvSpPr>
          <p:cNvPr id="9" name="Content Placeholder 2">
            <a:extLst>
              <a:ext uri="{FF2B5EF4-FFF2-40B4-BE49-F238E27FC236}">
                <a16:creationId xmlns:a16="http://schemas.microsoft.com/office/drawing/2014/main" id="{75420838-3858-5EB0-5F15-A4D5D2A38558}"/>
              </a:ext>
            </a:extLst>
          </p:cNvPr>
          <p:cNvSpPr>
            <a:spLocks noGrp="1"/>
          </p:cNvSpPr>
          <p:nvPr>
            <p:ph idx="1"/>
          </p:nvPr>
        </p:nvSpPr>
        <p:spPr>
          <a:xfrm>
            <a:off x="181371" y="447777"/>
            <a:ext cx="11745595" cy="5738925"/>
          </a:xfrm>
        </p:spPr>
        <p:txBody>
          <a:bodyPr>
            <a:normAutofit fontScale="40000" lnSpcReduction="20000"/>
          </a:bodyPr>
          <a:lstStyle/>
          <a:p>
            <a:pPr lvl="2" indent="0">
              <a:buNone/>
            </a:pPr>
            <a:r>
              <a:rPr lang="en-US" dirty="0"/>
              <a:t>	</a:t>
            </a:r>
          </a:p>
          <a:p>
            <a:pPr lvl="2" indent="0">
              <a:buNone/>
            </a:pPr>
            <a:endParaRPr lang="en-US" dirty="0"/>
          </a:p>
          <a:p>
            <a:pPr lvl="1"/>
            <a:r>
              <a:rPr lang="en-US" sz="6300" dirty="0">
                <a:solidFill>
                  <a:schemeClr val="bg1">
                    <a:lumMod val="75000"/>
                  </a:schemeClr>
                </a:solidFill>
              </a:rPr>
              <a:t>Latest Updates to data.census.gov</a:t>
            </a:r>
          </a:p>
          <a:p>
            <a:pPr lvl="2"/>
            <a:endParaRPr lang="en-US" sz="6300" dirty="0">
              <a:solidFill>
                <a:schemeClr val="bg1">
                  <a:lumMod val="75000"/>
                </a:schemeClr>
              </a:solidFill>
            </a:endParaRPr>
          </a:p>
          <a:p>
            <a:pPr lvl="1"/>
            <a:r>
              <a:rPr lang="en-US" sz="6300" dirty="0">
                <a:solidFill>
                  <a:schemeClr val="bg1">
                    <a:lumMod val="75000"/>
                  </a:schemeClr>
                </a:solidFill>
              </a:rPr>
              <a:t>Future Updates to data.census.gov</a:t>
            </a:r>
          </a:p>
          <a:p>
            <a:pPr lvl="2"/>
            <a:endParaRPr lang="en-US" sz="6300" dirty="0">
              <a:solidFill>
                <a:schemeClr val="bg1">
                  <a:lumMod val="75000"/>
                </a:schemeClr>
              </a:solidFill>
            </a:endParaRPr>
          </a:p>
          <a:p>
            <a:pPr lvl="1"/>
            <a:r>
              <a:rPr lang="en-US" sz="6300" dirty="0">
                <a:solidFill>
                  <a:schemeClr val="bg1">
                    <a:lumMod val="75000"/>
                  </a:schemeClr>
                </a:solidFill>
              </a:rPr>
              <a:t>Finding Detailed DHC-A Data in data.census.gov</a:t>
            </a:r>
          </a:p>
          <a:p>
            <a:pPr lvl="2"/>
            <a:endParaRPr lang="en-US" sz="4600" dirty="0">
              <a:solidFill>
                <a:schemeClr val="bg1">
                  <a:lumMod val="75000"/>
                </a:schemeClr>
              </a:solidFill>
            </a:endParaRPr>
          </a:p>
          <a:p>
            <a:pPr lvl="2">
              <a:spcBef>
                <a:spcPts val="0"/>
              </a:spcBef>
            </a:pPr>
            <a:r>
              <a:rPr lang="en-US" sz="5000" dirty="0">
                <a:solidFill>
                  <a:schemeClr val="bg1">
                    <a:lumMod val="75000"/>
                  </a:schemeClr>
                </a:solidFill>
              </a:rPr>
              <a:t>Getting Started: Detailed DHC-A Default Tables</a:t>
            </a:r>
          </a:p>
          <a:p>
            <a:pPr lvl="2">
              <a:spcBef>
                <a:spcPts val="0"/>
              </a:spcBef>
            </a:pPr>
            <a:endParaRPr lang="en-US" sz="5000" dirty="0">
              <a:solidFill>
                <a:schemeClr val="bg1">
                  <a:lumMod val="75000"/>
                </a:schemeClr>
              </a:solidFill>
            </a:endParaRPr>
          </a:p>
          <a:p>
            <a:pPr lvl="2">
              <a:lnSpc>
                <a:spcPct val="100000"/>
              </a:lnSpc>
              <a:spcBef>
                <a:spcPts val="0"/>
              </a:spcBef>
            </a:pPr>
            <a:r>
              <a:rPr lang="en-US" sz="5000" dirty="0">
                <a:solidFill>
                  <a:schemeClr val="bg1">
                    <a:lumMod val="75000"/>
                  </a:schemeClr>
                </a:solidFill>
              </a:rPr>
              <a:t>Selecting Multiple Geographies: Navajo Nation alone or in any combination population for all census tracts in Apache County, AZ</a:t>
            </a:r>
          </a:p>
          <a:p>
            <a:pPr lvl="2">
              <a:lnSpc>
                <a:spcPct val="100000"/>
              </a:lnSpc>
              <a:spcBef>
                <a:spcPts val="0"/>
              </a:spcBef>
            </a:pPr>
            <a:endParaRPr lang="en-US" sz="5000" dirty="0">
              <a:solidFill>
                <a:srgbClr val="1E2F4D"/>
              </a:solidFill>
            </a:endParaRPr>
          </a:p>
          <a:p>
            <a:pPr lvl="2">
              <a:lnSpc>
                <a:spcPct val="100000"/>
              </a:lnSpc>
              <a:spcBef>
                <a:spcPts val="0"/>
              </a:spcBef>
            </a:pPr>
            <a:r>
              <a:rPr lang="en-US" sz="5000" dirty="0">
                <a:solidFill>
                  <a:srgbClr val="1E2F4D"/>
                </a:solidFill>
              </a:rPr>
              <a:t>Selecting Multiple Population Groups: </a:t>
            </a:r>
            <a:r>
              <a:rPr lang="en-US" sz="5000" dirty="0">
                <a:solidFill>
                  <a:schemeClr val="accent1">
                    <a:lumMod val="75000"/>
                  </a:schemeClr>
                </a:solidFill>
              </a:rPr>
              <a:t>All available Hispanic origin groups in Maricopa County, AZ</a:t>
            </a:r>
          </a:p>
          <a:p>
            <a:pPr lvl="1"/>
            <a:endParaRPr lang="en-US" sz="4000" dirty="0">
              <a:solidFill>
                <a:srgbClr val="1E2F4D"/>
              </a:solidFill>
            </a:endParaRPr>
          </a:p>
          <a:p>
            <a:pPr lvl="1"/>
            <a:r>
              <a:rPr lang="en-US" sz="6300" dirty="0">
                <a:solidFill>
                  <a:schemeClr val="bg1">
                    <a:lumMod val="75000"/>
                  </a:schemeClr>
                </a:solidFill>
              </a:rPr>
              <a:t>Finding Data in the Microdata Access Tool</a:t>
            </a:r>
          </a:p>
          <a:p>
            <a:pPr lvl="2"/>
            <a:r>
              <a:rPr kumimoji="0" lang="en-US" sz="5000" i="0" u="none" strike="noStrike" kern="1200" cap="none" spc="-20" normalizeH="0" baseline="0" noProof="0" dirty="0">
                <a:ln>
                  <a:noFill/>
                </a:ln>
                <a:solidFill>
                  <a:schemeClr val="bg1">
                    <a:lumMod val="75000"/>
                  </a:schemeClr>
                </a:solidFill>
                <a:effectLst/>
                <a:uLnTx/>
                <a:uFillTx/>
                <a:ea typeface="+mn-ea"/>
                <a:cs typeface="+mn-cs"/>
              </a:rPr>
              <a:t>Place of birth by single year of age in Arizona </a:t>
            </a:r>
          </a:p>
          <a:p>
            <a:pPr lvl="2"/>
            <a:endParaRPr lang="en-US" sz="5400" dirty="0">
              <a:solidFill>
                <a:schemeClr val="bg1">
                  <a:lumMod val="75000"/>
                </a:schemeClr>
              </a:solidFill>
            </a:endParaRPr>
          </a:p>
          <a:p>
            <a:pPr lvl="1"/>
            <a:r>
              <a:rPr lang="en-US" sz="6300" dirty="0">
                <a:solidFill>
                  <a:schemeClr val="bg1">
                    <a:lumMod val="75000"/>
                  </a:schemeClr>
                </a:solidFill>
              </a:rPr>
              <a:t>Resources</a:t>
            </a:r>
          </a:p>
          <a:p>
            <a:pPr lvl="2"/>
            <a:endParaRPr lang="en-US" sz="3600" dirty="0">
              <a:solidFill>
                <a:srgbClr val="1E2F4D"/>
              </a:solidFill>
            </a:endParaRPr>
          </a:p>
          <a:p>
            <a:pPr marL="342900" indent="-342900">
              <a:buAutoNum type="arabicPeriod" startAt="5"/>
            </a:pPr>
            <a:endParaRPr lang="en-US" dirty="0"/>
          </a:p>
        </p:txBody>
      </p:sp>
    </p:spTree>
    <p:extLst>
      <p:ext uri="{BB962C8B-B14F-4D97-AF65-F5344CB8AC3E}">
        <p14:creationId xmlns:p14="http://schemas.microsoft.com/office/powerpoint/2010/main" val="21002820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9B5A6AC-D57C-461B-9ABD-15A8B2F34FE2}"/>
              </a:ext>
            </a:extLst>
          </p:cNvPr>
          <p:cNvSpPr>
            <a:spLocks noGrp="1"/>
          </p:cNvSpPr>
          <p:nvPr>
            <p:ph type="title"/>
          </p:nvPr>
        </p:nvSpPr>
        <p:spPr>
          <a:xfrm>
            <a:off x="484029" y="-55103"/>
            <a:ext cx="10515600" cy="1325563"/>
          </a:xfrm>
        </p:spPr>
        <p:txBody>
          <a:bodyPr>
            <a:normAutofit/>
          </a:bodyPr>
          <a:lstStyle/>
          <a:p>
            <a:r>
              <a:rPr lang="en-US" sz="3000" b="1" dirty="0">
                <a:solidFill>
                  <a:srgbClr val="1E2F4D"/>
                </a:solidFill>
                <a:latin typeface="Calibri"/>
              </a:rPr>
              <a:t>Open the Filter Panel</a:t>
            </a:r>
          </a:p>
        </p:txBody>
      </p:sp>
      <p:sp>
        <p:nvSpPr>
          <p:cNvPr id="13" name="TextBox 12"/>
          <p:cNvSpPr txBox="1"/>
          <p:nvPr/>
        </p:nvSpPr>
        <p:spPr>
          <a:xfrm>
            <a:off x="9728791" y="2722212"/>
            <a:ext cx="2002990"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t>Select </a:t>
            </a:r>
            <a:r>
              <a:rPr lang="en-US" sz="1600" b="1" dirty="0"/>
              <a:t>Advanced</a:t>
            </a:r>
            <a:r>
              <a:rPr lang="en-US" sz="1600" dirty="0"/>
              <a:t> </a:t>
            </a:r>
            <a:r>
              <a:rPr lang="en-US" sz="1600" b="1" dirty="0"/>
              <a:t>Search</a:t>
            </a:r>
            <a:r>
              <a:rPr lang="en-US" sz="1600" dirty="0"/>
              <a:t> to open the filter panel</a:t>
            </a:r>
            <a:endParaRPr lang="en-US" sz="1600" b="1" dirty="0"/>
          </a:p>
        </p:txBody>
      </p:sp>
      <p:sp>
        <p:nvSpPr>
          <p:cNvPr id="4" name="Slide Number Placeholder 3"/>
          <p:cNvSpPr>
            <a:spLocks noGrp="1"/>
          </p:cNvSpPr>
          <p:nvPr>
            <p:ph type="sldNum" sz="quarter" idx="12"/>
          </p:nvPr>
        </p:nvSpPr>
        <p:spPr/>
        <p:txBody>
          <a:bodyPr/>
          <a:lstStyle/>
          <a:p>
            <a:fld id="{24BFE6D4-27A9-4AE4-9EAE-AF75F97B179B}" type="slidenum">
              <a:rPr lang="en-US" smtClean="0"/>
              <a:t>57</a:t>
            </a:fld>
            <a:endParaRPr lang="en-US" dirty="0"/>
          </a:p>
        </p:txBody>
      </p:sp>
      <p:pic>
        <p:nvPicPr>
          <p:cNvPr id="14" name="Picture 13">
            <a:extLst>
              <a:ext uri="{FF2B5EF4-FFF2-40B4-BE49-F238E27FC236}">
                <a16:creationId xmlns:a16="http://schemas.microsoft.com/office/drawing/2014/main" id="{A0D1E3D7-85A6-56D6-C79D-5BDEA864B4F3}"/>
              </a:ext>
            </a:extLst>
          </p:cNvPr>
          <p:cNvPicPr>
            <a:picLocks noChangeAspect="1"/>
          </p:cNvPicPr>
          <p:nvPr/>
        </p:nvPicPr>
        <p:blipFill>
          <a:blip r:embed="rId3"/>
          <a:stretch>
            <a:fillRect/>
          </a:stretch>
        </p:blipFill>
        <p:spPr>
          <a:xfrm>
            <a:off x="218727" y="1119237"/>
            <a:ext cx="9510064" cy="4619525"/>
          </a:xfrm>
          <a:prstGeom prst="rect">
            <a:avLst/>
          </a:prstGeom>
          <a:ln>
            <a:solidFill>
              <a:schemeClr val="tx1"/>
            </a:solidFill>
          </a:ln>
        </p:spPr>
      </p:pic>
      <p:cxnSp>
        <p:nvCxnSpPr>
          <p:cNvPr id="15" name="Straight Arrow Connector 14">
            <a:extLst>
              <a:ext uri="{FF2B5EF4-FFF2-40B4-BE49-F238E27FC236}">
                <a16:creationId xmlns:a16="http://schemas.microsoft.com/office/drawing/2014/main" id="{61C9563B-A0E0-EA36-5781-DDD7A2A781C6}"/>
              </a:ext>
              <a:ext uri="{C183D7F6-B498-43B3-948B-1728B52AA6E4}">
                <adec:decorative xmlns:adec="http://schemas.microsoft.com/office/drawing/2017/decorative" val="1"/>
              </a:ext>
            </a:extLst>
          </p:cNvPr>
          <p:cNvCxnSpPr>
            <a:cxnSpLocks/>
          </p:cNvCxnSpPr>
          <p:nvPr/>
        </p:nvCxnSpPr>
        <p:spPr>
          <a:xfrm flipH="1">
            <a:off x="9005777" y="3214406"/>
            <a:ext cx="976423" cy="1790555"/>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01932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9BC13EE-1C91-44CE-A357-5A8F77755C1A}"/>
              </a:ext>
            </a:extLst>
          </p:cNvPr>
          <p:cNvSpPr>
            <a:spLocks noGrp="1"/>
          </p:cNvSpPr>
          <p:nvPr>
            <p:ph type="title"/>
          </p:nvPr>
        </p:nvSpPr>
        <p:spPr>
          <a:xfrm>
            <a:off x="484029" y="-55103"/>
            <a:ext cx="10515600" cy="1325563"/>
          </a:xfrm>
        </p:spPr>
        <p:txBody>
          <a:bodyPr>
            <a:normAutofit/>
          </a:bodyPr>
          <a:lstStyle/>
          <a:p>
            <a:r>
              <a:rPr lang="en-US" sz="2800" b="1" dirty="0">
                <a:solidFill>
                  <a:srgbClr val="1E2F4D"/>
                </a:solidFill>
                <a:latin typeface="Calibri"/>
              </a:rPr>
              <a:t>Select Year: 2020</a:t>
            </a:r>
          </a:p>
        </p:txBody>
      </p:sp>
      <p:sp>
        <p:nvSpPr>
          <p:cNvPr id="9" name="TextBox 8"/>
          <p:cNvSpPr txBox="1"/>
          <p:nvPr/>
        </p:nvSpPr>
        <p:spPr>
          <a:xfrm>
            <a:off x="138383" y="1528835"/>
            <a:ext cx="1813971"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t>Select </a:t>
            </a:r>
            <a:r>
              <a:rPr lang="en-US" sz="1600" b="1" dirty="0"/>
              <a:t>2020 </a:t>
            </a:r>
            <a:r>
              <a:rPr lang="en-US" sz="1600" dirty="0"/>
              <a:t>under the Years heading</a:t>
            </a:r>
          </a:p>
          <a:p>
            <a:endParaRPr lang="en-US" sz="1600" dirty="0"/>
          </a:p>
        </p:txBody>
      </p:sp>
      <p:sp>
        <p:nvSpPr>
          <p:cNvPr id="4" name="Slide Number Placeholder 3"/>
          <p:cNvSpPr>
            <a:spLocks noGrp="1"/>
          </p:cNvSpPr>
          <p:nvPr>
            <p:ph type="sldNum" sz="quarter" idx="12"/>
          </p:nvPr>
        </p:nvSpPr>
        <p:spPr/>
        <p:txBody>
          <a:bodyPr/>
          <a:lstStyle/>
          <a:p>
            <a:fld id="{24BFE6D4-27A9-4AE4-9EAE-AF75F97B179B}" type="slidenum">
              <a:rPr lang="en-US" smtClean="0"/>
              <a:t>58</a:t>
            </a:fld>
            <a:endParaRPr lang="en-US" dirty="0"/>
          </a:p>
        </p:txBody>
      </p:sp>
      <p:pic>
        <p:nvPicPr>
          <p:cNvPr id="3" name="Picture 2">
            <a:extLst>
              <a:ext uri="{FF2B5EF4-FFF2-40B4-BE49-F238E27FC236}">
                <a16:creationId xmlns:a16="http://schemas.microsoft.com/office/drawing/2014/main" id="{A693574C-7464-BC0F-DC2F-DA5D1568ECF1}"/>
              </a:ext>
            </a:extLst>
          </p:cNvPr>
          <p:cNvPicPr>
            <a:picLocks noChangeAspect="1"/>
          </p:cNvPicPr>
          <p:nvPr/>
        </p:nvPicPr>
        <p:blipFill>
          <a:blip r:embed="rId3"/>
          <a:stretch>
            <a:fillRect/>
          </a:stretch>
        </p:blipFill>
        <p:spPr>
          <a:xfrm>
            <a:off x="2007786" y="904768"/>
            <a:ext cx="9971281" cy="4773017"/>
          </a:xfrm>
          <a:prstGeom prst="rect">
            <a:avLst/>
          </a:prstGeom>
          <a:ln>
            <a:solidFill>
              <a:schemeClr val="tx1"/>
            </a:solidFill>
          </a:ln>
        </p:spPr>
      </p:pic>
      <p:cxnSp>
        <p:nvCxnSpPr>
          <p:cNvPr id="8" name="Straight Arrow Connector 7">
            <a:extLst>
              <a:ext uri="{FF2B5EF4-FFF2-40B4-BE49-F238E27FC236}">
                <a16:creationId xmlns:a16="http://schemas.microsoft.com/office/drawing/2014/main" id="{8845C0C2-5895-58A2-7614-EABFE12D1973}"/>
              </a:ext>
              <a:ext uri="{C183D7F6-B498-43B3-948B-1728B52AA6E4}">
                <adec:decorative xmlns:adec="http://schemas.microsoft.com/office/drawing/2017/decorative" val="1"/>
              </a:ext>
            </a:extLst>
          </p:cNvPr>
          <p:cNvCxnSpPr>
            <a:cxnSpLocks/>
          </p:cNvCxnSpPr>
          <p:nvPr/>
        </p:nvCxnSpPr>
        <p:spPr>
          <a:xfrm>
            <a:off x="1435395" y="2230331"/>
            <a:ext cx="786810" cy="885009"/>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03065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9BC13EE-1C91-44CE-A357-5A8F77755C1A}"/>
              </a:ext>
            </a:extLst>
          </p:cNvPr>
          <p:cNvSpPr>
            <a:spLocks noGrp="1"/>
          </p:cNvSpPr>
          <p:nvPr>
            <p:ph type="title"/>
          </p:nvPr>
        </p:nvSpPr>
        <p:spPr>
          <a:xfrm>
            <a:off x="484029" y="-55103"/>
            <a:ext cx="10790550" cy="1325563"/>
          </a:xfrm>
        </p:spPr>
        <p:txBody>
          <a:bodyPr>
            <a:normAutofit/>
          </a:bodyPr>
          <a:lstStyle/>
          <a:p>
            <a:r>
              <a:rPr lang="en-US" sz="2800" b="1" dirty="0">
                <a:solidFill>
                  <a:srgbClr val="1E2F4D"/>
                </a:solidFill>
                <a:latin typeface="Calibri"/>
              </a:rPr>
              <a:t>Select Survey: Detailed Demographic and Housing Characteristics File A</a:t>
            </a:r>
          </a:p>
        </p:txBody>
      </p:sp>
      <p:sp>
        <p:nvSpPr>
          <p:cNvPr id="9" name="TextBox 8"/>
          <p:cNvSpPr txBox="1"/>
          <p:nvPr/>
        </p:nvSpPr>
        <p:spPr>
          <a:xfrm>
            <a:off x="170738" y="1270460"/>
            <a:ext cx="1813971" cy="3046988"/>
          </a:xfrm>
          <a:prstGeom prst="rect">
            <a:avLst/>
          </a:prstGeom>
          <a:noFill/>
        </p:spPr>
        <p:txBody>
          <a:bodyPr wrap="square" rtlCol="0">
            <a:spAutoFit/>
          </a:bodyPr>
          <a:lstStyle/>
          <a:p>
            <a:pPr marL="285750" indent="-285750">
              <a:buFont typeface="Arial" panose="020B0604020202020204" pitchFamily="34" charset="0"/>
              <a:buChar char="•"/>
            </a:pPr>
            <a:r>
              <a:rPr lang="en-US" sz="1600" dirty="0"/>
              <a:t>Select </a:t>
            </a:r>
            <a:r>
              <a:rPr lang="en-US" sz="1600" b="1" dirty="0"/>
              <a:t>Decennial Census </a:t>
            </a:r>
            <a:r>
              <a:rPr lang="en-US" sz="1600" dirty="0"/>
              <a:t>under the Surveys heading</a:t>
            </a:r>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r>
              <a:rPr lang="en-US" sz="1600" dirty="0"/>
              <a:t>Select </a:t>
            </a:r>
            <a:r>
              <a:rPr lang="en-US" sz="1600" b="1" dirty="0"/>
              <a:t>Detailed Demographic and Housing Characteristics File A</a:t>
            </a:r>
          </a:p>
          <a:p>
            <a:endParaRPr lang="en-US" sz="1600" dirty="0"/>
          </a:p>
        </p:txBody>
      </p:sp>
      <p:sp>
        <p:nvSpPr>
          <p:cNvPr id="4" name="Slide Number Placeholder 3"/>
          <p:cNvSpPr>
            <a:spLocks noGrp="1"/>
          </p:cNvSpPr>
          <p:nvPr>
            <p:ph type="sldNum" sz="quarter" idx="12"/>
          </p:nvPr>
        </p:nvSpPr>
        <p:spPr/>
        <p:txBody>
          <a:bodyPr/>
          <a:lstStyle/>
          <a:p>
            <a:fld id="{24BFE6D4-27A9-4AE4-9EAE-AF75F97B179B}" type="slidenum">
              <a:rPr lang="en-US" smtClean="0"/>
              <a:t>59</a:t>
            </a:fld>
            <a:endParaRPr lang="en-US" dirty="0"/>
          </a:p>
        </p:txBody>
      </p:sp>
      <p:pic>
        <p:nvPicPr>
          <p:cNvPr id="3" name="Picture 2">
            <a:extLst>
              <a:ext uri="{FF2B5EF4-FFF2-40B4-BE49-F238E27FC236}">
                <a16:creationId xmlns:a16="http://schemas.microsoft.com/office/drawing/2014/main" id="{5EAEE968-3006-1B2B-37A9-33D6F8FEC909}"/>
              </a:ext>
            </a:extLst>
          </p:cNvPr>
          <p:cNvPicPr>
            <a:picLocks noChangeAspect="1"/>
          </p:cNvPicPr>
          <p:nvPr/>
        </p:nvPicPr>
        <p:blipFill>
          <a:blip r:embed="rId3"/>
          <a:stretch>
            <a:fillRect/>
          </a:stretch>
        </p:blipFill>
        <p:spPr>
          <a:xfrm>
            <a:off x="2183732" y="994970"/>
            <a:ext cx="9782843" cy="4682816"/>
          </a:xfrm>
          <a:prstGeom prst="rect">
            <a:avLst/>
          </a:prstGeom>
          <a:ln>
            <a:solidFill>
              <a:schemeClr val="tx1"/>
            </a:solidFill>
          </a:ln>
        </p:spPr>
      </p:pic>
      <p:cxnSp>
        <p:nvCxnSpPr>
          <p:cNvPr id="7" name="Straight Arrow Connector 6">
            <a:extLst>
              <a:ext uri="{FF2B5EF4-FFF2-40B4-BE49-F238E27FC236}">
                <a16:creationId xmlns:a16="http://schemas.microsoft.com/office/drawing/2014/main" id="{BA57A00A-5E34-865F-2C08-81ED99B63959}"/>
              </a:ext>
              <a:ext uri="{C183D7F6-B498-43B3-948B-1728B52AA6E4}">
                <adec:decorative xmlns:adec="http://schemas.microsoft.com/office/drawing/2017/decorative" val="1"/>
              </a:ext>
            </a:extLst>
          </p:cNvPr>
          <p:cNvCxnSpPr>
            <a:cxnSpLocks/>
          </p:cNvCxnSpPr>
          <p:nvPr/>
        </p:nvCxnSpPr>
        <p:spPr>
          <a:xfrm>
            <a:off x="1637414" y="2169042"/>
            <a:ext cx="680484" cy="776177"/>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6A7915B-6D5D-710E-A099-12F31ABDD61A}"/>
              </a:ext>
              <a:ext uri="{C183D7F6-B498-43B3-948B-1728B52AA6E4}">
                <adec:decorative xmlns:adec="http://schemas.microsoft.com/office/drawing/2017/decorative" val="1"/>
              </a:ext>
            </a:extLst>
          </p:cNvPr>
          <p:cNvCxnSpPr>
            <a:cxnSpLocks/>
          </p:cNvCxnSpPr>
          <p:nvPr/>
        </p:nvCxnSpPr>
        <p:spPr>
          <a:xfrm flipV="1">
            <a:off x="1910573" y="3043451"/>
            <a:ext cx="2565893" cy="649085"/>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2604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785" y="2651759"/>
            <a:ext cx="11172429" cy="685801"/>
          </a:xfrm>
        </p:spPr>
        <p:txBody>
          <a:bodyPr>
            <a:normAutofit/>
          </a:bodyPr>
          <a:lstStyle/>
          <a:p>
            <a:pPr algn="ctr">
              <a:lnSpc>
                <a:spcPct val="100000"/>
              </a:lnSpc>
              <a:defRPr/>
            </a:pPr>
            <a:r>
              <a:rPr lang="en-US" sz="3400" b="1" dirty="0">
                <a:solidFill>
                  <a:srgbClr val="1E2F4D"/>
                </a:solidFill>
                <a:latin typeface="Calibri"/>
              </a:rPr>
              <a:t>Redesign of Variable Section (Mapping)</a:t>
            </a:r>
          </a:p>
        </p:txBody>
      </p:sp>
      <p:sp>
        <p:nvSpPr>
          <p:cNvPr id="5" name="Slide Number Placeholder 4"/>
          <p:cNvSpPr>
            <a:spLocks noGrp="1"/>
          </p:cNvSpPr>
          <p:nvPr>
            <p:ph type="sldNum" sz="quarter" idx="4294967295"/>
          </p:nvPr>
        </p:nvSpPr>
        <p:spPr/>
        <p:txBody>
          <a:bodyPr/>
          <a:lstStyle/>
          <a:p>
            <a:fld id="{FC63ECC8-719A-498E-B101-491B6A35558E}" type="slidenum">
              <a:rPr lang="en-US" smtClean="0"/>
              <a:t>6</a:t>
            </a:fld>
            <a:endParaRPr lang="en-US" dirty="0"/>
          </a:p>
        </p:txBody>
      </p:sp>
    </p:spTree>
    <p:extLst>
      <p:ext uri="{BB962C8B-B14F-4D97-AF65-F5344CB8AC3E}">
        <p14:creationId xmlns:p14="http://schemas.microsoft.com/office/powerpoint/2010/main" val="41245311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9BC13EE-1C91-44CE-A357-5A8F77755C1A}"/>
              </a:ext>
            </a:extLst>
          </p:cNvPr>
          <p:cNvSpPr>
            <a:spLocks noGrp="1"/>
          </p:cNvSpPr>
          <p:nvPr>
            <p:ph type="title"/>
          </p:nvPr>
        </p:nvSpPr>
        <p:spPr>
          <a:xfrm>
            <a:off x="484029" y="-55103"/>
            <a:ext cx="10515600" cy="1325563"/>
          </a:xfrm>
        </p:spPr>
        <p:txBody>
          <a:bodyPr>
            <a:normAutofit/>
          </a:bodyPr>
          <a:lstStyle/>
          <a:p>
            <a:r>
              <a:rPr lang="en-US" sz="2800" b="1" dirty="0">
                <a:solidFill>
                  <a:srgbClr val="1E2F4D"/>
                </a:solidFill>
                <a:latin typeface="Calibri"/>
              </a:rPr>
              <a:t>Select Geography</a:t>
            </a:r>
          </a:p>
        </p:txBody>
      </p:sp>
      <p:sp>
        <p:nvSpPr>
          <p:cNvPr id="9" name="TextBox 8"/>
          <p:cNvSpPr txBox="1"/>
          <p:nvPr/>
        </p:nvSpPr>
        <p:spPr>
          <a:xfrm>
            <a:off x="-28931" y="1435286"/>
            <a:ext cx="1813971" cy="2800767"/>
          </a:xfrm>
          <a:prstGeom prst="rect">
            <a:avLst/>
          </a:prstGeom>
          <a:noFill/>
        </p:spPr>
        <p:txBody>
          <a:bodyPr wrap="square" rtlCol="0">
            <a:spAutoFit/>
          </a:bodyPr>
          <a:lstStyle/>
          <a:p>
            <a:pPr marL="285750" indent="-285750">
              <a:buFont typeface="Arial" panose="020B0604020202020204" pitchFamily="34" charset="0"/>
              <a:buChar char="•"/>
            </a:pPr>
            <a:r>
              <a:rPr lang="en-US" sz="1600" dirty="0"/>
              <a:t>Select </a:t>
            </a:r>
            <a:r>
              <a:rPr lang="en-US" sz="1600" b="1" dirty="0"/>
              <a:t>County </a:t>
            </a:r>
            <a:r>
              <a:rPr lang="en-US" sz="1600" dirty="0"/>
              <a:t>under the Geography heading</a:t>
            </a:r>
          </a:p>
          <a:p>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Select </a:t>
            </a:r>
            <a:r>
              <a:rPr lang="en-US" sz="1600" b="1" dirty="0"/>
              <a:t>Arizona</a:t>
            </a:r>
          </a:p>
          <a:p>
            <a:endParaRPr lang="en-US" sz="1600" dirty="0"/>
          </a:p>
          <a:p>
            <a:pPr marL="285750" indent="-285750">
              <a:buFont typeface="Arial" panose="020B0604020202020204" pitchFamily="34" charset="0"/>
              <a:buChar char="•"/>
            </a:pPr>
            <a:r>
              <a:rPr lang="en-US" sz="1600" dirty="0"/>
              <a:t>Select </a:t>
            </a:r>
            <a:r>
              <a:rPr lang="en-US" sz="1600" b="1" dirty="0"/>
              <a:t>Maricopa County, Arizona</a:t>
            </a:r>
          </a:p>
        </p:txBody>
      </p:sp>
      <p:sp>
        <p:nvSpPr>
          <p:cNvPr id="4" name="Slide Number Placeholder 3"/>
          <p:cNvSpPr>
            <a:spLocks noGrp="1"/>
          </p:cNvSpPr>
          <p:nvPr>
            <p:ph type="sldNum" sz="quarter" idx="12"/>
          </p:nvPr>
        </p:nvSpPr>
        <p:spPr/>
        <p:txBody>
          <a:bodyPr/>
          <a:lstStyle/>
          <a:p>
            <a:fld id="{24BFE6D4-27A9-4AE4-9EAE-AF75F97B179B}" type="slidenum">
              <a:rPr lang="en-US" smtClean="0"/>
              <a:t>60</a:t>
            </a:fld>
            <a:endParaRPr lang="en-US" dirty="0"/>
          </a:p>
        </p:txBody>
      </p:sp>
      <p:pic>
        <p:nvPicPr>
          <p:cNvPr id="3" name="Picture 2">
            <a:extLst>
              <a:ext uri="{FF2B5EF4-FFF2-40B4-BE49-F238E27FC236}">
                <a16:creationId xmlns:a16="http://schemas.microsoft.com/office/drawing/2014/main" id="{C46189F1-C7F2-3D5B-4DB9-524500B45AF8}"/>
              </a:ext>
            </a:extLst>
          </p:cNvPr>
          <p:cNvPicPr>
            <a:picLocks noChangeAspect="1"/>
          </p:cNvPicPr>
          <p:nvPr/>
        </p:nvPicPr>
        <p:blipFill rotWithShape="1">
          <a:blip r:embed="rId3"/>
          <a:srcRect r="41367"/>
          <a:stretch/>
        </p:blipFill>
        <p:spPr>
          <a:xfrm>
            <a:off x="1880230" y="907483"/>
            <a:ext cx="8056249" cy="5728455"/>
          </a:xfrm>
          <a:prstGeom prst="rect">
            <a:avLst/>
          </a:prstGeom>
          <a:ln>
            <a:solidFill>
              <a:schemeClr val="tx1"/>
            </a:solidFill>
          </a:ln>
        </p:spPr>
      </p:pic>
      <p:pic>
        <p:nvPicPr>
          <p:cNvPr id="7" name="Picture 6">
            <a:extLst>
              <a:ext uri="{FF2B5EF4-FFF2-40B4-BE49-F238E27FC236}">
                <a16:creationId xmlns:a16="http://schemas.microsoft.com/office/drawing/2014/main" id="{E4C4C1B4-BDB9-FA1E-585F-D9195AC099CB}"/>
              </a:ext>
            </a:extLst>
          </p:cNvPr>
          <p:cNvPicPr>
            <a:picLocks noChangeAspect="1"/>
          </p:cNvPicPr>
          <p:nvPr/>
        </p:nvPicPr>
        <p:blipFill>
          <a:blip r:embed="rId4"/>
          <a:stretch>
            <a:fillRect/>
          </a:stretch>
        </p:blipFill>
        <p:spPr>
          <a:xfrm>
            <a:off x="7033180" y="2310176"/>
            <a:ext cx="3724972" cy="4433240"/>
          </a:xfrm>
          <a:prstGeom prst="rect">
            <a:avLst/>
          </a:prstGeom>
          <a:ln>
            <a:solidFill>
              <a:schemeClr val="tx1"/>
            </a:solidFill>
          </a:ln>
        </p:spPr>
      </p:pic>
      <p:cxnSp>
        <p:nvCxnSpPr>
          <p:cNvPr id="8" name="Straight Arrow Connector 7">
            <a:extLst>
              <a:ext uri="{FF2B5EF4-FFF2-40B4-BE49-F238E27FC236}">
                <a16:creationId xmlns:a16="http://schemas.microsoft.com/office/drawing/2014/main" id="{B086A55F-89DA-6E21-DD7D-63BA3A0BDACD}"/>
              </a:ext>
              <a:ext uri="{C183D7F6-B498-43B3-948B-1728B52AA6E4}">
                <adec:decorative xmlns:adec="http://schemas.microsoft.com/office/drawing/2017/decorative" val="1"/>
              </a:ext>
            </a:extLst>
          </p:cNvPr>
          <p:cNvCxnSpPr>
            <a:cxnSpLocks/>
          </p:cNvCxnSpPr>
          <p:nvPr/>
        </p:nvCxnSpPr>
        <p:spPr>
          <a:xfrm>
            <a:off x="1629901" y="3113804"/>
            <a:ext cx="2779539" cy="315196"/>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3DD17E9-3AE1-75DD-2686-D48EC7F039C3}"/>
              </a:ext>
              <a:ext uri="{C183D7F6-B498-43B3-948B-1728B52AA6E4}">
                <adec:decorative xmlns:adec="http://schemas.microsoft.com/office/drawing/2017/decorative" val="1"/>
              </a:ext>
            </a:extLst>
          </p:cNvPr>
          <p:cNvCxnSpPr>
            <a:cxnSpLocks/>
          </p:cNvCxnSpPr>
          <p:nvPr/>
        </p:nvCxnSpPr>
        <p:spPr>
          <a:xfrm>
            <a:off x="1362063" y="1983948"/>
            <a:ext cx="774170" cy="302053"/>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44DA3F9-C395-215D-DBC7-F61FA662C3B8}"/>
              </a:ext>
              <a:ext uri="{C183D7F6-B498-43B3-948B-1728B52AA6E4}">
                <adec:decorative xmlns:adec="http://schemas.microsoft.com/office/drawing/2017/decorative" val="1"/>
              </a:ext>
            </a:extLst>
          </p:cNvPr>
          <p:cNvCxnSpPr>
            <a:cxnSpLocks/>
          </p:cNvCxnSpPr>
          <p:nvPr/>
        </p:nvCxnSpPr>
        <p:spPr>
          <a:xfrm>
            <a:off x="1341744" y="3822510"/>
            <a:ext cx="5596246" cy="1928050"/>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92938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4525" y="979196"/>
            <a:ext cx="1813971" cy="5262979"/>
          </a:xfrm>
          <a:prstGeom prst="rect">
            <a:avLst/>
          </a:prstGeom>
          <a:noFill/>
        </p:spPr>
        <p:txBody>
          <a:bodyPr wrap="square" rtlCol="0">
            <a:spAutoFit/>
          </a:bodyPr>
          <a:lstStyle/>
          <a:p>
            <a:pPr marL="285750" indent="-285750">
              <a:buFont typeface="Arial" panose="020B0604020202020204" pitchFamily="34" charset="0"/>
              <a:buChar char="•"/>
            </a:pPr>
            <a:r>
              <a:rPr lang="en-US" sz="1600" dirty="0"/>
              <a:t>Select </a:t>
            </a:r>
            <a:r>
              <a:rPr lang="en-US" sz="1600" b="1" dirty="0"/>
              <a:t>Race and Ethnicity </a:t>
            </a:r>
            <a:r>
              <a:rPr lang="en-US" sz="1600" dirty="0"/>
              <a:t>under the Topics heading</a:t>
            </a:r>
          </a:p>
          <a:p>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Select </a:t>
            </a:r>
            <a:r>
              <a:rPr lang="en-US" sz="1600" b="1" dirty="0"/>
              <a:t>Hispanic or Latino</a:t>
            </a:r>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r>
              <a:rPr lang="en-US" sz="1600" dirty="0"/>
              <a:t>Select </a:t>
            </a:r>
            <a:r>
              <a:rPr lang="en-US" sz="1600" b="1" dirty="0"/>
              <a:t>Detailed Hispanic or Latino</a:t>
            </a:r>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r>
              <a:rPr lang="en-US" sz="1600" dirty="0"/>
              <a:t>Check the box for </a:t>
            </a:r>
            <a:r>
              <a:rPr lang="en-US" sz="1600" b="1" dirty="0"/>
              <a:t>All available detailed Hispanic Origins</a:t>
            </a:r>
          </a:p>
          <a:p>
            <a:pPr marL="285750" indent="-285750">
              <a:buFont typeface="Arial" panose="020B0604020202020204" pitchFamily="34" charset="0"/>
              <a:buChar char="•"/>
            </a:pPr>
            <a:endParaRPr lang="en-US" sz="1600" b="1" dirty="0"/>
          </a:p>
          <a:p>
            <a:endParaRPr lang="en-US" sz="1600" dirty="0"/>
          </a:p>
        </p:txBody>
      </p:sp>
      <p:sp>
        <p:nvSpPr>
          <p:cNvPr id="4" name="Slide Number Placeholder 3"/>
          <p:cNvSpPr>
            <a:spLocks noGrp="1"/>
          </p:cNvSpPr>
          <p:nvPr>
            <p:ph type="sldNum" sz="quarter" idx="12"/>
          </p:nvPr>
        </p:nvSpPr>
        <p:spPr/>
        <p:txBody>
          <a:bodyPr/>
          <a:lstStyle/>
          <a:p>
            <a:fld id="{24BFE6D4-27A9-4AE4-9EAE-AF75F97B179B}" type="slidenum">
              <a:rPr lang="en-US" smtClean="0"/>
              <a:t>61</a:t>
            </a:fld>
            <a:endParaRPr lang="en-US" dirty="0"/>
          </a:p>
        </p:txBody>
      </p:sp>
      <p:sp>
        <p:nvSpPr>
          <p:cNvPr id="19" name="Title 1">
            <a:extLst>
              <a:ext uri="{FF2B5EF4-FFF2-40B4-BE49-F238E27FC236}">
                <a16:creationId xmlns:a16="http://schemas.microsoft.com/office/drawing/2014/main" id="{77121433-B05D-C7D4-DD64-381C419FBB5B}"/>
              </a:ext>
            </a:extLst>
          </p:cNvPr>
          <p:cNvSpPr>
            <a:spLocks noGrp="1"/>
          </p:cNvSpPr>
          <p:nvPr>
            <p:ph type="title"/>
          </p:nvPr>
        </p:nvSpPr>
        <p:spPr>
          <a:xfrm>
            <a:off x="537192" y="144432"/>
            <a:ext cx="10515600" cy="1004646"/>
          </a:xfrm>
        </p:spPr>
        <p:txBody>
          <a:bodyPr>
            <a:normAutofit/>
          </a:bodyPr>
          <a:lstStyle/>
          <a:p>
            <a:r>
              <a:rPr lang="en-US" sz="2800" b="1" dirty="0">
                <a:solidFill>
                  <a:srgbClr val="1E2F4D"/>
                </a:solidFill>
                <a:latin typeface="Calibri"/>
              </a:rPr>
              <a:t>Select Population Group</a:t>
            </a:r>
          </a:p>
        </p:txBody>
      </p:sp>
      <p:pic>
        <p:nvPicPr>
          <p:cNvPr id="3" name="Picture 2">
            <a:extLst>
              <a:ext uri="{FF2B5EF4-FFF2-40B4-BE49-F238E27FC236}">
                <a16:creationId xmlns:a16="http://schemas.microsoft.com/office/drawing/2014/main" id="{E1D58519-24BD-EEEF-6296-8E6EEEB2EAD3}"/>
              </a:ext>
            </a:extLst>
          </p:cNvPr>
          <p:cNvPicPr>
            <a:picLocks noChangeAspect="1"/>
          </p:cNvPicPr>
          <p:nvPr/>
        </p:nvPicPr>
        <p:blipFill rotWithShape="1">
          <a:blip r:embed="rId3"/>
          <a:srcRect t="21251" r="9674"/>
          <a:stretch/>
        </p:blipFill>
        <p:spPr>
          <a:xfrm>
            <a:off x="2046195" y="1031613"/>
            <a:ext cx="9006598" cy="3758712"/>
          </a:xfrm>
          <a:prstGeom prst="rect">
            <a:avLst/>
          </a:prstGeom>
          <a:ln>
            <a:solidFill>
              <a:schemeClr val="tx1"/>
            </a:solidFill>
          </a:ln>
        </p:spPr>
      </p:pic>
      <p:cxnSp>
        <p:nvCxnSpPr>
          <p:cNvPr id="7" name="Straight Arrow Connector 6">
            <a:extLst>
              <a:ext uri="{FF2B5EF4-FFF2-40B4-BE49-F238E27FC236}">
                <a16:creationId xmlns:a16="http://schemas.microsoft.com/office/drawing/2014/main" id="{605A3128-F86E-A746-E9F2-A40944823667}"/>
              </a:ext>
              <a:ext uri="{C183D7F6-B498-43B3-948B-1728B52AA6E4}">
                <adec:decorative xmlns:adec="http://schemas.microsoft.com/office/drawing/2017/decorative" val="1"/>
              </a:ext>
            </a:extLst>
          </p:cNvPr>
          <p:cNvCxnSpPr>
            <a:cxnSpLocks/>
          </p:cNvCxnSpPr>
          <p:nvPr/>
        </p:nvCxnSpPr>
        <p:spPr>
          <a:xfrm>
            <a:off x="1492839" y="1575909"/>
            <a:ext cx="708101" cy="712229"/>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CD6F0E2-4076-0EF6-3EAA-E743FC4F6529}"/>
              </a:ext>
              <a:ext uri="{C183D7F6-B498-43B3-948B-1728B52AA6E4}">
                <adec:decorative xmlns:adec="http://schemas.microsoft.com/office/drawing/2017/decorative" val="1"/>
              </a:ext>
            </a:extLst>
          </p:cNvPr>
          <p:cNvCxnSpPr>
            <a:cxnSpLocks/>
          </p:cNvCxnSpPr>
          <p:nvPr/>
        </p:nvCxnSpPr>
        <p:spPr>
          <a:xfrm>
            <a:off x="1492839" y="2831589"/>
            <a:ext cx="2940938" cy="0"/>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1251843C-07AE-E67C-A575-A9036AA02E0A}"/>
              </a:ext>
            </a:extLst>
          </p:cNvPr>
          <p:cNvPicPr>
            <a:picLocks noChangeAspect="1"/>
          </p:cNvPicPr>
          <p:nvPr/>
        </p:nvPicPr>
        <p:blipFill>
          <a:blip r:embed="rId4"/>
          <a:stretch>
            <a:fillRect/>
          </a:stretch>
        </p:blipFill>
        <p:spPr>
          <a:xfrm>
            <a:off x="3684429" y="3374409"/>
            <a:ext cx="4034807" cy="2269580"/>
          </a:xfrm>
          <a:prstGeom prst="rect">
            <a:avLst/>
          </a:prstGeom>
          <a:ln>
            <a:solidFill>
              <a:schemeClr val="tx1"/>
            </a:solidFill>
          </a:ln>
        </p:spPr>
      </p:pic>
      <p:pic>
        <p:nvPicPr>
          <p:cNvPr id="16" name="Picture 15">
            <a:extLst>
              <a:ext uri="{FF2B5EF4-FFF2-40B4-BE49-F238E27FC236}">
                <a16:creationId xmlns:a16="http://schemas.microsoft.com/office/drawing/2014/main" id="{1355914B-1434-548A-C5F4-E44227691384}"/>
              </a:ext>
            </a:extLst>
          </p:cNvPr>
          <p:cNvPicPr>
            <a:picLocks noChangeAspect="1"/>
          </p:cNvPicPr>
          <p:nvPr/>
        </p:nvPicPr>
        <p:blipFill>
          <a:blip r:embed="rId5"/>
          <a:stretch>
            <a:fillRect/>
          </a:stretch>
        </p:blipFill>
        <p:spPr>
          <a:xfrm>
            <a:off x="7931144" y="3374409"/>
            <a:ext cx="4102112" cy="3339159"/>
          </a:xfrm>
          <a:prstGeom prst="rect">
            <a:avLst/>
          </a:prstGeom>
          <a:ln>
            <a:solidFill>
              <a:schemeClr val="tx1"/>
            </a:solidFill>
          </a:ln>
        </p:spPr>
      </p:pic>
    </p:spTree>
    <p:extLst>
      <p:ext uri="{BB962C8B-B14F-4D97-AF65-F5344CB8AC3E}">
        <p14:creationId xmlns:p14="http://schemas.microsoft.com/office/powerpoint/2010/main" val="30910486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9BC13EE-1C91-44CE-A357-5A8F77755C1A}"/>
              </a:ext>
            </a:extLst>
          </p:cNvPr>
          <p:cNvSpPr>
            <a:spLocks noGrp="1"/>
          </p:cNvSpPr>
          <p:nvPr>
            <p:ph type="title"/>
          </p:nvPr>
        </p:nvSpPr>
        <p:spPr>
          <a:xfrm>
            <a:off x="484029" y="-55103"/>
            <a:ext cx="10515600" cy="1325563"/>
          </a:xfrm>
        </p:spPr>
        <p:txBody>
          <a:bodyPr>
            <a:normAutofit/>
          </a:bodyPr>
          <a:lstStyle/>
          <a:p>
            <a:r>
              <a:rPr lang="en-US" sz="2800" b="1" dirty="0">
                <a:solidFill>
                  <a:srgbClr val="1E2F4D"/>
                </a:solidFill>
                <a:latin typeface="Calibri"/>
              </a:rPr>
              <a:t>Run Search</a:t>
            </a:r>
          </a:p>
        </p:txBody>
      </p:sp>
      <p:sp>
        <p:nvSpPr>
          <p:cNvPr id="9" name="TextBox 8"/>
          <p:cNvSpPr txBox="1"/>
          <p:nvPr/>
        </p:nvSpPr>
        <p:spPr>
          <a:xfrm>
            <a:off x="160046" y="1969842"/>
            <a:ext cx="1813971"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t>Verify filters and click </a:t>
            </a:r>
            <a:r>
              <a:rPr lang="en-US" sz="1600" b="1" dirty="0"/>
              <a:t>Search</a:t>
            </a:r>
          </a:p>
        </p:txBody>
      </p:sp>
      <p:sp>
        <p:nvSpPr>
          <p:cNvPr id="4" name="Slide Number Placeholder 3"/>
          <p:cNvSpPr>
            <a:spLocks noGrp="1"/>
          </p:cNvSpPr>
          <p:nvPr>
            <p:ph type="sldNum" sz="quarter" idx="12"/>
          </p:nvPr>
        </p:nvSpPr>
        <p:spPr/>
        <p:txBody>
          <a:bodyPr/>
          <a:lstStyle/>
          <a:p>
            <a:fld id="{24BFE6D4-27A9-4AE4-9EAE-AF75F97B179B}" type="slidenum">
              <a:rPr lang="en-US" smtClean="0"/>
              <a:t>62</a:t>
            </a:fld>
            <a:endParaRPr lang="en-US" dirty="0"/>
          </a:p>
        </p:txBody>
      </p:sp>
      <p:pic>
        <p:nvPicPr>
          <p:cNvPr id="3" name="Picture 2">
            <a:extLst>
              <a:ext uri="{FF2B5EF4-FFF2-40B4-BE49-F238E27FC236}">
                <a16:creationId xmlns:a16="http://schemas.microsoft.com/office/drawing/2014/main" id="{C672B0A6-51A1-D712-2920-9B67370F7EBE}"/>
              </a:ext>
            </a:extLst>
          </p:cNvPr>
          <p:cNvPicPr>
            <a:picLocks noChangeAspect="1"/>
          </p:cNvPicPr>
          <p:nvPr/>
        </p:nvPicPr>
        <p:blipFill>
          <a:blip r:embed="rId3"/>
          <a:stretch>
            <a:fillRect/>
          </a:stretch>
        </p:blipFill>
        <p:spPr>
          <a:xfrm>
            <a:off x="1974016" y="1014346"/>
            <a:ext cx="10127873" cy="4847974"/>
          </a:xfrm>
          <a:prstGeom prst="rect">
            <a:avLst/>
          </a:prstGeom>
          <a:ln>
            <a:solidFill>
              <a:schemeClr val="tx1"/>
            </a:solidFill>
          </a:ln>
        </p:spPr>
      </p:pic>
      <p:cxnSp>
        <p:nvCxnSpPr>
          <p:cNvPr id="5" name="Straight Arrow Connector 4">
            <a:extLst>
              <a:ext uri="{FF2B5EF4-FFF2-40B4-BE49-F238E27FC236}">
                <a16:creationId xmlns:a16="http://schemas.microsoft.com/office/drawing/2014/main" id="{478ABCBA-2312-0E1E-9CFF-EFEA33F6839F}"/>
              </a:ext>
              <a:ext uri="{C183D7F6-B498-43B3-948B-1728B52AA6E4}">
                <adec:decorative xmlns:adec="http://schemas.microsoft.com/office/drawing/2017/decorative" val="1"/>
              </a:ext>
            </a:extLst>
          </p:cNvPr>
          <p:cNvCxnSpPr>
            <a:cxnSpLocks/>
          </p:cNvCxnSpPr>
          <p:nvPr/>
        </p:nvCxnSpPr>
        <p:spPr>
          <a:xfrm>
            <a:off x="1903228" y="2262230"/>
            <a:ext cx="9181332" cy="3376570"/>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40058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9BC13EE-1C91-44CE-A357-5A8F77755C1A}"/>
              </a:ext>
            </a:extLst>
          </p:cNvPr>
          <p:cNvSpPr>
            <a:spLocks noGrp="1"/>
          </p:cNvSpPr>
          <p:nvPr>
            <p:ph type="title"/>
          </p:nvPr>
        </p:nvSpPr>
        <p:spPr>
          <a:xfrm>
            <a:off x="484029" y="-55103"/>
            <a:ext cx="10515600" cy="1325563"/>
          </a:xfrm>
        </p:spPr>
        <p:txBody>
          <a:bodyPr>
            <a:normAutofit/>
          </a:bodyPr>
          <a:lstStyle/>
          <a:p>
            <a:r>
              <a:rPr lang="en-US" sz="2800" b="1" dirty="0">
                <a:solidFill>
                  <a:srgbClr val="1E2F4D"/>
                </a:solidFill>
                <a:latin typeface="Calibri"/>
              </a:rPr>
              <a:t>View Results: Total Population</a:t>
            </a:r>
          </a:p>
        </p:txBody>
      </p:sp>
      <p:sp>
        <p:nvSpPr>
          <p:cNvPr id="9" name="TextBox 8"/>
          <p:cNvSpPr txBox="1"/>
          <p:nvPr/>
        </p:nvSpPr>
        <p:spPr>
          <a:xfrm>
            <a:off x="218381" y="1246119"/>
            <a:ext cx="1915219" cy="4278094"/>
          </a:xfrm>
          <a:prstGeom prst="rect">
            <a:avLst/>
          </a:prstGeom>
          <a:noFill/>
        </p:spPr>
        <p:txBody>
          <a:bodyPr wrap="square" rtlCol="0">
            <a:spAutoFit/>
          </a:bodyPr>
          <a:lstStyle/>
          <a:p>
            <a:pPr marL="285750" indent="-285750">
              <a:buFont typeface="Arial" panose="020B0604020202020204" pitchFamily="34" charset="0"/>
              <a:buChar char="•"/>
            </a:pPr>
            <a:r>
              <a:rPr lang="en-US" sz="1600" dirty="0"/>
              <a:t>Click </a:t>
            </a:r>
            <a:r>
              <a:rPr lang="en-US" sz="1600" b="1" dirty="0"/>
              <a:t>Tables</a:t>
            </a:r>
            <a:r>
              <a:rPr lang="en-US" sz="1600" dirty="0"/>
              <a:t> at the top</a:t>
            </a:r>
            <a:endParaRPr lang="en-US" sz="1600" b="1"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View </a:t>
            </a:r>
            <a:r>
              <a:rPr lang="en-US" sz="1600" b="1" dirty="0"/>
              <a:t>T01001 | Total Population</a:t>
            </a:r>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r>
              <a:rPr lang="en-US" sz="1600" dirty="0"/>
              <a:t>The table contains data for all selected detailed groups with at least 22 people in Maricopa County, and regional groups with at least 94 people</a:t>
            </a:r>
          </a:p>
        </p:txBody>
      </p:sp>
      <p:sp>
        <p:nvSpPr>
          <p:cNvPr id="4" name="Slide Number Placeholder 3"/>
          <p:cNvSpPr>
            <a:spLocks noGrp="1"/>
          </p:cNvSpPr>
          <p:nvPr>
            <p:ph type="sldNum" sz="quarter" idx="12"/>
          </p:nvPr>
        </p:nvSpPr>
        <p:spPr/>
        <p:txBody>
          <a:bodyPr/>
          <a:lstStyle/>
          <a:p>
            <a:fld id="{24BFE6D4-27A9-4AE4-9EAE-AF75F97B179B}" type="slidenum">
              <a:rPr lang="en-US" smtClean="0"/>
              <a:t>63</a:t>
            </a:fld>
            <a:endParaRPr lang="en-US" dirty="0"/>
          </a:p>
        </p:txBody>
      </p:sp>
      <p:pic>
        <p:nvPicPr>
          <p:cNvPr id="5" name="Picture 4">
            <a:extLst>
              <a:ext uri="{FF2B5EF4-FFF2-40B4-BE49-F238E27FC236}">
                <a16:creationId xmlns:a16="http://schemas.microsoft.com/office/drawing/2014/main" id="{F1BFD728-86CB-407F-8A6B-BEA0EFD155A3}"/>
              </a:ext>
            </a:extLst>
          </p:cNvPr>
          <p:cNvPicPr>
            <a:picLocks noChangeAspect="1"/>
          </p:cNvPicPr>
          <p:nvPr/>
        </p:nvPicPr>
        <p:blipFill>
          <a:blip r:embed="rId3"/>
          <a:stretch>
            <a:fillRect/>
          </a:stretch>
        </p:blipFill>
        <p:spPr>
          <a:xfrm>
            <a:off x="2133599" y="965728"/>
            <a:ext cx="9911061" cy="4744191"/>
          </a:xfrm>
          <a:prstGeom prst="rect">
            <a:avLst/>
          </a:prstGeom>
          <a:ln>
            <a:solidFill>
              <a:schemeClr val="tx1"/>
            </a:solidFill>
          </a:ln>
        </p:spPr>
      </p:pic>
      <p:cxnSp>
        <p:nvCxnSpPr>
          <p:cNvPr id="7" name="Straight Arrow Connector 6">
            <a:extLst>
              <a:ext uri="{FF2B5EF4-FFF2-40B4-BE49-F238E27FC236}">
                <a16:creationId xmlns:a16="http://schemas.microsoft.com/office/drawing/2014/main" id="{947107B0-BEB1-8F0D-128E-53D53B930A11}"/>
              </a:ext>
              <a:ext uri="{C183D7F6-B498-43B3-948B-1728B52AA6E4}">
                <adec:decorative xmlns:adec="http://schemas.microsoft.com/office/drawing/2017/decorative" val="1"/>
              </a:ext>
            </a:extLst>
          </p:cNvPr>
          <p:cNvCxnSpPr>
            <a:cxnSpLocks/>
          </p:cNvCxnSpPr>
          <p:nvPr/>
        </p:nvCxnSpPr>
        <p:spPr>
          <a:xfrm>
            <a:off x="1594884" y="1580008"/>
            <a:ext cx="3637516" cy="126872"/>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112A36F-5BE9-9FE1-7491-FFF9E33E1038}"/>
              </a:ext>
              <a:ext uri="{C183D7F6-B498-43B3-948B-1728B52AA6E4}">
                <adec:decorative xmlns:adec="http://schemas.microsoft.com/office/drawing/2017/decorative" val="1"/>
              </a:ext>
            </a:extLst>
          </p:cNvPr>
          <p:cNvCxnSpPr>
            <a:cxnSpLocks/>
          </p:cNvCxnSpPr>
          <p:nvPr/>
        </p:nvCxnSpPr>
        <p:spPr>
          <a:xfrm>
            <a:off x="1860698" y="2259144"/>
            <a:ext cx="2838893" cy="630314"/>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23579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9BC13EE-1C91-44CE-A357-5A8F77755C1A}"/>
              </a:ext>
            </a:extLst>
          </p:cNvPr>
          <p:cNvSpPr>
            <a:spLocks noGrp="1"/>
          </p:cNvSpPr>
          <p:nvPr>
            <p:ph type="title"/>
          </p:nvPr>
        </p:nvSpPr>
        <p:spPr>
          <a:xfrm>
            <a:off x="484029" y="-55103"/>
            <a:ext cx="10515600" cy="1325563"/>
          </a:xfrm>
        </p:spPr>
        <p:txBody>
          <a:bodyPr>
            <a:normAutofit/>
          </a:bodyPr>
          <a:lstStyle/>
          <a:p>
            <a:r>
              <a:rPr lang="en-US" sz="2800" b="1" dirty="0">
                <a:solidFill>
                  <a:srgbClr val="1E2F4D"/>
                </a:solidFill>
                <a:latin typeface="Calibri"/>
              </a:rPr>
              <a:t>View Results: Age and Sex</a:t>
            </a:r>
          </a:p>
        </p:txBody>
      </p:sp>
      <p:sp>
        <p:nvSpPr>
          <p:cNvPr id="9" name="TextBox 8"/>
          <p:cNvSpPr txBox="1"/>
          <p:nvPr/>
        </p:nvSpPr>
        <p:spPr>
          <a:xfrm>
            <a:off x="113731" y="1246119"/>
            <a:ext cx="2072759"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a:t>Each population group may appear in one of the three sex by age tables based on population thresholds for the group in Maricopa County</a:t>
            </a:r>
          </a:p>
        </p:txBody>
      </p:sp>
      <p:sp>
        <p:nvSpPr>
          <p:cNvPr id="4" name="Slide Number Placeholder 3"/>
          <p:cNvSpPr>
            <a:spLocks noGrp="1"/>
          </p:cNvSpPr>
          <p:nvPr>
            <p:ph type="sldNum" sz="quarter" idx="12"/>
          </p:nvPr>
        </p:nvSpPr>
        <p:spPr/>
        <p:txBody>
          <a:bodyPr/>
          <a:lstStyle/>
          <a:p>
            <a:fld id="{24BFE6D4-27A9-4AE4-9EAE-AF75F97B179B}" type="slidenum">
              <a:rPr lang="en-US" smtClean="0"/>
              <a:t>64</a:t>
            </a:fld>
            <a:endParaRPr lang="en-US" dirty="0"/>
          </a:p>
        </p:txBody>
      </p:sp>
      <p:pic>
        <p:nvPicPr>
          <p:cNvPr id="3" name="Picture 2">
            <a:extLst>
              <a:ext uri="{FF2B5EF4-FFF2-40B4-BE49-F238E27FC236}">
                <a16:creationId xmlns:a16="http://schemas.microsoft.com/office/drawing/2014/main" id="{6A34794E-03F6-652D-E63B-3A579EFFCBEA}"/>
              </a:ext>
            </a:extLst>
          </p:cNvPr>
          <p:cNvPicPr>
            <a:picLocks noChangeAspect="1"/>
          </p:cNvPicPr>
          <p:nvPr/>
        </p:nvPicPr>
        <p:blipFill>
          <a:blip r:embed="rId3"/>
          <a:stretch>
            <a:fillRect/>
          </a:stretch>
        </p:blipFill>
        <p:spPr>
          <a:xfrm>
            <a:off x="2186490" y="1128289"/>
            <a:ext cx="9690550" cy="4638638"/>
          </a:xfrm>
          <a:prstGeom prst="rect">
            <a:avLst/>
          </a:prstGeom>
          <a:ln>
            <a:solidFill>
              <a:schemeClr val="tx1"/>
            </a:solidFill>
          </a:ln>
        </p:spPr>
      </p:pic>
    </p:spTree>
    <p:extLst>
      <p:ext uri="{BB962C8B-B14F-4D97-AF65-F5344CB8AC3E}">
        <p14:creationId xmlns:p14="http://schemas.microsoft.com/office/powerpoint/2010/main" val="40483682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53861BD-980B-CE66-06D2-F6573BAC7EB7}"/>
              </a:ext>
            </a:extLst>
          </p:cNvPr>
          <p:cNvSpPr>
            <a:spLocks noGrp="1"/>
          </p:cNvSpPr>
          <p:nvPr>
            <p:ph type="title"/>
          </p:nvPr>
        </p:nvSpPr>
        <p:spPr>
          <a:xfrm>
            <a:off x="515938" y="246621"/>
            <a:ext cx="11150600" cy="920336"/>
          </a:xfrm>
        </p:spPr>
        <p:txBody>
          <a:bodyPr/>
          <a:lstStyle/>
          <a:p>
            <a:r>
              <a:rPr lang="en-US" sz="3400" u="sng" cap="none" dirty="0">
                <a:solidFill>
                  <a:srgbClr val="1E2F4D"/>
                </a:solidFill>
                <a:latin typeface="Calibri"/>
              </a:rPr>
              <a:t>Regional</a:t>
            </a:r>
            <a:r>
              <a:rPr lang="en-US" sz="3400" cap="none" dirty="0">
                <a:solidFill>
                  <a:srgbClr val="1E2F4D"/>
                </a:solidFill>
                <a:latin typeface="Calibri"/>
              </a:rPr>
              <a:t> Group Thresholds</a:t>
            </a:r>
          </a:p>
        </p:txBody>
      </p:sp>
      <p:sp>
        <p:nvSpPr>
          <p:cNvPr id="11" name="Text Placeholder 3">
            <a:extLst>
              <a:ext uri="{FF2B5EF4-FFF2-40B4-BE49-F238E27FC236}">
                <a16:creationId xmlns:a16="http://schemas.microsoft.com/office/drawing/2014/main" id="{EC6C5079-9A7A-B1B4-429D-138147645821}"/>
              </a:ext>
            </a:extLst>
          </p:cNvPr>
          <p:cNvSpPr txBox="1">
            <a:spLocks/>
          </p:cNvSpPr>
          <p:nvPr/>
        </p:nvSpPr>
        <p:spPr>
          <a:xfrm>
            <a:off x="515938" y="1352990"/>
            <a:ext cx="10725803" cy="39363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Calibri" panose="020F0502020204030204" pitchFamily="34" charset="0"/>
                <a:ea typeface="Calibri" panose="020F0502020204030204" pitchFamily="34" charset="0"/>
              </a:rPr>
              <a:t>Also available: Regional race and ethnicity groups, </a:t>
            </a:r>
            <a:r>
              <a:rPr lang="en-US" sz="1800" dirty="0">
                <a:solidFill>
                  <a:srgbClr val="231F20"/>
                </a:solidFill>
                <a:latin typeface="Calibri" panose="020F0502020204030204" pitchFamily="34" charset="0"/>
                <a:ea typeface="Calibri" panose="020F0502020204030204" pitchFamily="34" charset="0"/>
                <a:cs typeface="Times New Roman" panose="02020603050405020304" pitchFamily="18" charset="0"/>
              </a:rPr>
              <a:t>such as European, Middle Eastern or North African, Caribbean, Sub-Saharan African, American Indian, Polynesian, South American, etc. </a:t>
            </a:r>
            <a:endParaRPr lang="en-US" dirty="0"/>
          </a:p>
        </p:txBody>
      </p:sp>
      <p:graphicFrame>
        <p:nvGraphicFramePr>
          <p:cNvPr id="12" name="Table 11">
            <a:extLst>
              <a:ext uri="{FF2B5EF4-FFF2-40B4-BE49-F238E27FC236}">
                <a16:creationId xmlns:a16="http://schemas.microsoft.com/office/drawing/2014/main" id="{8933E746-0CE8-9073-ED4C-0AFABD21BB1D}"/>
              </a:ext>
            </a:extLst>
          </p:cNvPr>
          <p:cNvGraphicFramePr>
            <a:graphicFrameLocks noGrp="1"/>
          </p:cNvGraphicFramePr>
          <p:nvPr/>
        </p:nvGraphicFramePr>
        <p:xfrm>
          <a:off x="2122998" y="2094136"/>
          <a:ext cx="8253456" cy="3458818"/>
        </p:xfrm>
        <a:graphic>
          <a:graphicData uri="http://schemas.openxmlformats.org/drawingml/2006/table">
            <a:tbl>
              <a:tblPr firstRow="1" firstCol="1" bandRow="1">
                <a:tableStyleId>{5C22544A-7EE6-4342-B048-85BDC9FD1C3A}</a:tableStyleId>
              </a:tblPr>
              <a:tblGrid>
                <a:gridCol w="2751152">
                  <a:extLst>
                    <a:ext uri="{9D8B030D-6E8A-4147-A177-3AD203B41FA5}">
                      <a16:colId xmlns:a16="http://schemas.microsoft.com/office/drawing/2014/main" val="2499700962"/>
                    </a:ext>
                  </a:extLst>
                </a:gridCol>
                <a:gridCol w="2751152">
                  <a:extLst>
                    <a:ext uri="{9D8B030D-6E8A-4147-A177-3AD203B41FA5}">
                      <a16:colId xmlns:a16="http://schemas.microsoft.com/office/drawing/2014/main" val="2130241224"/>
                    </a:ext>
                  </a:extLst>
                </a:gridCol>
                <a:gridCol w="2751152">
                  <a:extLst>
                    <a:ext uri="{9D8B030D-6E8A-4147-A177-3AD203B41FA5}">
                      <a16:colId xmlns:a16="http://schemas.microsoft.com/office/drawing/2014/main" val="1747308573"/>
                    </a:ext>
                  </a:extLst>
                </a:gridCol>
              </a:tblGrid>
              <a:tr h="339593">
                <a:tc rowSpan="2">
                  <a:txBody>
                    <a:bodyPr/>
                    <a:lstStyle/>
                    <a:p>
                      <a:pPr marL="0" marR="0" algn="ctr">
                        <a:lnSpc>
                          <a:spcPct val="107000"/>
                        </a:lnSpc>
                        <a:spcBef>
                          <a:spcPts val="0"/>
                        </a:spcBef>
                        <a:spcAft>
                          <a:spcPts val="0"/>
                        </a:spcAft>
                      </a:pPr>
                      <a:r>
                        <a:rPr lang="en-US" sz="2000" dirty="0">
                          <a:effectLst/>
                        </a:rPr>
                        <a:t>Level of Detail</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marL="0" marR="0" algn="ctr">
                        <a:lnSpc>
                          <a:spcPct val="107000"/>
                        </a:lnSpc>
                        <a:spcBef>
                          <a:spcPts val="0"/>
                        </a:spcBef>
                        <a:spcAft>
                          <a:spcPts val="0"/>
                        </a:spcAft>
                      </a:pPr>
                      <a:r>
                        <a:rPr lang="en-US" sz="2000" dirty="0">
                          <a:effectLst/>
                        </a:rPr>
                        <a:t>Regional groups</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1678765883"/>
                  </a:ext>
                </a:extLst>
              </a:tr>
              <a:tr h="694908">
                <a:tc vMerge="1">
                  <a:txBody>
                    <a:bodyPr/>
                    <a:lstStyle/>
                    <a:p>
                      <a:endParaRPr lang="en-US"/>
                    </a:p>
                  </a:txBody>
                  <a:tcPr/>
                </a:tc>
                <a:tc>
                  <a:txBody>
                    <a:bodyPr/>
                    <a:lstStyle/>
                    <a:p>
                      <a:pPr marL="0" marR="0">
                        <a:lnSpc>
                          <a:spcPct val="107000"/>
                        </a:lnSpc>
                        <a:spcBef>
                          <a:spcPts val="0"/>
                        </a:spcBef>
                        <a:spcAft>
                          <a:spcPts val="0"/>
                        </a:spcAft>
                      </a:pPr>
                      <a:r>
                        <a:rPr lang="en-US" sz="2000" dirty="0">
                          <a:effectLst/>
                        </a:rPr>
                        <a:t>Nation and State</a:t>
                      </a:r>
                    </a:p>
                    <a:p>
                      <a:pPr marL="0" marR="0">
                        <a:lnSpc>
                          <a:spcPct val="107000"/>
                        </a:lnSpc>
                        <a:spcBef>
                          <a:spcPts val="0"/>
                        </a:spcBef>
                        <a:spcAft>
                          <a:spcPts val="0"/>
                        </a:spcAft>
                      </a:pP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000" dirty="0">
                          <a:effectLst/>
                        </a:rPr>
                        <a:t>Substate</a:t>
                      </a:r>
                    </a:p>
                    <a:p>
                      <a:pPr marL="0" marR="0">
                        <a:lnSpc>
                          <a:spcPct val="107000"/>
                        </a:lnSpc>
                        <a:spcBef>
                          <a:spcPts val="0"/>
                        </a:spcBef>
                        <a:spcAft>
                          <a:spcPts val="0"/>
                        </a:spcAft>
                      </a:pP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582552631"/>
                  </a:ext>
                </a:extLst>
              </a:tr>
              <a:tr h="339593">
                <a:tc>
                  <a:txBody>
                    <a:bodyPr/>
                    <a:lstStyle/>
                    <a:p>
                      <a:pPr marL="0" marR="0">
                        <a:lnSpc>
                          <a:spcPct val="107000"/>
                        </a:lnSpc>
                        <a:spcBef>
                          <a:spcPts val="0"/>
                        </a:spcBef>
                        <a:spcAft>
                          <a:spcPts val="0"/>
                        </a:spcAft>
                      </a:pPr>
                      <a:r>
                        <a:rPr lang="en-US" sz="2000" dirty="0">
                          <a:effectLst/>
                        </a:rPr>
                        <a:t>Total count only</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US" sz="2000" dirty="0">
                          <a:effectLst/>
                        </a:rPr>
                        <a:t>0–4,999</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lgn="r">
                        <a:lnSpc>
                          <a:spcPct val="107000"/>
                        </a:lnSpc>
                        <a:spcBef>
                          <a:spcPts val="0"/>
                        </a:spcBef>
                        <a:spcAft>
                          <a:spcPts val="0"/>
                        </a:spcAft>
                      </a:pPr>
                      <a:r>
                        <a:rPr lang="en-US" sz="2000" dirty="0">
                          <a:effectLst/>
                        </a:rPr>
                        <a:t>94–4,999</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623652300"/>
                  </a:ext>
                </a:extLst>
              </a:tr>
              <a:tr h="694908">
                <a:tc>
                  <a:txBody>
                    <a:bodyPr/>
                    <a:lstStyle/>
                    <a:p>
                      <a:pPr marL="0" marR="0">
                        <a:lnSpc>
                          <a:spcPct val="107000"/>
                        </a:lnSpc>
                        <a:spcBef>
                          <a:spcPts val="0"/>
                        </a:spcBef>
                        <a:spcAft>
                          <a:spcPts val="0"/>
                        </a:spcAft>
                      </a:pPr>
                      <a:r>
                        <a:rPr lang="en-US" sz="2000" dirty="0">
                          <a:effectLst/>
                        </a:rPr>
                        <a:t>Sex-by-age table – 4 age categories</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US" sz="2000" dirty="0">
                          <a:effectLst/>
                        </a:rPr>
                        <a:t>5,000–19,999</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lgn="r">
                        <a:lnSpc>
                          <a:spcPct val="107000"/>
                        </a:lnSpc>
                        <a:spcBef>
                          <a:spcPts val="0"/>
                        </a:spcBef>
                        <a:spcAft>
                          <a:spcPts val="0"/>
                        </a:spcAft>
                      </a:pPr>
                      <a:r>
                        <a:rPr lang="en-US" sz="2000" dirty="0">
                          <a:effectLst/>
                        </a:rPr>
                        <a:t>5,000–19,999</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1772991892"/>
                  </a:ext>
                </a:extLst>
              </a:tr>
              <a:tr h="694908">
                <a:tc>
                  <a:txBody>
                    <a:bodyPr/>
                    <a:lstStyle/>
                    <a:p>
                      <a:pPr marL="0" marR="0">
                        <a:lnSpc>
                          <a:spcPct val="107000"/>
                        </a:lnSpc>
                        <a:spcBef>
                          <a:spcPts val="0"/>
                        </a:spcBef>
                        <a:spcAft>
                          <a:spcPts val="0"/>
                        </a:spcAft>
                      </a:pPr>
                      <a:r>
                        <a:rPr lang="en-US" sz="2000" dirty="0">
                          <a:effectLst/>
                        </a:rPr>
                        <a:t>Sex-by-age table – 9 age categories</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US" sz="2000" dirty="0">
                          <a:effectLst/>
                        </a:rPr>
                        <a:t>20,000–149,999</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lgn="r">
                        <a:lnSpc>
                          <a:spcPct val="107000"/>
                        </a:lnSpc>
                        <a:spcBef>
                          <a:spcPts val="0"/>
                        </a:spcBef>
                        <a:spcAft>
                          <a:spcPts val="0"/>
                        </a:spcAft>
                      </a:pPr>
                      <a:r>
                        <a:rPr lang="en-US" sz="2000" dirty="0">
                          <a:effectLst/>
                        </a:rPr>
                        <a:t>20,000–149,999</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1667946240"/>
                  </a:ext>
                </a:extLst>
              </a:tr>
              <a:tr h="694908">
                <a:tc>
                  <a:txBody>
                    <a:bodyPr/>
                    <a:lstStyle/>
                    <a:p>
                      <a:pPr marL="0" marR="0">
                        <a:lnSpc>
                          <a:spcPct val="107000"/>
                        </a:lnSpc>
                        <a:spcBef>
                          <a:spcPts val="0"/>
                        </a:spcBef>
                        <a:spcAft>
                          <a:spcPts val="0"/>
                        </a:spcAft>
                      </a:pPr>
                      <a:r>
                        <a:rPr lang="en-US" sz="2000" dirty="0">
                          <a:effectLst/>
                        </a:rPr>
                        <a:t>Sex-by-age table – 23 age categories</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US" sz="2000" dirty="0">
                          <a:effectLst/>
                        </a:rPr>
                        <a:t>150,000+</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lgn="r">
                        <a:lnSpc>
                          <a:spcPct val="107000"/>
                        </a:lnSpc>
                        <a:spcBef>
                          <a:spcPts val="0"/>
                        </a:spcBef>
                        <a:spcAft>
                          <a:spcPts val="0"/>
                        </a:spcAft>
                      </a:pPr>
                      <a:r>
                        <a:rPr lang="en-US" sz="2000" dirty="0">
                          <a:effectLst/>
                        </a:rPr>
                        <a:t>150,000+</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1471308812"/>
                  </a:ext>
                </a:extLst>
              </a:tr>
            </a:tbl>
          </a:graphicData>
        </a:graphic>
      </p:graphicFrame>
      <p:sp>
        <p:nvSpPr>
          <p:cNvPr id="13" name="TextBox 12">
            <a:extLst>
              <a:ext uri="{FF2B5EF4-FFF2-40B4-BE49-F238E27FC236}">
                <a16:creationId xmlns:a16="http://schemas.microsoft.com/office/drawing/2014/main" id="{CD2BB675-85B5-C869-477A-7C48A772676A}"/>
              </a:ext>
            </a:extLst>
          </p:cNvPr>
          <p:cNvSpPr txBox="1"/>
          <p:nvPr/>
        </p:nvSpPr>
        <p:spPr>
          <a:xfrm>
            <a:off x="2524050" y="5581654"/>
            <a:ext cx="7544952" cy="107170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Calibri" panose="020F0502020204030204" pitchFamily="34" charset="0"/>
                <a:cs typeface="Arial"/>
              </a:rPr>
              <a:t>Notes: </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Calibri" panose="020F0502020204030204" pitchFamily="34" charset="0"/>
                <a:cs typeface="Arial"/>
              </a:rPr>
              <a:t>Groups are assigned the sex-by-age table that corresponds to their total population count 99.9% of the time.</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Calibri" panose="020F0502020204030204" pitchFamily="34" charset="0"/>
                <a:cs typeface="Arial"/>
              </a:rPr>
              <a:t>Regional groups are not available for AIANNH areas except when postprocessing was applied.</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Calibri" panose="020F0502020204030204" pitchFamily="34" charset="0"/>
                <a:cs typeface="Arial"/>
              </a:rPr>
              <a:t>Substate includes county, place, and census tract.</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Calibri" panose="020F0502020204030204" pitchFamily="34" charset="0"/>
                <a:cs typeface="Arial"/>
              </a:rPr>
              <a:t>Source: U.S. Census Bureau </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913770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7150"/>
            <a:ext cx="10744200" cy="1325563"/>
          </a:xfrm>
        </p:spPr>
        <p:txBody>
          <a:bodyPr>
            <a:normAutofit/>
          </a:bodyPr>
          <a:lstStyle/>
          <a:p>
            <a:r>
              <a:rPr lang="en-US" sz="3100" b="1" dirty="0">
                <a:solidFill>
                  <a:srgbClr val="1E2F4D"/>
                </a:solidFill>
                <a:latin typeface="Calibri"/>
              </a:rPr>
              <a:t>Iterations List: Regional and Detailed Groups</a:t>
            </a:r>
          </a:p>
        </p:txBody>
      </p:sp>
      <p:pic>
        <p:nvPicPr>
          <p:cNvPr id="12" name="Picture 11" descr="Screenshot of a portion of the iterations list. It shows an example of a regional group that is indicated by an asterisk: Central American*. Then it shows examples of detailed group such as Costa Rican, Guatemalan, Honduran, Nicaraguan, Panamanian, Salvadoran, and Other Central American.">
            <a:extLst>
              <a:ext uri="{FF2B5EF4-FFF2-40B4-BE49-F238E27FC236}">
                <a16:creationId xmlns:a16="http://schemas.microsoft.com/office/drawing/2014/main" id="{11FB810A-6F3E-BD5A-3545-97BDA07BB201}"/>
              </a:ext>
            </a:extLst>
          </p:cNvPr>
          <p:cNvPicPr>
            <a:picLocks noChangeAspect="1"/>
          </p:cNvPicPr>
          <p:nvPr/>
        </p:nvPicPr>
        <p:blipFill>
          <a:blip r:embed="rId3"/>
          <a:stretch>
            <a:fillRect/>
          </a:stretch>
        </p:blipFill>
        <p:spPr>
          <a:xfrm>
            <a:off x="428385" y="1474038"/>
            <a:ext cx="7970675" cy="3107772"/>
          </a:xfrm>
          <a:prstGeom prst="rect">
            <a:avLst/>
          </a:prstGeom>
          <a:ln w="9525">
            <a:solidFill>
              <a:schemeClr val="tx1"/>
            </a:solidFill>
          </a:ln>
        </p:spPr>
      </p:pic>
      <p:sp>
        <p:nvSpPr>
          <p:cNvPr id="14" name="TextBox 13">
            <a:extLst>
              <a:ext uri="{FF2B5EF4-FFF2-40B4-BE49-F238E27FC236}">
                <a16:creationId xmlns:a16="http://schemas.microsoft.com/office/drawing/2014/main" id="{CD59FA03-2BFF-48AC-AB64-ECCA9AB2E002}"/>
              </a:ext>
            </a:extLst>
          </p:cNvPr>
          <p:cNvSpPr txBox="1"/>
          <p:nvPr/>
        </p:nvSpPr>
        <p:spPr>
          <a:xfrm>
            <a:off x="8822186" y="1665189"/>
            <a:ext cx="2621464" cy="3477875"/>
          </a:xfrm>
          <a:prstGeom prst="rect">
            <a:avLst/>
          </a:prstGeom>
          <a:noFill/>
        </p:spPr>
        <p:txBody>
          <a:bodyPr wrap="square" rtlCol="0">
            <a:spAutoFit/>
          </a:bodyPr>
          <a:lstStyle/>
          <a:p>
            <a:pPr marL="285750" indent="-285750">
              <a:buFont typeface="Arial" panose="020B0604020202020204" pitchFamily="34" charset="0"/>
              <a:buChar char="•"/>
            </a:pPr>
            <a:r>
              <a:rPr lang="en-US" sz="2000" dirty="0"/>
              <a:t>Iterations list provides a listing of population groups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u="sng" dirty="0"/>
              <a:t>Regional</a:t>
            </a:r>
            <a:r>
              <a:rPr lang="en-US" sz="2000" dirty="0"/>
              <a:t> groups are shown with an asterisk</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u="sng" dirty="0"/>
              <a:t>Detailed</a:t>
            </a:r>
            <a:r>
              <a:rPr lang="en-US" sz="2000" dirty="0"/>
              <a:t> groups are shown without asterisks or boldface</a:t>
            </a:r>
          </a:p>
        </p:txBody>
      </p:sp>
      <p:sp>
        <p:nvSpPr>
          <p:cNvPr id="7" name="TextBox 6">
            <a:extLst>
              <a:ext uri="{FF2B5EF4-FFF2-40B4-BE49-F238E27FC236}">
                <a16:creationId xmlns:a16="http://schemas.microsoft.com/office/drawing/2014/main" id="{29BAFC8E-10EE-5C64-1042-9032BBB299DD}"/>
              </a:ext>
            </a:extLst>
          </p:cNvPr>
          <p:cNvSpPr txBox="1"/>
          <p:nvPr/>
        </p:nvSpPr>
        <p:spPr>
          <a:xfrm>
            <a:off x="838200" y="4904320"/>
            <a:ext cx="6591300" cy="830997"/>
          </a:xfrm>
          <a:prstGeom prst="rect">
            <a:avLst/>
          </a:prstGeom>
          <a:noFill/>
        </p:spPr>
        <p:txBody>
          <a:bodyPr wrap="square" rtlCol="0">
            <a:spAutoFit/>
          </a:bodyPr>
          <a:lstStyle/>
          <a:p>
            <a:pPr lvl="0" algn="ctr">
              <a:defRPr/>
            </a:pPr>
            <a:r>
              <a:rPr lang="en-US" sz="1600" dirty="0">
                <a:solidFill>
                  <a:srgbClr val="205493"/>
                </a:solidFill>
                <a:latin typeface="+mj-lt"/>
                <a:cs typeface="Arial" pitchFamily="34" charset="0"/>
                <a:hlinkClick r:id="rId4"/>
              </a:rPr>
              <a:t>https://www2.census.gov/programs-surveys/decennial/2020/technical-documentation/complete-tech-docs/detailed-demographic-and-housing-characteristics-file-a/2020-census-hispanic-origin-and-race-iterations-list.xlsx</a:t>
            </a:r>
            <a:endParaRPr kumimoji="0" lang="en-US" sz="1600" i="0" u="none" strike="noStrike" kern="1200" cap="none" spc="0" normalizeH="0" baseline="0" noProof="0" dirty="0">
              <a:ln>
                <a:noFill/>
              </a:ln>
              <a:solidFill>
                <a:srgbClr val="205493"/>
              </a:solidFill>
              <a:effectLst/>
              <a:uLnTx/>
              <a:uFillTx/>
              <a:latin typeface="+mj-lt"/>
              <a:cs typeface="Arial" pitchFamily="34" charset="0"/>
            </a:endParaRPr>
          </a:p>
        </p:txBody>
      </p:sp>
      <p:sp>
        <p:nvSpPr>
          <p:cNvPr id="9" name="Rectangle 8">
            <a:extLst>
              <a:ext uri="{FF2B5EF4-FFF2-40B4-BE49-F238E27FC236}">
                <a16:creationId xmlns:a16="http://schemas.microsoft.com/office/drawing/2014/main" id="{2EAE2836-68EC-91B7-02F9-F389ADDD0F24}"/>
              </a:ext>
              <a:ext uri="{C183D7F6-B498-43B3-948B-1728B52AA6E4}">
                <adec:decorative xmlns:adec="http://schemas.microsoft.com/office/drawing/2017/decorative" val="1"/>
              </a:ext>
            </a:extLst>
          </p:cNvPr>
          <p:cNvSpPr/>
          <p:nvPr/>
        </p:nvSpPr>
        <p:spPr>
          <a:xfrm>
            <a:off x="1872249" y="2217019"/>
            <a:ext cx="1976420" cy="208255"/>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Arrow Connector 12">
            <a:extLst>
              <a:ext uri="{FF2B5EF4-FFF2-40B4-BE49-F238E27FC236}">
                <a16:creationId xmlns:a16="http://schemas.microsoft.com/office/drawing/2014/main" id="{43E3B165-2439-9861-CD2F-D523CF227F87}"/>
              </a:ext>
              <a:ext uri="{C183D7F6-B498-43B3-948B-1728B52AA6E4}">
                <adec:decorative xmlns:adec="http://schemas.microsoft.com/office/drawing/2017/decorative" val="1"/>
              </a:ext>
            </a:extLst>
          </p:cNvPr>
          <p:cNvCxnSpPr>
            <a:cxnSpLocks/>
          </p:cNvCxnSpPr>
          <p:nvPr/>
        </p:nvCxnSpPr>
        <p:spPr>
          <a:xfrm flipH="1" flipV="1">
            <a:off x="3848669" y="2339163"/>
            <a:ext cx="5240740" cy="1018186"/>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2F7B08B5-01B2-DD3C-0D5C-823F5292EA16}"/>
              </a:ext>
              <a:ext uri="{C183D7F6-B498-43B3-948B-1728B52AA6E4}">
                <adec:decorative xmlns:adec="http://schemas.microsoft.com/office/drawing/2017/decorative" val="1"/>
              </a:ext>
            </a:extLst>
          </p:cNvPr>
          <p:cNvSpPr/>
          <p:nvPr/>
        </p:nvSpPr>
        <p:spPr>
          <a:xfrm>
            <a:off x="2134515" y="2425274"/>
            <a:ext cx="1714154" cy="1337861"/>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descr="QR code for https://www2.census.gov/programs-surveys/decennial/2020/technical-documentation/complete-tech-docs/detailed-demographic-and-housing-characteristics-file-a/2020-census-hispanic-origin-and-race-iterations-list.xlsx&#10;">
            <a:hlinkClick r:id="rId4"/>
            <a:extLst>
              <a:ext uri="{FF2B5EF4-FFF2-40B4-BE49-F238E27FC236}">
                <a16:creationId xmlns:a16="http://schemas.microsoft.com/office/drawing/2014/main" id="{64E10E4E-C343-C72A-17A8-09AABB22205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343679" y="4634018"/>
            <a:ext cx="1371600" cy="1371600"/>
          </a:xfrm>
          <a:prstGeom prst="rect">
            <a:avLst/>
          </a:prstGeom>
        </p:spPr>
      </p:pic>
      <p:cxnSp>
        <p:nvCxnSpPr>
          <p:cNvPr id="17" name="Straight Arrow Connector 16">
            <a:extLst>
              <a:ext uri="{FF2B5EF4-FFF2-40B4-BE49-F238E27FC236}">
                <a16:creationId xmlns:a16="http://schemas.microsoft.com/office/drawing/2014/main" id="{031D7D3B-B9AA-AEBE-FC60-1E9665F92C61}"/>
              </a:ext>
              <a:ext uri="{C183D7F6-B498-43B3-948B-1728B52AA6E4}">
                <adec:decorative xmlns:adec="http://schemas.microsoft.com/office/drawing/2017/decorative" val="1"/>
              </a:ext>
            </a:extLst>
          </p:cNvPr>
          <p:cNvCxnSpPr>
            <a:cxnSpLocks/>
          </p:cNvCxnSpPr>
          <p:nvPr/>
        </p:nvCxnSpPr>
        <p:spPr>
          <a:xfrm flipH="1" flipV="1">
            <a:off x="3913464" y="3357349"/>
            <a:ext cx="5175945" cy="1224461"/>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24BFE6D4-27A9-4AE4-9EAE-AF75F97B179B}" type="slidenum">
              <a:rPr lang="en-US" smtClean="0"/>
              <a:t>66</a:t>
            </a:fld>
            <a:endParaRPr lang="en-US" dirty="0"/>
          </a:p>
        </p:txBody>
      </p:sp>
    </p:spTree>
    <p:extLst>
      <p:ext uri="{BB962C8B-B14F-4D97-AF65-F5344CB8AC3E}">
        <p14:creationId xmlns:p14="http://schemas.microsoft.com/office/powerpoint/2010/main" val="39372583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p:txBody>
          <a:bodyPr/>
          <a:lstStyle/>
          <a:p>
            <a:fld id="{FC63ECC8-719A-498E-B101-491B6A35558E}" type="slidenum">
              <a:rPr lang="en-US" smtClean="0"/>
              <a:t>67</a:t>
            </a:fld>
            <a:endParaRPr lang="en-US" dirty="0"/>
          </a:p>
        </p:txBody>
      </p:sp>
      <p:sp>
        <p:nvSpPr>
          <p:cNvPr id="8" name="Title 1">
            <a:extLst>
              <a:ext uri="{FF2B5EF4-FFF2-40B4-BE49-F238E27FC236}">
                <a16:creationId xmlns:a16="http://schemas.microsoft.com/office/drawing/2014/main" id="{4EDC1B79-1252-DC91-6400-868229E7D12A}"/>
              </a:ext>
            </a:extLst>
          </p:cNvPr>
          <p:cNvSpPr>
            <a:spLocks noGrp="1"/>
          </p:cNvSpPr>
          <p:nvPr>
            <p:ph type="title"/>
          </p:nvPr>
        </p:nvSpPr>
        <p:spPr>
          <a:xfrm>
            <a:off x="181371" y="-1"/>
            <a:ext cx="11172429" cy="685801"/>
          </a:xfrm>
        </p:spPr>
        <p:txBody>
          <a:bodyPr>
            <a:normAutofit/>
          </a:bodyPr>
          <a:lstStyle/>
          <a:p>
            <a:pPr algn="ctr">
              <a:lnSpc>
                <a:spcPct val="100000"/>
              </a:lnSpc>
              <a:defRPr/>
            </a:pPr>
            <a:r>
              <a:rPr lang="en-US" sz="3000" b="1" dirty="0">
                <a:solidFill>
                  <a:srgbClr val="1E2F4D"/>
                </a:solidFill>
                <a:latin typeface="Calibri"/>
              </a:rPr>
              <a:t>data.census.gov and the Microdata Access Tool</a:t>
            </a:r>
          </a:p>
        </p:txBody>
      </p:sp>
      <p:sp>
        <p:nvSpPr>
          <p:cNvPr id="9" name="Content Placeholder 2">
            <a:extLst>
              <a:ext uri="{FF2B5EF4-FFF2-40B4-BE49-F238E27FC236}">
                <a16:creationId xmlns:a16="http://schemas.microsoft.com/office/drawing/2014/main" id="{D4B29C34-A536-C493-3643-3779D79CCB1F}"/>
              </a:ext>
            </a:extLst>
          </p:cNvPr>
          <p:cNvSpPr>
            <a:spLocks noGrp="1"/>
          </p:cNvSpPr>
          <p:nvPr>
            <p:ph idx="1"/>
          </p:nvPr>
        </p:nvSpPr>
        <p:spPr>
          <a:xfrm>
            <a:off x="181371" y="447777"/>
            <a:ext cx="11745595" cy="5738925"/>
          </a:xfrm>
        </p:spPr>
        <p:txBody>
          <a:bodyPr>
            <a:normAutofit fontScale="40000" lnSpcReduction="20000"/>
          </a:bodyPr>
          <a:lstStyle/>
          <a:p>
            <a:pPr lvl="2" indent="0">
              <a:buNone/>
            </a:pPr>
            <a:r>
              <a:rPr lang="en-US" dirty="0"/>
              <a:t>	</a:t>
            </a:r>
          </a:p>
          <a:p>
            <a:pPr lvl="2" indent="0">
              <a:buNone/>
            </a:pPr>
            <a:endParaRPr lang="en-US" dirty="0"/>
          </a:p>
          <a:p>
            <a:pPr lvl="1"/>
            <a:r>
              <a:rPr lang="en-US" sz="6300" dirty="0">
                <a:solidFill>
                  <a:schemeClr val="bg1">
                    <a:lumMod val="75000"/>
                  </a:schemeClr>
                </a:solidFill>
              </a:rPr>
              <a:t>Latest Updates to data.census.gov</a:t>
            </a:r>
          </a:p>
          <a:p>
            <a:pPr lvl="2"/>
            <a:endParaRPr lang="en-US" sz="6300" dirty="0">
              <a:solidFill>
                <a:schemeClr val="bg1">
                  <a:lumMod val="75000"/>
                </a:schemeClr>
              </a:solidFill>
            </a:endParaRPr>
          </a:p>
          <a:p>
            <a:pPr lvl="1"/>
            <a:r>
              <a:rPr lang="en-US" sz="6300" dirty="0">
                <a:solidFill>
                  <a:schemeClr val="bg1">
                    <a:lumMod val="75000"/>
                  </a:schemeClr>
                </a:solidFill>
              </a:rPr>
              <a:t>Future Updates to data.census.gov</a:t>
            </a:r>
          </a:p>
          <a:p>
            <a:pPr lvl="2"/>
            <a:endParaRPr lang="en-US" sz="6300" dirty="0">
              <a:solidFill>
                <a:schemeClr val="bg1">
                  <a:lumMod val="75000"/>
                </a:schemeClr>
              </a:solidFill>
            </a:endParaRPr>
          </a:p>
          <a:p>
            <a:pPr lvl="1"/>
            <a:r>
              <a:rPr lang="en-US" sz="6300" dirty="0">
                <a:solidFill>
                  <a:schemeClr val="bg1">
                    <a:lumMod val="75000"/>
                  </a:schemeClr>
                </a:solidFill>
              </a:rPr>
              <a:t>Finding Detailed DHC-A Data in data.census.gov</a:t>
            </a:r>
          </a:p>
          <a:p>
            <a:pPr lvl="2"/>
            <a:endParaRPr lang="en-US" sz="4600" dirty="0">
              <a:solidFill>
                <a:schemeClr val="bg1">
                  <a:lumMod val="75000"/>
                </a:schemeClr>
              </a:solidFill>
            </a:endParaRPr>
          </a:p>
          <a:p>
            <a:pPr lvl="2">
              <a:spcBef>
                <a:spcPts val="0"/>
              </a:spcBef>
            </a:pPr>
            <a:r>
              <a:rPr lang="en-US" sz="5000" dirty="0">
                <a:solidFill>
                  <a:schemeClr val="bg1">
                    <a:lumMod val="75000"/>
                  </a:schemeClr>
                </a:solidFill>
              </a:rPr>
              <a:t>Getting Started: Detailed DHC-A Default Tables</a:t>
            </a:r>
          </a:p>
          <a:p>
            <a:pPr lvl="2">
              <a:spcBef>
                <a:spcPts val="0"/>
              </a:spcBef>
            </a:pPr>
            <a:endParaRPr lang="en-US" sz="5000" dirty="0">
              <a:solidFill>
                <a:schemeClr val="bg1">
                  <a:lumMod val="75000"/>
                </a:schemeClr>
              </a:solidFill>
            </a:endParaRPr>
          </a:p>
          <a:p>
            <a:pPr lvl="2">
              <a:lnSpc>
                <a:spcPct val="100000"/>
              </a:lnSpc>
              <a:spcBef>
                <a:spcPts val="0"/>
              </a:spcBef>
            </a:pPr>
            <a:r>
              <a:rPr lang="en-US" sz="5000" dirty="0">
                <a:solidFill>
                  <a:schemeClr val="bg1">
                    <a:lumMod val="75000"/>
                  </a:schemeClr>
                </a:solidFill>
              </a:rPr>
              <a:t>Selecting Multiple Geographies: Navajo Nation alone or in any combination population for all census tracts in Apache County, AZ</a:t>
            </a:r>
          </a:p>
          <a:p>
            <a:pPr lvl="2">
              <a:lnSpc>
                <a:spcPct val="100000"/>
              </a:lnSpc>
              <a:spcBef>
                <a:spcPts val="0"/>
              </a:spcBef>
            </a:pPr>
            <a:endParaRPr lang="en-US" sz="5000" dirty="0">
              <a:solidFill>
                <a:schemeClr val="bg1">
                  <a:lumMod val="75000"/>
                </a:schemeClr>
              </a:solidFill>
            </a:endParaRPr>
          </a:p>
          <a:p>
            <a:pPr lvl="2">
              <a:lnSpc>
                <a:spcPct val="100000"/>
              </a:lnSpc>
              <a:spcBef>
                <a:spcPts val="0"/>
              </a:spcBef>
            </a:pPr>
            <a:r>
              <a:rPr lang="en-US" sz="5000" dirty="0">
                <a:solidFill>
                  <a:schemeClr val="bg1">
                    <a:lumMod val="75000"/>
                  </a:schemeClr>
                </a:solidFill>
              </a:rPr>
              <a:t>Selecting Multiple Population Groups: All available Hispanic origin groups in Maricopa County, AZ</a:t>
            </a:r>
          </a:p>
          <a:p>
            <a:pPr lvl="1"/>
            <a:endParaRPr lang="en-US" sz="4000" dirty="0">
              <a:solidFill>
                <a:srgbClr val="1E2F4D"/>
              </a:solidFill>
            </a:endParaRPr>
          </a:p>
          <a:p>
            <a:pPr lvl="1"/>
            <a:r>
              <a:rPr lang="en-US" sz="6300" dirty="0">
                <a:solidFill>
                  <a:srgbClr val="1E2F4D"/>
                </a:solidFill>
              </a:rPr>
              <a:t>Finding Data in the Microdata Access Tool</a:t>
            </a:r>
          </a:p>
          <a:p>
            <a:pPr lvl="2"/>
            <a:r>
              <a:rPr kumimoji="0" lang="en-US" sz="5000" i="0" u="none" strike="noStrike" kern="1200" cap="none" spc="-20" normalizeH="0" baseline="0" noProof="0" dirty="0">
                <a:ln>
                  <a:noFill/>
                </a:ln>
                <a:solidFill>
                  <a:schemeClr val="bg1">
                    <a:lumMod val="75000"/>
                  </a:schemeClr>
                </a:solidFill>
                <a:effectLst/>
                <a:uLnTx/>
                <a:uFillTx/>
                <a:ea typeface="+mn-ea"/>
                <a:cs typeface="+mn-cs"/>
              </a:rPr>
              <a:t>Place of birth by single year of age in Arizona </a:t>
            </a:r>
          </a:p>
          <a:p>
            <a:pPr lvl="2"/>
            <a:endParaRPr lang="en-US" sz="5400" dirty="0">
              <a:solidFill>
                <a:srgbClr val="1E2F4D"/>
              </a:solidFill>
            </a:endParaRPr>
          </a:p>
          <a:p>
            <a:pPr lvl="1"/>
            <a:r>
              <a:rPr lang="en-US" sz="6300" dirty="0">
                <a:solidFill>
                  <a:schemeClr val="bg1">
                    <a:lumMod val="75000"/>
                  </a:schemeClr>
                </a:solidFill>
              </a:rPr>
              <a:t>Resources</a:t>
            </a:r>
          </a:p>
          <a:p>
            <a:pPr lvl="2"/>
            <a:endParaRPr lang="en-US" sz="3600" dirty="0">
              <a:solidFill>
                <a:srgbClr val="1E2F4D"/>
              </a:solidFill>
            </a:endParaRPr>
          </a:p>
          <a:p>
            <a:pPr marL="342900" indent="-342900">
              <a:buAutoNum type="arabicPeriod" startAt="5"/>
            </a:pPr>
            <a:endParaRPr lang="en-US" dirty="0"/>
          </a:p>
        </p:txBody>
      </p:sp>
    </p:spTree>
    <p:extLst>
      <p:ext uri="{BB962C8B-B14F-4D97-AF65-F5344CB8AC3E}">
        <p14:creationId xmlns:p14="http://schemas.microsoft.com/office/powerpoint/2010/main" val="26355122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62834915-2E0E-4874-B946-F545BC3C9FF7}"/>
              </a:ext>
            </a:extLst>
          </p:cNvPr>
          <p:cNvSpPr txBox="1">
            <a:spLocks/>
          </p:cNvSpPr>
          <p:nvPr/>
        </p:nvSpPr>
        <p:spPr>
          <a:xfrm>
            <a:off x="937729" y="555673"/>
            <a:ext cx="10265663" cy="99657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60" baseline="0">
                <a:solidFill>
                  <a:schemeClr val="accent1"/>
                </a:solidFill>
                <a:latin typeface="Century Gothic" panose="020B0502020202020204" pitchFamily="34" charset="0"/>
                <a:ea typeface="+mj-ea"/>
                <a:cs typeface="+mj-cs"/>
              </a:defRPr>
            </a:lvl1pPr>
          </a:lstStyle>
          <a:p>
            <a:pPr marL="0" marR="0" lvl="0" indent="0" algn="ctr" defTabSz="914400" rtl="0" eaLnBrk="1" fontAlgn="base" latinLnBrk="0" hangingPunct="1">
              <a:lnSpc>
                <a:spcPct val="90000"/>
              </a:lnSpc>
              <a:spcBef>
                <a:spcPct val="0"/>
              </a:spcBef>
              <a:spcAft>
                <a:spcPts val="0"/>
              </a:spcAft>
              <a:buClrTx/>
              <a:buSzTx/>
              <a:buFontTx/>
              <a:buNone/>
              <a:tabLst/>
              <a:defRPr/>
            </a:pPr>
            <a:r>
              <a:rPr kumimoji="0" lang="en-US" sz="4800" b="1" i="0" u="none" strike="noStrike" kern="1200" cap="none" spc="60" normalizeH="0" baseline="0" noProof="0" dirty="0">
                <a:ln>
                  <a:noFill/>
                </a:ln>
                <a:solidFill>
                  <a:srgbClr val="205493"/>
                </a:solidFill>
                <a:effectLst/>
                <a:uLnTx/>
                <a:uFillTx/>
                <a:latin typeface="Century Gothic" panose="020B0502020202020204" pitchFamily="34" charset="0"/>
                <a:ea typeface="+mj-ea"/>
                <a:cs typeface="+mj-cs"/>
              </a:rPr>
              <a:t>Microdata = PUMS Files</a:t>
            </a:r>
          </a:p>
        </p:txBody>
      </p:sp>
      <p:sp>
        <p:nvSpPr>
          <p:cNvPr id="5" name="Rectangle 2">
            <a:extLst>
              <a:ext uri="{FF2B5EF4-FFF2-40B4-BE49-F238E27FC236}">
                <a16:creationId xmlns:a16="http://schemas.microsoft.com/office/drawing/2014/main" id="{5D54E9C8-2EDF-418A-BAF5-DE12D560F305}"/>
              </a:ext>
            </a:extLst>
          </p:cNvPr>
          <p:cNvSpPr txBox="1">
            <a:spLocks noChangeArrowheads="1"/>
          </p:cNvSpPr>
          <p:nvPr/>
        </p:nvSpPr>
        <p:spPr>
          <a:xfrm>
            <a:off x="1962816" y="2127720"/>
            <a:ext cx="8215488" cy="832945"/>
          </a:xfrm>
          <a:prstGeom prst="rect">
            <a:avLst/>
          </a:prstGeom>
        </p:spPr>
        <p:txBody>
          <a:bodyPr/>
          <a:lstStyle/>
          <a:p>
            <a:pPr algn="ctr" defTabSz="457200">
              <a:defRPr/>
            </a:pPr>
            <a:r>
              <a:rPr lang="en-US" sz="5000" b="1" dirty="0">
                <a:solidFill>
                  <a:srgbClr val="231F20"/>
                </a:solidFill>
                <a:latin typeface="Century Gothic"/>
                <a:cs typeface="Arial" pitchFamily="34" charset="0"/>
              </a:rPr>
              <a:t>P</a:t>
            </a:r>
            <a:r>
              <a:rPr lang="en-US" sz="5000" dirty="0">
                <a:solidFill>
                  <a:srgbClr val="231F20"/>
                </a:solidFill>
                <a:latin typeface="Century Gothic"/>
                <a:cs typeface="Arial" pitchFamily="34" charset="0"/>
              </a:rPr>
              <a:t>ublic</a:t>
            </a:r>
            <a:r>
              <a:rPr lang="en-US" sz="5000" b="1" dirty="0">
                <a:solidFill>
                  <a:srgbClr val="231F20"/>
                </a:solidFill>
                <a:latin typeface="Century Gothic"/>
                <a:cs typeface="Arial" pitchFamily="34" charset="0"/>
              </a:rPr>
              <a:t> U</a:t>
            </a:r>
            <a:r>
              <a:rPr lang="en-US" sz="5000" dirty="0">
                <a:solidFill>
                  <a:srgbClr val="231F20"/>
                </a:solidFill>
                <a:latin typeface="Century Gothic"/>
                <a:cs typeface="Arial" pitchFamily="34" charset="0"/>
              </a:rPr>
              <a:t>se</a:t>
            </a:r>
            <a:r>
              <a:rPr lang="en-US" sz="5000" b="1" dirty="0">
                <a:solidFill>
                  <a:srgbClr val="231F20"/>
                </a:solidFill>
                <a:latin typeface="Century Gothic"/>
                <a:cs typeface="Arial" pitchFamily="34" charset="0"/>
              </a:rPr>
              <a:t> M</a:t>
            </a:r>
            <a:r>
              <a:rPr lang="en-US" sz="5000" dirty="0">
                <a:solidFill>
                  <a:srgbClr val="231F20"/>
                </a:solidFill>
                <a:latin typeface="Century Gothic"/>
                <a:cs typeface="Arial" pitchFamily="34" charset="0"/>
              </a:rPr>
              <a:t>icrodata</a:t>
            </a:r>
          </a:p>
        </p:txBody>
      </p:sp>
      <p:sp>
        <p:nvSpPr>
          <p:cNvPr id="6" name="Left Brace 5">
            <a:extLst>
              <a:ext uri="{FF2B5EF4-FFF2-40B4-BE49-F238E27FC236}">
                <a16:creationId xmlns:a16="http://schemas.microsoft.com/office/drawing/2014/main" id="{15DD1B26-1D94-4E42-8C5C-C41B38853DFC}"/>
              </a:ext>
            </a:extLst>
          </p:cNvPr>
          <p:cNvSpPr/>
          <p:nvPr/>
        </p:nvSpPr>
        <p:spPr>
          <a:xfrm rot="16200000">
            <a:off x="4139028" y="1716065"/>
            <a:ext cx="558800" cy="3048000"/>
          </a:xfrm>
          <a:prstGeom prst="leftBrace">
            <a:avLst/>
          </a:prstGeom>
          <a:no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Left Brace 6">
            <a:extLst>
              <a:ext uri="{FF2B5EF4-FFF2-40B4-BE49-F238E27FC236}">
                <a16:creationId xmlns:a16="http://schemas.microsoft.com/office/drawing/2014/main" id="{C82C86A7-88E2-4D5B-99E4-005FA270FA4D}"/>
              </a:ext>
            </a:extLst>
          </p:cNvPr>
          <p:cNvSpPr/>
          <p:nvPr/>
        </p:nvSpPr>
        <p:spPr>
          <a:xfrm rot="16200000">
            <a:off x="7476166" y="1716066"/>
            <a:ext cx="558800" cy="3048000"/>
          </a:xfrm>
          <a:prstGeom prst="leftBrace">
            <a:avLst/>
          </a:prstGeom>
          <a:no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 Box 9">
            <a:extLst>
              <a:ext uri="{FF2B5EF4-FFF2-40B4-BE49-F238E27FC236}">
                <a16:creationId xmlns:a16="http://schemas.microsoft.com/office/drawing/2014/main" id="{18A99865-23F3-48AD-96AB-EC8AD3C082C8}"/>
              </a:ext>
            </a:extLst>
          </p:cNvPr>
          <p:cNvSpPr txBox="1">
            <a:spLocks noChangeArrowheads="1"/>
          </p:cNvSpPr>
          <p:nvPr/>
        </p:nvSpPr>
        <p:spPr bwMode="auto">
          <a:xfrm>
            <a:off x="1788117" y="3602797"/>
            <a:ext cx="4251277"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400">
                <a:solidFill>
                  <a:schemeClr val="tx2"/>
                </a:solidFill>
                <a:latin typeface="Arial" charset="0"/>
              </a:defRPr>
            </a:lvl1pPr>
            <a:lvl2pPr marL="742950" indent="-285750" eaLnBrk="0" hangingPunct="0">
              <a:defRPr sz="4400">
                <a:solidFill>
                  <a:schemeClr val="tx2"/>
                </a:solidFill>
                <a:latin typeface="Arial" charset="0"/>
              </a:defRPr>
            </a:lvl2pPr>
            <a:lvl3pPr marL="1143000" indent="-228600" eaLnBrk="0" hangingPunct="0">
              <a:defRPr sz="4400">
                <a:solidFill>
                  <a:schemeClr val="tx2"/>
                </a:solidFill>
                <a:latin typeface="Arial" charset="0"/>
              </a:defRPr>
            </a:lvl3pPr>
            <a:lvl4pPr marL="1600200" indent="-228600" eaLnBrk="0" hangingPunct="0">
              <a:defRPr sz="4400">
                <a:solidFill>
                  <a:schemeClr val="tx2"/>
                </a:solidFill>
                <a:latin typeface="Arial" charset="0"/>
              </a:defRPr>
            </a:lvl4pPr>
            <a:lvl5pPr marL="2057400" indent="-228600" eaLnBrk="0" hangingPunct="0">
              <a:defRPr sz="4400">
                <a:solidFill>
                  <a:schemeClr val="tx2"/>
                </a:solidFill>
                <a:latin typeface="Arial" charset="0"/>
              </a:defRPr>
            </a:lvl5pPr>
            <a:lvl6pPr marL="2514600" indent="-228600" eaLnBrk="0" fontAlgn="base" hangingPunct="0">
              <a:spcBef>
                <a:spcPct val="0"/>
              </a:spcBef>
              <a:spcAft>
                <a:spcPct val="0"/>
              </a:spcAft>
              <a:defRPr sz="4400">
                <a:solidFill>
                  <a:schemeClr val="tx2"/>
                </a:solidFill>
                <a:latin typeface="Arial" charset="0"/>
              </a:defRPr>
            </a:lvl6pPr>
            <a:lvl7pPr marL="2971800" indent="-228600" eaLnBrk="0" fontAlgn="base" hangingPunct="0">
              <a:spcBef>
                <a:spcPct val="0"/>
              </a:spcBef>
              <a:spcAft>
                <a:spcPct val="0"/>
              </a:spcAft>
              <a:defRPr sz="4400">
                <a:solidFill>
                  <a:schemeClr val="tx2"/>
                </a:solidFill>
                <a:latin typeface="Arial" charset="0"/>
              </a:defRPr>
            </a:lvl7pPr>
            <a:lvl8pPr marL="3429000" indent="-228600" eaLnBrk="0" fontAlgn="base" hangingPunct="0">
              <a:spcBef>
                <a:spcPct val="0"/>
              </a:spcBef>
              <a:spcAft>
                <a:spcPct val="0"/>
              </a:spcAft>
              <a:defRPr sz="4400">
                <a:solidFill>
                  <a:schemeClr val="tx2"/>
                </a:solidFill>
                <a:latin typeface="Arial" charset="0"/>
              </a:defRPr>
            </a:lvl8pPr>
            <a:lvl9pPr marL="3886200" indent="-228600" eaLnBrk="0" fontAlgn="base" hangingPunct="0">
              <a:spcBef>
                <a:spcPct val="0"/>
              </a:spcBef>
              <a:spcAft>
                <a:spcPct val="0"/>
              </a:spcAft>
              <a:defRPr sz="4400">
                <a:solidFill>
                  <a:schemeClr val="tx2"/>
                </a:solidFill>
                <a:latin typeface="Arial" charset="0"/>
              </a:defRPr>
            </a:lvl9pPr>
          </a:lstStyle>
          <a:p>
            <a:pPr eaLnBrk="1" hangingPunct="1"/>
            <a:r>
              <a:rPr lang="en-US" sz="2600" b="1" dirty="0">
                <a:solidFill>
                  <a:prstClr val="black"/>
                </a:solidFill>
                <a:latin typeface="Gotham Book"/>
              </a:rPr>
              <a:t>Anonymized</a:t>
            </a:r>
          </a:p>
          <a:p>
            <a:pPr marL="285750" indent="-285750" eaLnBrk="1" hangingPunct="1">
              <a:buFont typeface="Arial" panose="020B0604020202020204" pitchFamily="34" charset="0"/>
              <a:buChar char="•"/>
            </a:pPr>
            <a:r>
              <a:rPr lang="en-US" sz="1800" dirty="0">
                <a:solidFill>
                  <a:prstClr val="black"/>
                </a:solidFill>
                <a:latin typeface="Gotham Book"/>
              </a:rPr>
              <a:t>No personally identifiable information</a:t>
            </a:r>
          </a:p>
          <a:p>
            <a:pPr marL="285750" indent="-285750" eaLnBrk="1" hangingPunct="1">
              <a:buFont typeface="Arial" panose="020B0604020202020204" pitchFamily="34" charset="0"/>
              <a:buChar char="•"/>
            </a:pPr>
            <a:r>
              <a:rPr lang="en-US" sz="1800" dirty="0">
                <a:solidFill>
                  <a:prstClr val="black"/>
                </a:solidFill>
                <a:latin typeface="Gotham Book"/>
              </a:rPr>
              <a:t>Edits to protect confidentiality</a:t>
            </a:r>
          </a:p>
          <a:p>
            <a:pPr marL="457200" indent="-457200" eaLnBrk="1" hangingPunct="1">
              <a:buFont typeface="Arial" panose="020B0604020202020204" pitchFamily="34" charset="0"/>
              <a:buChar char="•"/>
            </a:pPr>
            <a:endParaRPr lang="en-US" sz="1200" b="1" dirty="0">
              <a:solidFill>
                <a:prstClr val="black"/>
              </a:solidFill>
              <a:latin typeface="Gotham Book"/>
            </a:endParaRPr>
          </a:p>
          <a:p>
            <a:pPr eaLnBrk="1" hangingPunct="1"/>
            <a:r>
              <a:rPr lang="en-US" sz="2600" b="1" dirty="0">
                <a:solidFill>
                  <a:prstClr val="black"/>
                </a:solidFill>
                <a:latin typeface="Gotham Book"/>
              </a:rPr>
              <a:t>Accessible</a:t>
            </a:r>
          </a:p>
          <a:p>
            <a:pPr marL="285750" indent="-285750" eaLnBrk="1" hangingPunct="1">
              <a:buFont typeface="Arial" panose="020B0604020202020204" pitchFamily="34" charset="0"/>
              <a:buChar char="•"/>
            </a:pPr>
            <a:r>
              <a:rPr lang="en-US" sz="1800" dirty="0">
                <a:solidFill>
                  <a:prstClr val="black"/>
                </a:solidFill>
                <a:latin typeface="Gotham Book"/>
              </a:rPr>
              <a:t>data.census.gov/mdat</a:t>
            </a:r>
          </a:p>
          <a:p>
            <a:pPr marL="285750" indent="-285750" eaLnBrk="1" hangingPunct="1">
              <a:buFont typeface="Arial" panose="020B0604020202020204" pitchFamily="34" charset="0"/>
              <a:buChar char="•"/>
            </a:pPr>
            <a:r>
              <a:rPr lang="en-US" sz="1800" dirty="0">
                <a:solidFill>
                  <a:prstClr val="black"/>
                </a:solidFill>
                <a:latin typeface="Gotham Book"/>
              </a:rPr>
              <a:t>Application Programming Interface (API)</a:t>
            </a:r>
          </a:p>
          <a:p>
            <a:pPr marL="285750" indent="-285750" eaLnBrk="1" hangingPunct="1">
              <a:buFont typeface="Arial" panose="020B0604020202020204" pitchFamily="34" charset="0"/>
              <a:buChar char="•"/>
            </a:pPr>
            <a:r>
              <a:rPr lang="en-US" sz="1800" dirty="0">
                <a:solidFill>
                  <a:prstClr val="black"/>
                </a:solidFill>
                <a:latin typeface="Gotham Book"/>
              </a:rPr>
              <a:t>Download through FTP sites</a:t>
            </a:r>
          </a:p>
        </p:txBody>
      </p:sp>
      <p:sp>
        <p:nvSpPr>
          <p:cNvPr id="9" name="Text Box 10">
            <a:extLst>
              <a:ext uri="{FF2B5EF4-FFF2-40B4-BE49-F238E27FC236}">
                <a16:creationId xmlns:a16="http://schemas.microsoft.com/office/drawing/2014/main" id="{05CFD102-FFAC-4874-B091-F8F00F9606FA}"/>
              </a:ext>
            </a:extLst>
          </p:cNvPr>
          <p:cNvSpPr txBox="1">
            <a:spLocks noChangeArrowheads="1"/>
          </p:cNvSpPr>
          <p:nvPr/>
        </p:nvSpPr>
        <p:spPr bwMode="auto">
          <a:xfrm>
            <a:off x="6070560" y="3602797"/>
            <a:ext cx="3615520"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400">
                <a:solidFill>
                  <a:schemeClr val="tx2"/>
                </a:solidFill>
                <a:latin typeface="Arial" charset="0"/>
              </a:defRPr>
            </a:lvl1pPr>
            <a:lvl2pPr marL="742950" indent="-285750" eaLnBrk="0" hangingPunct="0">
              <a:defRPr sz="4400">
                <a:solidFill>
                  <a:schemeClr val="tx2"/>
                </a:solidFill>
                <a:latin typeface="Arial" charset="0"/>
              </a:defRPr>
            </a:lvl2pPr>
            <a:lvl3pPr marL="1143000" indent="-228600" eaLnBrk="0" hangingPunct="0">
              <a:defRPr sz="4400">
                <a:solidFill>
                  <a:schemeClr val="tx2"/>
                </a:solidFill>
                <a:latin typeface="Arial" charset="0"/>
              </a:defRPr>
            </a:lvl3pPr>
            <a:lvl4pPr marL="1600200" indent="-228600" eaLnBrk="0" hangingPunct="0">
              <a:defRPr sz="4400">
                <a:solidFill>
                  <a:schemeClr val="tx2"/>
                </a:solidFill>
                <a:latin typeface="Arial" charset="0"/>
              </a:defRPr>
            </a:lvl4pPr>
            <a:lvl5pPr marL="2057400" indent="-228600" eaLnBrk="0" hangingPunct="0">
              <a:defRPr sz="4400">
                <a:solidFill>
                  <a:schemeClr val="tx2"/>
                </a:solidFill>
                <a:latin typeface="Arial" charset="0"/>
              </a:defRPr>
            </a:lvl5pPr>
            <a:lvl6pPr marL="2514600" indent="-228600" eaLnBrk="0" fontAlgn="base" hangingPunct="0">
              <a:spcBef>
                <a:spcPct val="0"/>
              </a:spcBef>
              <a:spcAft>
                <a:spcPct val="0"/>
              </a:spcAft>
              <a:defRPr sz="4400">
                <a:solidFill>
                  <a:schemeClr val="tx2"/>
                </a:solidFill>
                <a:latin typeface="Arial" charset="0"/>
              </a:defRPr>
            </a:lvl6pPr>
            <a:lvl7pPr marL="2971800" indent="-228600" eaLnBrk="0" fontAlgn="base" hangingPunct="0">
              <a:spcBef>
                <a:spcPct val="0"/>
              </a:spcBef>
              <a:spcAft>
                <a:spcPct val="0"/>
              </a:spcAft>
              <a:defRPr sz="4400">
                <a:solidFill>
                  <a:schemeClr val="tx2"/>
                </a:solidFill>
                <a:latin typeface="Arial" charset="0"/>
              </a:defRPr>
            </a:lvl7pPr>
            <a:lvl8pPr marL="3429000" indent="-228600" eaLnBrk="0" fontAlgn="base" hangingPunct="0">
              <a:spcBef>
                <a:spcPct val="0"/>
              </a:spcBef>
              <a:spcAft>
                <a:spcPct val="0"/>
              </a:spcAft>
              <a:defRPr sz="4400">
                <a:solidFill>
                  <a:schemeClr val="tx2"/>
                </a:solidFill>
                <a:latin typeface="Arial" charset="0"/>
              </a:defRPr>
            </a:lvl8pPr>
            <a:lvl9pPr marL="3886200" indent="-228600" eaLnBrk="0" fontAlgn="base" hangingPunct="0">
              <a:spcBef>
                <a:spcPct val="0"/>
              </a:spcBef>
              <a:spcAft>
                <a:spcPct val="0"/>
              </a:spcAft>
              <a:defRPr sz="4400">
                <a:solidFill>
                  <a:schemeClr val="tx2"/>
                </a:solidFill>
                <a:latin typeface="Arial" charset="0"/>
              </a:defRPr>
            </a:lvl9pPr>
          </a:lstStyle>
          <a:p>
            <a:pPr eaLnBrk="1" hangingPunct="1"/>
            <a:r>
              <a:rPr lang="en-US" sz="2600" b="1" dirty="0">
                <a:solidFill>
                  <a:prstClr val="black"/>
                </a:solidFill>
                <a:latin typeface="Gotham Book"/>
              </a:rPr>
              <a:t>Individual Responses</a:t>
            </a:r>
          </a:p>
          <a:p>
            <a:pPr marL="398462" indent="-285750" eaLnBrk="1" hangingPunct="1">
              <a:buFont typeface="Arial" panose="020B0604020202020204" pitchFamily="34" charset="0"/>
              <a:buChar char="•"/>
            </a:pPr>
            <a:r>
              <a:rPr lang="en-US" sz="1800" dirty="0">
                <a:solidFill>
                  <a:prstClr val="black"/>
                </a:solidFill>
                <a:latin typeface="Gotham Book"/>
              </a:rPr>
              <a:t>Must be tabulated and weighted by user</a:t>
            </a:r>
          </a:p>
        </p:txBody>
      </p:sp>
      <p:sp>
        <p:nvSpPr>
          <p:cNvPr id="2" name="Slide Number Placeholder 1">
            <a:extLst>
              <a:ext uri="{FF2B5EF4-FFF2-40B4-BE49-F238E27FC236}">
                <a16:creationId xmlns:a16="http://schemas.microsoft.com/office/drawing/2014/main" id="{FBF59A58-6401-4B99-9B3E-CE25FE9B06CE}"/>
              </a:ext>
            </a:extLst>
          </p:cNvPr>
          <p:cNvSpPr>
            <a:spLocks noGrp="1"/>
          </p:cNvSpPr>
          <p:nvPr>
            <p:ph type="sldNum" sz="quarter" idx="12"/>
          </p:nvPr>
        </p:nvSpPr>
        <p:spPr/>
        <p:txBody>
          <a:bodyPr/>
          <a:lstStyle/>
          <a:p>
            <a:fld id="{FC63ECC8-719A-498E-B101-491B6A35558E}" type="slidenum">
              <a:rPr lang="en-US" smtClean="0"/>
              <a:t>68</a:t>
            </a:fld>
            <a:endParaRPr lang="en-US" dirty="0"/>
          </a:p>
        </p:txBody>
      </p:sp>
    </p:spTree>
    <p:extLst>
      <p:ext uri="{BB962C8B-B14F-4D97-AF65-F5344CB8AC3E}">
        <p14:creationId xmlns:p14="http://schemas.microsoft.com/office/powerpoint/2010/main" val="40064818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Open folder outline">
            <a:extLst>
              <a:ext uri="{FF2B5EF4-FFF2-40B4-BE49-F238E27FC236}">
                <a16:creationId xmlns:a16="http://schemas.microsoft.com/office/drawing/2014/main" id="{4AF31F7E-B83E-4F79-A411-1D90804616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61257" y="926592"/>
            <a:ext cx="2511552" cy="2511552"/>
          </a:xfrm>
          <a:prstGeom prst="rect">
            <a:avLst/>
          </a:prstGeom>
        </p:spPr>
      </p:pic>
      <p:sp>
        <p:nvSpPr>
          <p:cNvPr id="17" name="TextBox 16">
            <a:extLst>
              <a:ext uri="{FF2B5EF4-FFF2-40B4-BE49-F238E27FC236}">
                <a16:creationId xmlns:a16="http://schemas.microsoft.com/office/drawing/2014/main" id="{FF789A01-A3E1-4777-8235-4F429D09AD83}"/>
              </a:ext>
            </a:extLst>
          </p:cNvPr>
          <p:cNvSpPr txBox="1"/>
          <p:nvPr/>
        </p:nvSpPr>
        <p:spPr>
          <a:xfrm>
            <a:off x="3956785" y="2200656"/>
            <a:ext cx="1060704" cy="646331"/>
          </a:xfrm>
          <a:prstGeom prst="rect">
            <a:avLst/>
          </a:prstGeom>
          <a:noFill/>
        </p:spPr>
        <p:txBody>
          <a:bodyPr wrap="square" rtlCol="0">
            <a:spAutoFit/>
          </a:bodyPr>
          <a:lstStyle/>
          <a:p>
            <a:pPr algn="ctr"/>
            <a:r>
              <a:rPr lang="en-US" b="1" dirty="0">
                <a:solidFill>
                  <a:srgbClr val="0095A8">
                    <a:lumMod val="75000"/>
                  </a:srgbClr>
                </a:solidFill>
                <a:latin typeface="Gotham Book"/>
              </a:rPr>
              <a:t>Internal file</a:t>
            </a:r>
          </a:p>
        </p:txBody>
      </p:sp>
      <p:pic>
        <p:nvPicPr>
          <p:cNvPr id="18" name="Graphic 17" descr="Open folder outline">
            <a:extLst>
              <a:ext uri="{FF2B5EF4-FFF2-40B4-BE49-F238E27FC236}">
                <a16:creationId xmlns:a16="http://schemas.microsoft.com/office/drawing/2014/main" id="{7EECD653-7D69-422F-8FBC-12850B1A79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58793" y="3537436"/>
            <a:ext cx="2511552" cy="2511552"/>
          </a:xfrm>
          <a:prstGeom prst="rect">
            <a:avLst/>
          </a:prstGeom>
        </p:spPr>
      </p:pic>
      <p:sp>
        <p:nvSpPr>
          <p:cNvPr id="19" name="TextBox 18">
            <a:extLst>
              <a:ext uri="{FF2B5EF4-FFF2-40B4-BE49-F238E27FC236}">
                <a16:creationId xmlns:a16="http://schemas.microsoft.com/office/drawing/2014/main" id="{96F4E8E0-4BBB-4BC6-B888-466F8DD1F1B9}"/>
              </a:ext>
            </a:extLst>
          </p:cNvPr>
          <p:cNvSpPr txBox="1"/>
          <p:nvPr/>
        </p:nvSpPr>
        <p:spPr>
          <a:xfrm>
            <a:off x="4017745" y="4793212"/>
            <a:ext cx="1060704" cy="646331"/>
          </a:xfrm>
          <a:prstGeom prst="rect">
            <a:avLst/>
          </a:prstGeom>
          <a:noFill/>
        </p:spPr>
        <p:txBody>
          <a:bodyPr wrap="square" rtlCol="0">
            <a:spAutoFit/>
          </a:bodyPr>
          <a:lstStyle/>
          <a:p>
            <a:pPr algn="ctr"/>
            <a:r>
              <a:rPr lang="en-US" b="1" dirty="0">
                <a:solidFill>
                  <a:srgbClr val="7030A0"/>
                </a:solidFill>
                <a:latin typeface="Gotham Book"/>
              </a:rPr>
              <a:t>Public Use file</a:t>
            </a:r>
          </a:p>
        </p:txBody>
      </p:sp>
      <p:cxnSp>
        <p:nvCxnSpPr>
          <p:cNvPr id="20" name="Straight Arrow Connector 19">
            <a:extLst>
              <a:ext uri="{FF2B5EF4-FFF2-40B4-BE49-F238E27FC236}">
                <a16:creationId xmlns:a16="http://schemas.microsoft.com/office/drawing/2014/main" id="{97D262BC-8FD0-42FE-A1B8-C786DC715D8D}"/>
              </a:ext>
            </a:extLst>
          </p:cNvPr>
          <p:cNvCxnSpPr>
            <a:cxnSpLocks/>
          </p:cNvCxnSpPr>
          <p:nvPr/>
        </p:nvCxnSpPr>
        <p:spPr>
          <a:xfrm>
            <a:off x="5501390" y="2200656"/>
            <a:ext cx="471230" cy="0"/>
          </a:xfrm>
          <a:prstGeom prst="straightConnector1">
            <a:avLst/>
          </a:prstGeom>
          <a:noFill/>
          <a:ln w="38100" cap="flat" cmpd="sng" algn="ctr">
            <a:solidFill>
              <a:sysClr val="windowText" lastClr="000000"/>
            </a:solidFill>
            <a:prstDash val="solid"/>
            <a:miter lim="800000"/>
            <a:tailEnd type="triangle"/>
          </a:ln>
          <a:effectLst/>
        </p:spPr>
      </p:cxnSp>
      <p:sp>
        <p:nvSpPr>
          <p:cNvPr id="24" name="TextBox 23">
            <a:extLst>
              <a:ext uri="{FF2B5EF4-FFF2-40B4-BE49-F238E27FC236}">
                <a16:creationId xmlns:a16="http://schemas.microsoft.com/office/drawing/2014/main" id="{03599468-CEB2-4F51-8A5C-2C99326A9738}"/>
              </a:ext>
            </a:extLst>
          </p:cNvPr>
          <p:cNvSpPr txBox="1"/>
          <p:nvPr/>
        </p:nvSpPr>
        <p:spPr>
          <a:xfrm>
            <a:off x="9001650" y="659296"/>
            <a:ext cx="2926109" cy="6186309"/>
          </a:xfrm>
          <a:prstGeom prst="rect">
            <a:avLst/>
          </a:prstGeom>
          <a:noFill/>
        </p:spPr>
        <p:txBody>
          <a:bodyPr wrap="square" rtlCol="0">
            <a:spAutoFit/>
          </a:bodyPr>
          <a:lstStyle/>
          <a:p>
            <a:endParaRPr lang="en-US" dirty="0">
              <a:solidFill>
                <a:prstClr val="black"/>
              </a:solidFill>
              <a:latin typeface="Gotham Book"/>
            </a:endParaRPr>
          </a:p>
          <a:p>
            <a:endParaRPr lang="en-US" b="1" dirty="0">
              <a:solidFill>
                <a:srgbClr val="0095A8">
                  <a:lumMod val="50000"/>
                </a:srgbClr>
              </a:solidFill>
              <a:latin typeface="Gotham Book"/>
            </a:endParaRPr>
          </a:p>
          <a:p>
            <a:r>
              <a:rPr lang="en-US" b="1" dirty="0">
                <a:solidFill>
                  <a:srgbClr val="0095A8">
                    <a:lumMod val="50000"/>
                  </a:srgbClr>
                </a:solidFill>
                <a:latin typeface="Gotham Book"/>
              </a:rPr>
              <a:t>data.census.gov</a:t>
            </a:r>
          </a:p>
          <a:p>
            <a:endParaRPr lang="en-US" dirty="0">
              <a:solidFill>
                <a:srgbClr val="0095A8">
                  <a:lumMod val="50000"/>
                </a:srgbClr>
              </a:solidFill>
              <a:latin typeface="Gotham Book"/>
            </a:endParaRPr>
          </a:p>
          <a:p>
            <a:pPr marL="285750" indent="-285750">
              <a:buFont typeface="Arial" panose="020B0604020202020204" pitchFamily="34" charset="0"/>
              <a:buChar char="•"/>
            </a:pPr>
            <a:r>
              <a:rPr lang="en-US" dirty="0">
                <a:solidFill>
                  <a:srgbClr val="0095A8">
                    <a:lumMod val="50000"/>
                  </a:srgbClr>
                </a:solidFill>
                <a:latin typeface="Gotham Book"/>
              </a:rPr>
              <a:t>Estimates are created using individual records that are only available to Census program area staff</a:t>
            </a:r>
          </a:p>
          <a:p>
            <a:endParaRPr lang="en-US" b="1" dirty="0">
              <a:solidFill>
                <a:srgbClr val="512373"/>
              </a:solidFill>
              <a:latin typeface="Gotham Book"/>
            </a:endParaRPr>
          </a:p>
          <a:p>
            <a:endParaRPr lang="en-US" b="1" dirty="0">
              <a:solidFill>
                <a:srgbClr val="512373"/>
              </a:solidFill>
              <a:latin typeface="Gotham Book"/>
            </a:endParaRPr>
          </a:p>
          <a:p>
            <a:endParaRPr lang="en-US" b="1" dirty="0">
              <a:solidFill>
                <a:srgbClr val="512373"/>
              </a:solidFill>
              <a:latin typeface="Gotham Book"/>
            </a:endParaRPr>
          </a:p>
          <a:p>
            <a:r>
              <a:rPr lang="en-US" b="1" dirty="0">
                <a:solidFill>
                  <a:srgbClr val="512373"/>
                </a:solidFill>
                <a:latin typeface="Gotham Book"/>
              </a:rPr>
              <a:t>Microdata Access</a:t>
            </a:r>
            <a:r>
              <a:rPr lang="en-US" dirty="0">
                <a:solidFill>
                  <a:srgbClr val="512373"/>
                </a:solidFill>
                <a:latin typeface="Gotham Book"/>
              </a:rPr>
              <a:t> (</a:t>
            </a:r>
            <a:r>
              <a:rPr lang="en-US" sz="1600" dirty="0">
                <a:solidFill>
                  <a:srgbClr val="512373"/>
                </a:solidFill>
                <a:latin typeface="Gotham Book"/>
              </a:rPr>
              <a:t>internally known as MDAT</a:t>
            </a:r>
            <a:r>
              <a:rPr lang="en-US" dirty="0">
                <a:solidFill>
                  <a:srgbClr val="512373"/>
                </a:solidFill>
                <a:latin typeface="Gotham Book"/>
              </a:rPr>
              <a:t>)</a:t>
            </a:r>
          </a:p>
          <a:p>
            <a:endParaRPr lang="en-US" dirty="0">
              <a:solidFill>
                <a:srgbClr val="512373"/>
              </a:solidFill>
              <a:latin typeface="Gotham Book"/>
            </a:endParaRPr>
          </a:p>
          <a:p>
            <a:pPr marL="285750" indent="-285750">
              <a:buFont typeface="Arial" panose="020B0604020202020204" pitchFamily="34" charset="0"/>
              <a:buChar char="•"/>
            </a:pPr>
            <a:r>
              <a:rPr lang="en-US" dirty="0">
                <a:solidFill>
                  <a:srgbClr val="512373"/>
                </a:solidFill>
                <a:latin typeface="Gotham Book"/>
              </a:rPr>
              <a:t>Estimates are created using a sample of individual records that have been processed for use by the public</a:t>
            </a:r>
            <a:endParaRPr lang="en-US" dirty="0">
              <a:solidFill>
                <a:prstClr val="black"/>
              </a:solidFill>
              <a:latin typeface="Gotham Book"/>
            </a:endParaRPr>
          </a:p>
          <a:p>
            <a:pPr marL="285750" indent="-285750">
              <a:buFont typeface="Arial" panose="020B0604020202020204" pitchFamily="34" charset="0"/>
              <a:buChar char="•"/>
            </a:pPr>
            <a:endParaRPr lang="en-US" dirty="0">
              <a:solidFill>
                <a:prstClr val="black"/>
              </a:solidFill>
              <a:latin typeface="Gotham Book"/>
            </a:endParaRPr>
          </a:p>
          <a:p>
            <a:endParaRPr lang="en-US" dirty="0">
              <a:solidFill>
                <a:prstClr val="black"/>
              </a:solidFill>
              <a:latin typeface="Gotham Book"/>
            </a:endParaRPr>
          </a:p>
          <a:p>
            <a:pPr marL="285750" indent="-285750">
              <a:buFont typeface="Arial" panose="020B0604020202020204" pitchFamily="34" charset="0"/>
              <a:buChar char="•"/>
            </a:pPr>
            <a:endParaRPr lang="en-US" dirty="0">
              <a:solidFill>
                <a:prstClr val="black"/>
              </a:solidFill>
              <a:latin typeface="Gotham Book"/>
            </a:endParaRPr>
          </a:p>
        </p:txBody>
      </p:sp>
      <p:sp>
        <p:nvSpPr>
          <p:cNvPr id="25" name="Rectangle 2">
            <a:extLst>
              <a:ext uri="{FF2B5EF4-FFF2-40B4-BE49-F238E27FC236}">
                <a16:creationId xmlns:a16="http://schemas.microsoft.com/office/drawing/2014/main" id="{31ABEB1A-EABC-4676-A5B1-D780681DA9EC}"/>
              </a:ext>
            </a:extLst>
          </p:cNvPr>
          <p:cNvSpPr txBox="1">
            <a:spLocks noChangeArrowheads="1"/>
          </p:cNvSpPr>
          <p:nvPr/>
        </p:nvSpPr>
        <p:spPr>
          <a:xfrm>
            <a:off x="264240" y="259398"/>
            <a:ext cx="11747863" cy="46338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b="1" kern="1200" spc="60" baseline="0">
                <a:solidFill>
                  <a:schemeClr val="accent1"/>
                </a:solidFill>
                <a:latin typeface="Century Gothic" panose="020B0502020202020204" pitchFamily="34" charset="0"/>
                <a:ea typeface="+mj-ea"/>
                <a:cs typeface="+mj-cs"/>
              </a:defRPr>
            </a:lvl1pPr>
          </a:lstStyle>
          <a:p>
            <a:pPr>
              <a:spcBef>
                <a:spcPct val="75000"/>
              </a:spcBef>
            </a:pPr>
            <a:r>
              <a:rPr lang="en-US" sz="2400" dirty="0">
                <a:solidFill>
                  <a:srgbClr val="205493"/>
                </a:solidFill>
                <a:latin typeface="Century Gothic"/>
              </a:rPr>
              <a:t>What’s the difference between data.census.gov and Microdata Access?</a:t>
            </a:r>
          </a:p>
        </p:txBody>
      </p:sp>
      <p:pic>
        <p:nvPicPr>
          <p:cNvPr id="3" name="Picture 2">
            <a:extLst>
              <a:ext uri="{FF2B5EF4-FFF2-40B4-BE49-F238E27FC236}">
                <a16:creationId xmlns:a16="http://schemas.microsoft.com/office/drawing/2014/main" id="{C20F32BF-74A4-47E2-9012-A5EE6DA4E53D}"/>
              </a:ext>
            </a:extLst>
          </p:cNvPr>
          <p:cNvPicPr>
            <a:picLocks noChangeAspect="1"/>
          </p:cNvPicPr>
          <p:nvPr/>
        </p:nvPicPr>
        <p:blipFill>
          <a:blip r:embed="rId6"/>
          <a:stretch>
            <a:fillRect/>
          </a:stretch>
        </p:blipFill>
        <p:spPr>
          <a:xfrm>
            <a:off x="6112680" y="1497801"/>
            <a:ext cx="2823861" cy="1364174"/>
          </a:xfrm>
          <a:prstGeom prst="rect">
            <a:avLst/>
          </a:prstGeom>
          <a:ln>
            <a:solidFill>
              <a:schemeClr val="tx1"/>
            </a:solidFill>
          </a:ln>
        </p:spPr>
      </p:pic>
      <p:sp>
        <p:nvSpPr>
          <p:cNvPr id="2" name="Slide Number Placeholder 1">
            <a:extLst>
              <a:ext uri="{FF2B5EF4-FFF2-40B4-BE49-F238E27FC236}">
                <a16:creationId xmlns:a16="http://schemas.microsoft.com/office/drawing/2014/main" id="{32C6FED0-498D-4DC3-B903-7F4F5C88E693}"/>
              </a:ext>
            </a:extLst>
          </p:cNvPr>
          <p:cNvSpPr>
            <a:spLocks noGrp="1"/>
          </p:cNvSpPr>
          <p:nvPr>
            <p:ph type="sldNum" sz="quarter" idx="12"/>
          </p:nvPr>
        </p:nvSpPr>
        <p:spPr/>
        <p:txBody>
          <a:bodyPr/>
          <a:lstStyle/>
          <a:p>
            <a:fld id="{FC63ECC8-719A-498E-B101-491B6A35558E}" type="slidenum">
              <a:rPr lang="en-US" smtClean="0"/>
              <a:t>69</a:t>
            </a:fld>
            <a:endParaRPr lang="en-US" dirty="0"/>
          </a:p>
        </p:txBody>
      </p:sp>
      <p:pic>
        <p:nvPicPr>
          <p:cNvPr id="5" name="Picture 4">
            <a:extLst>
              <a:ext uri="{FF2B5EF4-FFF2-40B4-BE49-F238E27FC236}">
                <a16:creationId xmlns:a16="http://schemas.microsoft.com/office/drawing/2014/main" id="{D4601E99-92EC-AA22-C235-8A78BFE90FC9}"/>
              </a:ext>
            </a:extLst>
          </p:cNvPr>
          <p:cNvPicPr>
            <a:picLocks noChangeAspect="1"/>
          </p:cNvPicPr>
          <p:nvPr/>
        </p:nvPicPr>
        <p:blipFill rotWithShape="1">
          <a:blip r:embed="rId7"/>
          <a:srcRect r="6884"/>
          <a:stretch/>
        </p:blipFill>
        <p:spPr>
          <a:xfrm>
            <a:off x="6146857" y="4026006"/>
            <a:ext cx="2789684" cy="1815114"/>
          </a:xfrm>
          <a:prstGeom prst="rect">
            <a:avLst/>
          </a:prstGeom>
          <a:ln>
            <a:solidFill>
              <a:schemeClr val="tx1"/>
            </a:solidFill>
          </a:ln>
        </p:spPr>
      </p:pic>
      <p:cxnSp>
        <p:nvCxnSpPr>
          <p:cNvPr id="8" name="Straight Arrow Connector 7">
            <a:extLst>
              <a:ext uri="{FF2B5EF4-FFF2-40B4-BE49-F238E27FC236}">
                <a16:creationId xmlns:a16="http://schemas.microsoft.com/office/drawing/2014/main" id="{3AC9E537-BB69-3DDA-CF7B-D1179C2FFB78}"/>
              </a:ext>
            </a:extLst>
          </p:cNvPr>
          <p:cNvCxnSpPr>
            <a:cxnSpLocks/>
          </p:cNvCxnSpPr>
          <p:nvPr/>
        </p:nvCxnSpPr>
        <p:spPr>
          <a:xfrm>
            <a:off x="1881266" y="3281478"/>
            <a:ext cx="1279991" cy="865403"/>
          </a:xfrm>
          <a:prstGeom prst="straightConnector1">
            <a:avLst/>
          </a:prstGeom>
          <a:noFill/>
          <a:ln w="38100" cap="flat" cmpd="sng" algn="ctr">
            <a:solidFill>
              <a:sysClr val="windowText" lastClr="000000"/>
            </a:solidFill>
            <a:prstDash val="solid"/>
            <a:miter lim="800000"/>
            <a:tailEnd type="triangle"/>
          </a:ln>
          <a:effectLst/>
        </p:spPr>
      </p:cxnSp>
      <p:cxnSp>
        <p:nvCxnSpPr>
          <p:cNvPr id="9" name="Straight Arrow Connector 8">
            <a:extLst>
              <a:ext uri="{FF2B5EF4-FFF2-40B4-BE49-F238E27FC236}">
                <a16:creationId xmlns:a16="http://schemas.microsoft.com/office/drawing/2014/main" id="{B2F59A6D-C755-F546-ED72-AFD05FFDE0A9}"/>
              </a:ext>
            </a:extLst>
          </p:cNvPr>
          <p:cNvCxnSpPr>
            <a:cxnSpLocks/>
          </p:cNvCxnSpPr>
          <p:nvPr/>
        </p:nvCxnSpPr>
        <p:spPr>
          <a:xfrm flipV="1">
            <a:off x="1881266" y="2523821"/>
            <a:ext cx="1279991" cy="757657"/>
          </a:xfrm>
          <a:prstGeom prst="straightConnector1">
            <a:avLst/>
          </a:prstGeom>
          <a:noFill/>
          <a:ln w="38100" cap="flat" cmpd="sng" algn="ctr">
            <a:solidFill>
              <a:sysClr val="windowText" lastClr="000000"/>
            </a:solidFill>
            <a:prstDash val="solid"/>
            <a:miter lim="800000"/>
            <a:tailEnd type="triangle"/>
          </a:ln>
          <a:effectLst/>
        </p:spPr>
      </p:cxnSp>
      <p:cxnSp>
        <p:nvCxnSpPr>
          <p:cNvPr id="10" name="Straight Arrow Connector 9">
            <a:extLst>
              <a:ext uri="{FF2B5EF4-FFF2-40B4-BE49-F238E27FC236}">
                <a16:creationId xmlns:a16="http://schemas.microsoft.com/office/drawing/2014/main" id="{D37F8EE1-BE2F-86EB-409D-7CAE91C76939}"/>
              </a:ext>
            </a:extLst>
          </p:cNvPr>
          <p:cNvCxnSpPr>
            <a:cxnSpLocks/>
          </p:cNvCxnSpPr>
          <p:nvPr/>
        </p:nvCxnSpPr>
        <p:spPr>
          <a:xfrm>
            <a:off x="5501390" y="5041293"/>
            <a:ext cx="471230" cy="0"/>
          </a:xfrm>
          <a:prstGeom prst="straightConnector1">
            <a:avLst/>
          </a:prstGeom>
          <a:noFill/>
          <a:ln w="38100" cap="flat" cmpd="sng" algn="ctr">
            <a:solidFill>
              <a:sysClr val="windowText" lastClr="000000"/>
            </a:solidFill>
            <a:prstDash val="solid"/>
            <a:miter lim="800000"/>
            <a:tailEnd type="triangle"/>
          </a:ln>
          <a:effectLst/>
        </p:spPr>
      </p:cxnSp>
      <p:sp>
        <p:nvSpPr>
          <p:cNvPr id="11" name="TextBox 10">
            <a:extLst>
              <a:ext uri="{FF2B5EF4-FFF2-40B4-BE49-F238E27FC236}">
                <a16:creationId xmlns:a16="http://schemas.microsoft.com/office/drawing/2014/main" id="{9CAC7D45-A2F0-0C58-FDD4-2EE04D12EC50}"/>
              </a:ext>
            </a:extLst>
          </p:cNvPr>
          <p:cNvSpPr txBox="1"/>
          <p:nvPr/>
        </p:nvSpPr>
        <p:spPr>
          <a:xfrm>
            <a:off x="371084" y="4146881"/>
            <a:ext cx="1189069" cy="1200329"/>
          </a:xfrm>
          <a:prstGeom prst="rect">
            <a:avLst/>
          </a:prstGeom>
          <a:noFill/>
        </p:spPr>
        <p:txBody>
          <a:bodyPr wrap="square" rtlCol="0">
            <a:spAutoFit/>
          </a:bodyPr>
          <a:lstStyle/>
          <a:p>
            <a:pPr algn="ctr"/>
            <a:r>
              <a:rPr lang="en-US" b="1" dirty="0">
                <a:solidFill>
                  <a:schemeClr val="accent1">
                    <a:lumMod val="75000"/>
                  </a:schemeClr>
                </a:solidFill>
                <a:latin typeface="Gotham Book"/>
              </a:rPr>
              <a:t>Survey Responses (individual records)</a:t>
            </a:r>
          </a:p>
        </p:txBody>
      </p:sp>
      <p:pic>
        <p:nvPicPr>
          <p:cNvPr id="13" name="Graphic 12" descr="Clipboard Mixed outline">
            <a:extLst>
              <a:ext uri="{FF2B5EF4-FFF2-40B4-BE49-F238E27FC236}">
                <a16:creationId xmlns:a16="http://schemas.microsoft.com/office/drawing/2014/main" id="{174AFD9A-10AA-A0F6-8D71-4831D9634EF6}"/>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1810" r="14024"/>
          <a:stretch/>
        </p:blipFill>
        <p:spPr>
          <a:xfrm>
            <a:off x="85672" y="2179888"/>
            <a:ext cx="1634009" cy="2203180"/>
          </a:xfrm>
          <a:prstGeom prst="rect">
            <a:avLst/>
          </a:prstGeom>
        </p:spPr>
      </p:pic>
      <p:sp>
        <p:nvSpPr>
          <p:cNvPr id="22" name="TextBox 21">
            <a:extLst>
              <a:ext uri="{FF2B5EF4-FFF2-40B4-BE49-F238E27FC236}">
                <a16:creationId xmlns:a16="http://schemas.microsoft.com/office/drawing/2014/main" id="{E409F8FF-4C6E-6190-788D-5214FF836AE7}"/>
              </a:ext>
            </a:extLst>
          </p:cNvPr>
          <p:cNvSpPr txBox="1"/>
          <p:nvPr/>
        </p:nvSpPr>
        <p:spPr>
          <a:xfrm>
            <a:off x="2310210" y="3916048"/>
            <a:ext cx="1108111" cy="830997"/>
          </a:xfrm>
          <a:prstGeom prst="rect">
            <a:avLst/>
          </a:prstGeom>
          <a:noFill/>
        </p:spPr>
        <p:txBody>
          <a:bodyPr wrap="square" rtlCol="0">
            <a:spAutoFit/>
          </a:bodyPr>
          <a:lstStyle/>
          <a:p>
            <a:r>
              <a:rPr lang="en-US" sz="1200" dirty="0"/>
              <a:t>Edits </a:t>
            </a:r>
          </a:p>
          <a:p>
            <a:r>
              <a:rPr lang="en-US" sz="1200" dirty="0"/>
              <a:t>applied to protect confidentiality </a:t>
            </a:r>
          </a:p>
        </p:txBody>
      </p:sp>
    </p:spTree>
    <p:extLst>
      <p:ext uri="{BB962C8B-B14F-4D97-AF65-F5344CB8AC3E}">
        <p14:creationId xmlns:p14="http://schemas.microsoft.com/office/powerpoint/2010/main" val="206764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24BFE6D4-27A9-4AE4-9EAE-AF75F97B179B}" type="slidenum">
              <a:rPr lang="en-US" smtClean="0"/>
              <a:t>7</a:t>
            </a:fld>
            <a:endParaRPr lang="en-US" dirty="0"/>
          </a:p>
        </p:txBody>
      </p:sp>
      <p:sp>
        <p:nvSpPr>
          <p:cNvPr id="7" name="TextBox 6"/>
          <p:cNvSpPr txBox="1"/>
          <p:nvPr/>
        </p:nvSpPr>
        <p:spPr>
          <a:xfrm>
            <a:off x="659978" y="962073"/>
            <a:ext cx="1121633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noProof="0" dirty="0">
                <a:solidFill>
                  <a:srgbClr val="000000"/>
                </a:solidFill>
                <a:latin typeface="Calibri" panose="020F0502020204030204"/>
              </a:rPr>
              <a:t>Name of table now appears in the heading, along with labels relevant to the variable shown in the map</a:t>
            </a:r>
            <a:endPar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2" name="Title 1"/>
          <p:cNvSpPr>
            <a:spLocks noGrp="1"/>
          </p:cNvSpPr>
          <p:nvPr>
            <p:ph type="title"/>
          </p:nvPr>
        </p:nvSpPr>
        <p:spPr>
          <a:xfrm>
            <a:off x="176097" y="-1"/>
            <a:ext cx="12015903" cy="661183"/>
          </a:xfrm>
        </p:spPr>
        <p:txBody>
          <a:bodyPr>
            <a:normAutofit/>
          </a:bodyPr>
          <a:lstStyle/>
          <a:p>
            <a:pPr algn="ctr">
              <a:lnSpc>
                <a:spcPct val="100000"/>
              </a:lnSpc>
              <a:defRPr/>
            </a:pPr>
            <a:r>
              <a:rPr lang="en-US" sz="3400" b="1" dirty="0">
                <a:solidFill>
                  <a:srgbClr val="1E2F4D"/>
                </a:solidFill>
                <a:latin typeface="Calibri"/>
              </a:rPr>
              <a:t>Redesign of Variable Section (Mapping)</a:t>
            </a:r>
          </a:p>
        </p:txBody>
      </p:sp>
      <p:pic>
        <p:nvPicPr>
          <p:cNvPr id="6" name="Picture 5">
            <a:extLst>
              <a:ext uri="{FF2B5EF4-FFF2-40B4-BE49-F238E27FC236}">
                <a16:creationId xmlns:a16="http://schemas.microsoft.com/office/drawing/2014/main" id="{90DDF0BD-9FB7-CBF7-B9A3-34FEA3CD5DAC}"/>
              </a:ext>
            </a:extLst>
          </p:cNvPr>
          <p:cNvPicPr>
            <a:picLocks noChangeAspect="1"/>
          </p:cNvPicPr>
          <p:nvPr/>
        </p:nvPicPr>
        <p:blipFill rotWithShape="1">
          <a:blip r:embed="rId2"/>
          <a:srcRect r="14021"/>
          <a:stretch/>
        </p:blipFill>
        <p:spPr>
          <a:xfrm>
            <a:off x="150804" y="1590666"/>
            <a:ext cx="4660682" cy="5130809"/>
          </a:xfrm>
          <a:prstGeom prst="rect">
            <a:avLst/>
          </a:prstGeom>
          <a:ln>
            <a:solidFill>
              <a:schemeClr val="tx1"/>
            </a:solidFill>
          </a:ln>
        </p:spPr>
      </p:pic>
      <p:pic>
        <p:nvPicPr>
          <p:cNvPr id="10" name="Picture 9">
            <a:extLst>
              <a:ext uri="{FF2B5EF4-FFF2-40B4-BE49-F238E27FC236}">
                <a16:creationId xmlns:a16="http://schemas.microsoft.com/office/drawing/2014/main" id="{35678F71-CED8-5571-856F-C0789A3B5566}"/>
              </a:ext>
            </a:extLst>
          </p:cNvPr>
          <p:cNvPicPr>
            <a:picLocks noChangeAspect="1"/>
          </p:cNvPicPr>
          <p:nvPr/>
        </p:nvPicPr>
        <p:blipFill>
          <a:blip r:embed="rId3"/>
          <a:stretch>
            <a:fillRect/>
          </a:stretch>
        </p:blipFill>
        <p:spPr>
          <a:xfrm>
            <a:off x="5538886" y="1590665"/>
            <a:ext cx="6492692" cy="5130809"/>
          </a:xfrm>
          <a:prstGeom prst="rect">
            <a:avLst/>
          </a:prstGeom>
          <a:ln>
            <a:solidFill>
              <a:schemeClr val="tx1"/>
            </a:solidFill>
          </a:ln>
        </p:spPr>
      </p:pic>
      <p:cxnSp>
        <p:nvCxnSpPr>
          <p:cNvPr id="13" name="Straight Arrow Connector 12">
            <a:extLst>
              <a:ext uri="{FF2B5EF4-FFF2-40B4-BE49-F238E27FC236}">
                <a16:creationId xmlns:a16="http://schemas.microsoft.com/office/drawing/2014/main" id="{9C7241D1-0288-1B4E-D442-8D27138DD080}"/>
              </a:ext>
            </a:extLst>
          </p:cNvPr>
          <p:cNvCxnSpPr>
            <a:cxnSpLocks/>
          </p:cNvCxnSpPr>
          <p:nvPr/>
        </p:nvCxnSpPr>
        <p:spPr>
          <a:xfrm flipV="1">
            <a:off x="4898571" y="3069771"/>
            <a:ext cx="838200" cy="478972"/>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06706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Open folder outline">
            <a:extLst>
              <a:ext uri="{FF2B5EF4-FFF2-40B4-BE49-F238E27FC236}">
                <a16:creationId xmlns:a16="http://schemas.microsoft.com/office/drawing/2014/main" id="{4AF31F7E-B83E-4F79-A411-1D90804616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89772" y="256735"/>
            <a:ext cx="2511552" cy="2511552"/>
          </a:xfrm>
          <a:prstGeom prst="rect">
            <a:avLst/>
          </a:prstGeom>
        </p:spPr>
      </p:pic>
      <p:sp>
        <p:nvSpPr>
          <p:cNvPr id="17" name="TextBox 16">
            <a:extLst>
              <a:ext uri="{FF2B5EF4-FFF2-40B4-BE49-F238E27FC236}">
                <a16:creationId xmlns:a16="http://schemas.microsoft.com/office/drawing/2014/main" id="{FF789A01-A3E1-4777-8235-4F429D09AD83}"/>
              </a:ext>
            </a:extLst>
          </p:cNvPr>
          <p:cNvSpPr txBox="1"/>
          <p:nvPr/>
        </p:nvSpPr>
        <p:spPr>
          <a:xfrm>
            <a:off x="2596710" y="1471286"/>
            <a:ext cx="1297676" cy="692497"/>
          </a:xfrm>
          <a:prstGeom prst="rect">
            <a:avLst/>
          </a:prstGeom>
          <a:noFill/>
        </p:spPr>
        <p:txBody>
          <a:bodyPr wrap="square" rtlCol="0">
            <a:spAutoFit/>
          </a:bodyPr>
          <a:lstStyle/>
          <a:p>
            <a:pPr algn="ctr"/>
            <a:r>
              <a:rPr lang="en-US" sz="1300" b="1" dirty="0">
                <a:solidFill>
                  <a:srgbClr val="0095A8">
                    <a:lumMod val="75000"/>
                  </a:srgbClr>
                </a:solidFill>
                <a:latin typeface="Gotham Book"/>
              </a:rPr>
              <a:t>Data.census.gov using Internal file</a:t>
            </a:r>
          </a:p>
        </p:txBody>
      </p:sp>
      <p:pic>
        <p:nvPicPr>
          <p:cNvPr id="18" name="Graphic 17" descr="Open folder outline">
            <a:extLst>
              <a:ext uri="{FF2B5EF4-FFF2-40B4-BE49-F238E27FC236}">
                <a16:creationId xmlns:a16="http://schemas.microsoft.com/office/drawing/2014/main" id="{7EECD653-7D69-422F-8FBC-12850B1A79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69136" y="275023"/>
            <a:ext cx="2511552" cy="2511552"/>
          </a:xfrm>
          <a:prstGeom prst="rect">
            <a:avLst/>
          </a:prstGeom>
        </p:spPr>
      </p:pic>
      <p:sp>
        <p:nvSpPr>
          <p:cNvPr id="19" name="TextBox 18">
            <a:extLst>
              <a:ext uri="{FF2B5EF4-FFF2-40B4-BE49-F238E27FC236}">
                <a16:creationId xmlns:a16="http://schemas.microsoft.com/office/drawing/2014/main" id="{96F4E8E0-4BBB-4BC6-B888-466F8DD1F1B9}"/>
              </a:ext>
            </a:extLst>
          </p:cNvPr>
          <p:cNvSpPr txBox="1"/>
          <p:nvPr/>
        </p:nvSpPr>
        <p:spPr>
          <a:xfrm>
            <a:off x="8750846" y="1503069"/>
            <a:ext cx="1451382" cy="692497"/>
          </a:xfrm>
          <a:prstGeom prst="rect">
            <a:avLst/>
          </a:prstGeom>
          <a:noFill/>
        </p:spPr>
        <p:txBody>
          <a:bodyPr wrap="square" rtlCol="0">
            <a:spAutoFit/>
          </a:bodyPr>
          <a:lstStyle/>
          <a:p>
            <a:pPr algn="ctr"/>
            <a:r>
              <a:rPr lang="en-US" sz="1300" b="1" dirty="0">
                <a:solidFill>
                  <a:srgbClr val="7030A0"/>
                </a:solidFill>
                <a:latin typeface="Gotham Book"/>
              </a:rPr>
              <a:t>Microdata Access using Public Use file</a:t>
            </a:r>
          </a:p>
        </p:txBody>
      </p:sp>
      <p:sp>
        <p:nvSpPr>
          <p:cNvPr id="25" name="Rectangle 2">
            <a:extLst>
              <a:ext uri="{FF2B5EF4-FFF2-40B4-BE49-F238E27FC236}">
                <a16:creationId xmlns:a16="http://schemas.microsoft.com/office/drawing/2014/main" id="{31ABEB1A-EABC-4676-A5B1-D780681DA9EC}"/>
              </a:ext>
            </a:extLst>
          </p:cNvPr>
          <p:cNvSpPr txBox="1">
            <a:spLocks noChangeArrowheads="1"/>
          </p:cNvSpPr>
          <p:nvPr/>
        </p:nvSpPr>
        <p:spPr>
          <a:xfrm>
            <a:off x="131135" y="126633"/>
            <a:ext cx="11929729" cy="46338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b="1" kern="1200" spc="60" baseline="0">
                <a:solidFill>
                  <a:schemeClr val="accent1"/>
                </a:solidFill>
                <a:latin typeface="Century Gothic" panose="020B0502020202020204" pitchFamily="34" charset="0"/>
                <a:ea typeface="+mj-ea"/>
                <a:cs typeface="+mj-cs"/>
              </a:defRPr>
            </a:lvl1pPr>
          </a:lstStyle>
          <a:p>
            <a:pPr>
              <a:spcBef>
                <a:spcPct val="75000"/>
              </a:spcBef>
            </a:pPr>
            <a:r>
              <a:rPr lang="en-US" sz="2300" dirty="0">
                <a:solidFill>
                  <a:srgbClr val="205493"/>
                </a:solidFill>
                <a:latin typeface="Century Gothic"/>
              </a:rPr>
              <a:t>What are the pros and cons of using data.census.gov and Microdata Access?</a:t>
            </a:r>
          </a:p>
        </p:txBody>
      </p:sp>
      <p:sp>
        <p:nvSpPr>
          <p:cNvPr id="2" name="Slide Number Placeholder 1">
            <a:extLst>
              <a:ext uri="{FF2B5EF4-FFF2-40B4-BE49-F238E27FC236}">
                <a16:creationId xmlns:a16="http://schemas.microsoft.com/office/drawing/2014/main" id="{32C6FED0-498D-4DC3-B903-7F4F5C88E693}"/>
              </a:ext>
            </a:extLst>
          </p:cNvPr>
          <p:cNvSpPr>
            <a:spLocks noGrp="1"/>
          </p:cNvSpPr>
          <p:nvPr>
            <p:ph type="sldNum" sz="quarter" idx="12"/>
          </p:nvPr>
        </p:nvSpPr>
        <p:spPr/>
        <p:txBody>
          <a:bodyPr/>
          <a:lstStyle/>
          <a:p>
            <a:fld id="{FC63ECC8-719A-498E-B101-491B6A35558E}" type="slidenum">
              <a:rPr lang="en-US" smtClean="0"/>
              <a:t>70</a:t>
            </a:fld>
            <a:endParaRPr lang="en-US" dirty="0"/>
          </a:p>
        </p:txBody>
      </p:sp>
      <p:graphicFrame>
        <p:nvGraphicFramePr>
          <p:cNvPr id="4" name="Table 4">
            <a:extLst>
              <a:ext uri="{FF2B5EF4-FFF2-40B4-BE49-F238E27FC236}">
                <a16:creationId xmlns:a16="http://schemas.microsoft.com/office/drawing/2014/main" id="{DEE8AC2B-EA2F-9F49-AFE7-79BE6595F03B}"/>
              </a:ext>
            </a:extLst>
          </p:cNvPr>
          <p:cNvGraphicFramePr>
            <a:graphicFrameLocks noGrp="1"/>
          </p:cNvGraphicFramePr>
          <p:nvPr/>
        </p:nvGraphicFramePr>
        <p:xfrm>
          <a:off x="472417" y="2436019"/>
          <a:ext cx="5418666" cy="347980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129234481"/>
                    </a:ext>
                  </a:extLst>
                </a:gridCol>
                <a:gridCol w="2709333">
                  <a:extLst>
                    <a:ext uri="{9D8B030D-6E8A-4147-A177-3AD203B41FA5}">
                      <a16:colId xmlns:a16="http://schemas.microsoft.com/office/drawing/2014/main" val="634659105"/>
                    </a:ext>
                  </a:extLst>
                </a:gridCol>
              </a:tblGrid>
              <a:tr h="370840">
                <a:tc gridSpan="2">
                  <a:txBody>
                    <a:bodyPr/>
                    <a:lstStyle/>
                    <a:p>
                      <a:r>
                        <a:rPr lang="en-US" dirty="0"/>
                        <a:t>Pros and Cons of Using Tables found in data.census.gov</a:t>
                      </a:r>
                    </a:p>
                  </a:txBody>
                  <a:tcPr>
                    <a:solidFill>
                      <a:srgbClr val="00707E"/>
                    </a:solidFill>
                  </a:tcPr>
                </a:tc>
                <a:tc hMerge="1">
                  <a:txBody>
                    <a:bodyPr/>
                    <a:lstStyle/>
                    <a:p>
                      <a:endParaRPr lang="en-US" dirty="0"/>
                    </a:p>
                  </a:txBody>
                  <a:tcPr>
                    <a:solidFill>
                      <a:srgbClr val="00707E"/>
                    </a:solidFill>
                  </a:tcPr>
                </a:tc>
                <a:extLst>
                  <a:ext uri="{0D108BD9-81ED-4DB2-BD59-A6C34878D82A}">
                    <a16:rowId xmlns:a16="http://schemas.microsoft.com/office/drawing/2014/main" val="4035381922"/>
                  </a:ext>
                </a:extLst>
              </a:tr>
              <a:tr h="370840">
                <a:tc>
                  <a:txBody>
                    <a:bodyPr/>
                    <a:lstStyle/>
                    <a:p>
                      <a:r>
                        <a:rPr lang="en-US" dirty="0">
                          <a:solidFill>
                            <a:schemeClr val="bg1"/>
                          </a:solidFill>
                        </a:rPr>
                        <a:t>Pros:</a:t>
                      </a:r>
                    </a:p>
                    <a:p>
                      <a:pPr marL="285750" indent="-285750">
                        <a:buFont typeface="Arial" panose="020B0604020202020204" pitchFamily="34" charset="0"/>
                        <a:buChar char="•"/>
                      </a:pPr>
                      <a:r>
                        <a:rPr lang="en-US" dirty="0">
                          <a:solidFill>
                            <a:schemeClr val="bg1"/>
                          </a:solidFill>
                          <a:latin typeface="Gotham Book"/>
                        </a:rPr>
                        <a:t>Provides more precise estimates</a:t>
                      </a:r>
                    </a:p>
                    <a:p>
                      <a:pPr marL="285750" indent="-285750">
                        <a:buFont typeface="Arial" panose="020B0604020202020204" pitchFamily="34" charset="0"/>
                        <a:buChar char="•"/>
                      </a:pPr>
                      <a:endParaRPr lang="en-US" dirty="0">
                        <a:solidFill>
                          <a:schemeClr val="bg1"/>
                        </a:solidFill>
                        <a:latin typeface="Gotham Book"/>
                      </a:endParaRPr>
                    </a:p>
                    <a:p>
                      <a:pPr marL="285750" indent="-285750">
                        <a:buFont typeface="Arial" panose="020B0604020202020204" pitchFamily="34" charset="0"/>
                        <a:buChar char="•"/>
                      </a:pPr>
                      <a:r>
                        <a:rPr lang="en-US" dirty="0">
                          <a:solidFill>
                            <a:schemeClr val="bg1"/>
                          </a:solidFill>
                          <a:latin typeface="Gotham Book"/>
                        </a:rPr>
                        <a:t>Wider range of datasets</a:t>
                      </a:r>
                    </a:p>
                    <a:p>
                      <a:pPr marL="285750" indent="-285750">
                        <a:buFont typeface="Arial" panose="020B0604020202020204" pitchFamily="34" charset="0"/>
                        <a:buChar char="•"/>
                      </a:pPr>
                      <a:endParaRPr lang="en-US" dirty="0">
                        <a:solidFill>
                          <a:schemeClr val="bg1"/>
                        </a:solidFill>
                        <a:latin typeface="Gotham Book"/>
                      </a:endParaRPr>
                    </a:p>
                    <a:p>
                      <a:pPr marL="285750" indent="-285750">
                        <a:buFont typeface="Arial" panose="020B0604020202020204" pitchFamily="34" charset="0"/>
                        <a:buChar char="•"/>
                      </a:pPr>
                      <a:r>
                        <a:rPr lang="en-US" dirty="0">
                          <a:solidFill>
                            <a:schemeClr val="bg1"/>
                          </a:solidFill>
                          <a:latin typeface="Gotham Book"/>
                        </a:rPr>
                        <a:t>Fewer limitations to available geographies </a:t>
                      </a:r>
                    </a:p>
                    <a:p>
                      <a:pPr marL="285750" indent="-285750">
                        <a:buFont typeface="Arial" panose="020B0604020202020204" pitchFamily="34" charset="0"/>
                        <a:buChar char="•"/>
                      </a:pPr>
                      <a:endParaRPr lang="en-US" dirty="0">
                        <a:solidFill>
                          <a:schemeClr val="bg1"/>
                        </a:solidFill>
                        <a:latin typeface="Gotham Book"/>
                      </a:endParaRPr>
                    </a:p>
                    <a:p>
                      <a:pPr marL="285750" indent="-285750">
                        <a:buFont typeface="Arial" panose="020B0604020202020204" pitchFamily="34" charset="0"/>
                        <a:buChar char="•"/>
                      </a:pPr>
                      <a:r>
                        <a:rPr lang="en-US" dirty="0">
                          <a:solidFill>
                            <a:schemeClr val="bg1"/>
                          </a:solidFill>
                          <a:latin typeface="Gotham Book"/>
                        </a:rPr>
                        <a:t>No in-depth knowledge of variables required</a:t>
                      </a:r>
                    </a:p>
                  </a:txBody>
                  <a:tcPr>
                    <a:solidFill>
                      <a:srgbClr val="00707E"/>
                    </a:solidFill>
                  </a:tcPr>
                </a:tc>
                <a:tc>
                  <a:txBody>
                    <a:bodyPr/>
                    <a:lstStyle/>
                    <a:p>
                      <a:r>
                        <a:rPr lang="en-US" dirty="0">
                          <a:solidFill>
                            <a:schemeClr val="bg1"/>
                          </a:solidFill>
                        </a:rPr>
                        <a:t>Cons:</a:t>
                      </a:r>
                    </a:p>
                    <a:p>
                      <a:pPr marL="285750" indent="-285750">
                        <a:buFont typeface="Arial" panose="020B0604020202020204" pitchFamily="34" charset="0"/>
                        <a:buChar char="•"/>
                      </a:pPr>
                      <a:r>
                        <a:rPr lang="en-US" dirty="0">
                          <a:solidFill>
                            <a:schemeClr val="bg1"/>
                          </a:solidFill>
                          <a:latin typeface="Gotham Book"/>
                        </a:rPr>
                        <a:t>Limited to crosstabulations and tables that are predetermined by data providers</a:t>
                      </a:r>
                    </a:p>
                    <a:p>
                      <a:pPr marL="285750" indent="-285750">
                        <a:buFont typeface="Arial" panose="020B0604020202020204" pitchFamily="34" charset="0"/>
                        <a:buChar char="•"/>
                      </a:pPr>
                      <a:endParaRPr lang="en-US" dirty="0">
                        <a:solidFill>
                          <a:schemeClr val="bg1"/>
                        </a:solidFill>
                        <a:latin typeface="Gotham Book"/>
                      </a:endParaRPr>
                    </a:p>
                    <a:p>
                      <a:pPr marL="285750" indent="-285750">
                        <a:buFont typeface="Arial" panose="020B0604020202020204" pitchFamily="34" charset="0"/>
                        <a:buChar char="•"/>
                      </a:pPr>
                      <a:r>
                        <a:rPr lang="en-US" dirty="0">
                          <a:solidFill>
                            <a:schemeClr val="bg1"/>
                          </a:solidFill>
                          <a:latin typeface="Gotham Book"/>
                        </a:rPr>
                        <a:t>Limited ability to customize tables</a:t>
                      </a:r>
                      <a:endParaRPr lang="en-US" dirty="0"/>
                    </a:p>
                  </a:txBody>
                  <a:tcPr>
                    <a:solidFill>
                      <a:srgbClr val="00707E"/>
                    </a:solidFill>
                  </a:tcPr>
                </a:tc>
                <a:extLst>
                  <a:ext uri="{0D108BD9-81ED-4DB2-BD59-A6C34878D82A}">
                    <a16:rowId xmlns:a16="http://schemas.microsoft.com/office/drawing/2014/main" val="326900556"/>
                  </a:ext>
                </a:extLst>
              </a:tr>
            </a:tbl>
          </a:graphicData>
        </a:graphic>
      </p:graphicFrame>
      <p:graphicFrame>
        <p:nvGraphicFramePr>
          <p:cNvPr id="5" name="Table 4">
            <a:extLst>
              <a:ext uri="{FF2B5EF4-FFF2-40B4-BE49-F238E27FC236}">
                <a16:creationId xmlns:a16="http://schemas.microsoft.com/office/drawing/2014/main" id="{66B6A5D8-2AB9-D599-C9B9-6CFC8D71E8DA}"/>
              </a:ext>
            </a:extLst>
          </p:cNvPr>
          <p:cNvGraphicFramePr>
            <a:graphicFrameLocks noGrp="1"/>
          </p:cNvGraphicFramePr>
          <p:nvPr/>
        </p:nvGraphicFramePr>
        <p:xfrm>
          <a:off x="6302611" y="2436019"/>
          <a:ext cx="5418666" cy="374904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129234481"/>
                    </a:ext>
                  </a:extLst>
                </a:gridCol>
                <a:gridCol w="2709333">
                  <a:extLst>
                    <a:ext uri="{9D8B030D-6E8A-4147-A177-3AD203B41FA5}">
                      <a16:colId xmlns:a16="http://schemas.microsoft.com/office/drawing/2014/main" val="634659105"/>
                    </a:ext>
                  </a:extLst>
                </a:gridCol>
              </a:tblGrid>
              <a:tr h="339493">
                <a:tc gridSpan="2">
                  <a:txBody>
                    <a:bodyPr/>
                    <a:lstStyle/>
                    <a:p>
                      <a:r>
                        <a:rPr lang="en-US" dirty="0"/>
                        <a:t>Pros and Cons of Creating Tables in Microdata Access</a:t>
                      </a:r>
                    </a:p>
                  </a:txBody>
                  <a:tcPr>
                    <a:solidFill>
                      <a:srgbClr val="5D2884"/>
                    </a:solidFill>
                  </a:tcPr>
                </a:tc>
                <a:tc hMerge="1">
                  <a:txBody>
                    <a:bodyPr/>
                    <a:lstStyle/>
                    <a:p>
                      <a:endParaRPr lang="en-US" dirty="0"/>
                    </a:p>
                  </a:txBody>
                  <a:tcPr>
                    <a:solidFill>
                      <a:srgbClr val="00707E"/>
                    </a:solidFill>
                  </a:tcPr>
                </a:tc>
                <a:extLst>
                  <a:ext uri="{0D108BD9-81ED-4DB2-BD59-A6C34878D82A}">
                    <a16:rowId xmlns:a16="http://schemas.microsoft.com/office/drawing/2014/main" val="4035381922"/>
                  </a:ext>
                </a:extLst>
              </a:tr>
              <a:tr h="3140307">
                <a:tc>
                  <a:txBody>
                    <a:bodyPr/>
                    <a:lstStyle/>
                    <a:p>
                      <a:r>
                        <a:rPr lang="en-US" dirty="0">
                          <a:solidFill>
                            <a:schemeClr val="bg1"/>
                          </a:solidFill>
                        </a:rPr>
                        <a:t>Pros:</a:t>
                      </a:r>
                    </a:p>
                    <a:p>
                      <a:pPr marL="285750" indent="-285750">
                        <a:buFont typeface="Arial" panose="020B0604020202020204" pitchFamily="34" charset="0"/>
                        <a:buChar char="•"/>
                      </a:pPr>
                      <a:r>
                        <a:rPr lang="en-US" dirty="0">
                          <a:solidFill>
                            <a:schemeClr val="bg1"/>
                          </a:solidFill>
                          <a:latin typeface="Gotham Book"/>
                        </a:rPr>
                        <a:t>Provides custom estimates when a pre-tabulated Census table is not available</a:t>
                      </a:r>
                    </a:p>
                    <a:p>
                      <a:pPr marL="285750" indent="-285750">
                        <a:buFont typeface="Arial" panose="020B0604020202020204" pitchFamily="34" charset="0"/>
                        <a:buChar char="•"/>
                      </a:pPr>
                      <a:endParaRPr lang="en-US" dirty="0">
                        <a:solidFill>
                          <a:schemeClr val="bg1"/>
                        </a:solidFill>
                        <a:latin typeface="Gotham Book"/>
                      </a:endParaRPr>
                    </a:p>
                    <a:p>
                      <a:pPr marL="285750" indent="-285750">
                        <a:buFont typeface="Arial" panose="020B0604020202020204" pitchFamily="34" charset="0"/>
                        <a:buChar char="•"/>
                      </a:pPr>
                      <a:r>
                        <a:rPr lang="en-US" dirty="0">
                          <a:solidFill>
                            <a:schemeClr val="bg1"/>
                          </a:solidFill>
                          <a:latin typeface="Gotham Book"/>
                        </a:rPr>
                        <a:t>More historical data available</a:t>
                      </a:r>
                    </a:p>
                    <a:p>
                      <a:pPr marL="285750" indent="-285750">
                        <a:buFont typeface="Arial" panose="020B0604020202020204" pitchFamily="34" charset="0"/>
                        <a:buChar char="•"/>
                      </a:pPr>
                      <a:endParaRPr lang="en-US" dirty="0">
                        <a:solidFill>
                          <a:schemeClr val="bg1"/>
                        </a:solidFill>
                        <a:latin typeface="Gotham Book"/>
                      </a:endParaRPr>
                    </a:p>
                    <a:p>
                      <a:pPr marL="285750" indent="-285750">
                        <a:buFont typeface="Arial" panose="020B0604020202020204" pitchFamily="34" charset="0"/>
                        <a:buChar char="•"/>
                      </a:pPr>
                      <a:r>
                        <a:rPr lang="en-US" dirty="0">
                          <a:solidFill>
                            <a:schemeClr val="bg1"/>
                          </a:solidFill>
                          <a:latin typeface="Gotham Book"/>
                        </a:rPr>
                        <a:t>Includes datasets not available in data.census.gov</a:t>
                      </a:r>
                    </a:p>
                  </a:txBody>
                  <a:tcPr>
                    <a:solidFill>
                      <a:srgbClr val="5D2884"/>
                    </a:solidFill>
                  </a:tcPr>
                </a:tc>
                <a:tc>
                  <a:txBody>
                    <a:bodyPr/>
                    <a:lstStyle/>
                    <a:p>
                      <a:r>
                        <a:rPr lang="en-US" dirty="0">
                          <a:solidFill>
                            <a:schemeClr val="bg1"/>
                          </a:solidFill>
                        </a:rPr>
                        <a:t>Cons: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bg1"/>
                          </a:solidFill>
                          <a:latin typeface="Gotham Book"/>
                        </a:rPr>
                        <a:t>Limited geographies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chemeClr val="bg1"/>
                        </a:solidFill>
                        <a:latin typeface="Gotham Book"/>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bg1"/>
                          </a:solidFill>
                          <a:latin typeface="Gotham Book"/>
                        </a:rPr>
                        <a:t>Provides less precise estimates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chemeClr val="bg1"/>
                        </a:solidFill>
                        <a:latin typeface="Gotham Book"/>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bg1"/>
                          </a:solidFill>
                          <a:latin typeface="Gotham Book"/>
                        </a:rPr>
                        <a:t>Requires in-depth knowledge of variables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chemeClr val="bg1"/>
                        </a:solidFill>
                        <a:latin typeface="Gotham Book"/>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bg1"/>
                          </a:solidFill>
                          <a:latin typeface="Gotham Book"/>
                        </a:rPr>
                        <a:t>No margins of error provided</a:t>
                      </a:r>
                      <a:endParaRPr lang="en-US" dirty="0">
                        <a:solidFill>
                          <a:schemeClr val="bg1"/>
                        </a:solidFill>
                      </a:endParaRPr>
                    </a:p>
                  </a:txBody>
                  <a:tcPr>
                    <a:solidFill>
                      <a:srgbClr val="5D2884"/>
                    </a:solidFill>
                  </a:tcPr>
                </a:tc>
                <a:extLst>
                  <a:ext uri="{0D108BD9-81ED-4DB2-BD59-A6C34878D82A}">
                    <a16:rowId xmlns:a16="http://schemas.microsoft.com/office/drawing/2014/main" val="326900556"/>
                  </a:ext>
                </a:extLst>
              </a:tr>
            </a:tbl>
          </a:graphicData>
        </a:graphic>
      </p:graphicFrame>
    </p:spTree>
    <p:extLst>
      <p:ext uri="{BB962C8B-B14F-4D97-AF65-F5344CB8AC3E}">
        <p14:creationId xmlns:p14="http://schemas.microsoft.com/office/powerpoint/2010/main" val="18330058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Open folder outline">
            <a:extLst>
              <a:ext uri="{FF2B5EF4-FFF2-40B4-BE49-F238E27FC236}">
                <a16:creationId xmlns:a16="http://schemas.microsoft.com/office/drawing/2014/main" id="{FC032577-D35F-4504-A0C3-2132D46B3EF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8056" y="926592"/>
            <a:ext cx="2511552" cy="2511552"/>
          </a:xfrm>
          <a:prstGeom prst="rect">
            <a:avLst/>
          </a:prstGeom>
        </p:spPr>
      </p:pic>
      <p:sp>
        <p:nvSpPr>
          <p:cNvPr id="5" name="TextBox 4">
            <a:extLst>
              <a:ext uri="{FF2B5EF4-FFF2-40B4-BE49-F238E27FC236}">
                <a16:creationId xmlns:a16="http://schemas.microsoft.com/office/drawing/2014/main" id="{ECB072C1-795A-4138-BE8A-2037B521CBA7}"/>
              </a:ext>
            </a:extLst>
          </p:cNvPr>
          <p:cNvSpPr txBox="1"/>
          <p:nvPr/>
        </p:nvSpPr>
        <p:spPr>
          <a:xfrm>
            <a:off x="1171386" y="2182368"/>
            <a:ext cx="1225296" cy="646331"/>
          </a:xfrm>
          <a:prstGeom prst="rect">
            <a:avLst/>
          </a:prstGeom>
          <a:noFill/>
        </p:spPr>
        <p:txBody>
          <a:bodyPr wrap="square" rtlCol="0">
            <a:spAutoFit/>
          </a:bodyPr>
          <a:lstStyle/>
          <a:p>
            <a:pPr algn="ctr"/>
            <a:r>
              <a:rPr lang="en-US" b="1" dirty="0">
                <a:solidFill>
                  <a:srgbClr val="0095A8">
                    <a:lumMod val="75000"/>
                  </a:srgbClr>
                </a:solidFill>
                <a:latin typeface="Gotham Book"/>
              </a:rPr>
              <a:t>Tabulated data</a:t>
            </a:r>
          </a:p>
        </p:txBody>
      </p:sp>
      <p:pic>
        <p:nvPicPr>
          <p:cNvPr id="6" name="Graphic 5" descr="Open folder outline">
            <a:extLst>
              <a:ext uri="{FF2B5EF4-FFF2-40B4-BE49-F238E27FC236}">
                <a16:creationId xmlns:a16="http://schemas.microsoft.com/office/drawing/2014/main" id="{6DACAA0E-3FDE-49F7-BB53-AC10D3E405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3296" y="3284404"/>
            <a:ext cx="2511552" cy="2511552"/>
          </a:xfrm>
          <a:prstGeom prst="rect">
            <a:avLst/>
          </a:prstGeom>
        </p:spPr>
      </p:pic>
      <p:sp>
        <p:nvSpPr>
          <p:cNvPr id="7" name="TextBox 6">
            <a:extLst>
              <a:ext uri="{FF2B5EF4-FFF2-40B4-BE49-F238E27FC236}">
                <a16:creationId xmlns:a16="http://schemas.microsoft.com/office/drawing/2014/main" id="{74B40B45-13CC-4AF7-9ADB-7850B914BDE1}"/>
              </a:ext>
            </a:extLst>
          </p:cNvPr>
          <p:cNvSpPr txBox="1"/>
          <p:nvPr/>
        </p:nvSpPr>
        <p:spPr>
          <a:xfrm>
            <a:off x="1121664" y="4618049"/>
            <a:ext cx="1194816" cy="369332"/>
          </a:xfrm>
          <a:prstGeom prst="rect">
            <a:avLst/>
          </a:prstGeom>
          <a:noFill/>
        </p:spPr>
        <p:txBody>
          <a:bodyPr wrap="square" rtlCol="0">
            <a:spAutoFit/>
          </a:bodyPr>
          <a:lstStyle/>
          <a:p>
            <a:pPr algn="ctr"/>
            <a:r>
              <a:rPr lang="en-US" b="1" dirty="0">
                <a:solidFill>
                  <a:srgbClr val="7030A0"/>
                </a:solidFill>
                <a:latin typeface="Gotham Book"/>
              </a:rPr>
              <a:t>Microdata</a:t>
            </a:r>
          </a:p>
        </p:txBody>
      </p:sp>
      <p:cxnSp>
        <p:nvCxnSpPr>
          <p:cNvPr id="8" name="Straight Arrow Connector 7">
            <a:extLst>
              <a:ext uri="{FF2B5EF4-FFF2-40B4-BE49-F238E27FC236}">
                <a16:creationId xmlns:a16="http://schemas.microsoft.com/office/drawing/2014/main" id="{17B15A95-AB47-4BBF-B0C4-E21BED42FBC8}"/>
              </a:ext>
            </a:extLst>
          </p:cNvPr>
          <p:cNvCxnSpPr>
            <a:cxnSpLocks/>
          </p:cNvCxnSpPr>
          <p:nvPr/>
        </p:nvCxnSpPr>
        <p:spPr>
          <a:xfrm>
            <a:off x="2822448" y="2200656"/>
            <a:ext cx="505968" cy="0"/>
          </a:xfrm>
          <a:prstGeom prst="straightConnector1">
            <a:avLst/>
          </a:prstGeom>
          <a:noFill/>
          <a:ln w="38100" cap="flat" cmpd="sng" algn="ctr">
            <a:solidFill>
              <a:sysClr val="windowText" lastClr="000000"/>
            </a:solidFill>
            <a:prstDash val="solid"/>
            <a:miter lim="800000"/>
            <a:tailEnd type="triangle"/>
          </a:ln>
          <a:effectLst/>
        </p:spPr>
      </p:cxnSp>
      <p:cxnSp>
        <p:nvCxnSpPr>
          <p:cNvPr id="9" name="Straight Arrow Connector 8">
            <a:extLst>
              <a:ext uri="{FF2B5EF4-FFF2-40B4-BE49-F238E27FC236}">
                <a16:creationId xmlns:a16="http://schemas.microsoft.com/office/drawing/2014/main" id="{DB9EB5BF-AB8E-411F-8EFF-C17ED525970E}"/>
              </a:ext>
            </a:extLst>
          </p:cNvPr>
          <p:cNvCxnSpPr>
            <a:cxnSpLocks/>
          </p:cNvCxnSpPr>
          <p:nvPr/>
        </p:nvCxnSpPr>
        <p:spPr>
          <a:xfrm>
            <a:off x="2822448" y="4802716"/>
            <a:ext cx="505968" cy="0"/>
          </a:xfrm>
          <a:prstGeom prst="straightConnector1">
            <a:avLst/>
          </a:prstGeom>
          <a:noFill/>
          <a:ln w="38100" cap="flat" cmpd="sng" algn="ctr">
            <a:solidFill>
              <a:sysClr val="windowText" lastClr="000000"/>
            </a:solidFill>
            <a:prstDash val="solid"/>
            <a:miter lim="800000"/>
            <a:tailEnd type="triangle"/>
          </a:ln>
          <a:effectLst/>
        </p:spPr>
      </p:cxnSp>
      <p:sp>
        <p:nvSpPr>
          <p:cNvPr id="10" name="TextBox 9">
            <a:extLst>
              <a:ext uri="{FF2B5EF4-FFF2-40B4-BE49-F238E27FC236}">
                <a16:creationId xmlns:a16="http://schemas.microsoft.com/office/drawing/2014/main" id="{FBBEE4B6-70DF-4867-AD7E-DD6023B10802}"/>
              </a:ext>
            </a:extLst>
          </p:cNvPr>
          <p:cNvSpPr txBox="1"/>
          <p:nvPr/>
        </p:nvSpPr>
        <p:spPr>
          <a:xfrm>
            <a:off x="7694086" y="926592"/>
            <a:ext cx="4318017" cy="5970865"/>
          </a:xfrm>
          <a:prstGeom prst="rect">
            <a:avLst/>
          </a:prstGeom>
          <a:noFill/>
        </p:spPr>
        <p:txBody>
          <a:bodyPr wrap="square" rtlCol="0">
            <a:spAutoFit/>
          </a:bodyPr>
          <a:lstStyle/>
          <a:p>
            <a:endParaRPr lang="en-US" dirty="0">
              <a:solidFill>
                <a:prstClr val="black"/>
              </a:solidFill>
              <a:latin typeface="Gotham Book"/>
            </a:endParaRPr>
          </a:p>
          <a:p>
            <a:r>
              <a:rPr lang="en-US" sz="2000" b="1" dirty="0">
                <a:solidFill>
                  <a:srgbClr val="0095A8">
                    <a:lumMod val="50000"/>
                  </a:srgbClr>
                </a:solidFill>
                <a:latin typeface="Gotham Book"/>
              </a:rPr>
              <a:t>data.census.gov</a:t>
            </a:r>
          </a:p>
          <a:p>
            <a:endParaRPr lang="en-US" dirty="0">
              <a:solidFill>
                <a:srgbClr val="0095A8">
                  <a:lumMod val="50000"/>
                </a:srgbClr>
              </a:solidFill>
              <a:latin typeface="Gotham Book"/>
            </a:endParaRPr>
          </a:p>
          <a:p>
            <a:r>
              <a:rPr lang="en-US" b="1" dirty="0">
                <a:solidFill>
                  <a:srgbClr val="0095A8">
                    <a:lumMod val="50000"/>
                  </a:srgbClr>
                </a:solidFill>
                <a:latin typeface="Gotham Book"/>
              </a:rPr>
              <a:t>Aggregated tables for a geography:</a:t>
            </a:r>
          </a:p>
          <a:p>
            <a:endParaRPr lang="en-US" b="1" dirty="0">
              <a:solidFill>
                <a:srgbClr val="0095A8">
                  <a:lumMod val="50000"/>
                </a:srgbClr>
              </a:solidFill>
              <a:latin typeface="Gotham Book"/>
            </a:endParaRPr>
          </a:p>
          <a:p>
            <a:r>
              <a:rPr lang="en-US" dirty="0">
                <a:solidFill>
                  <a:srgbClr val="0095A8">
                    <a:lumMod val="50000"/>
                  </a:srgbClr>
                </a:solidFill>
                <a:latin typeface="Gotham Book"/>
              </a:rPr>
              <a:t>“In 2019 in Maryland, approximately 121,160 males worked in computer and mathematical occupations.”</a:t>
            </a:r>
          </a:p>
          <a:p>
            <a:endParaRPr lang="en-US" dirty="0">
              <a:solidFill>
                <a:prstClr val="black"/>
              </a:solidFill>
              <a:latin typeface="Gotham Book"/>
            </a:endParaRPr>
          </a:p>
          <a:p>
            <a:endParaRPr lang="en-US" dirty="0">
              <a:solidFill>
                <a:prstClr val="black"/>
              </a:solidFill>
              <a:latin typeface="Gotham Book"/>
            </a:endParaRPr>
          </a:p>
          <a:p>
            <a:r>
              <a:rPr lang="en-US" sz="2000" b="1" dirty="0">
                <a:solidFill>
                  <a:srgbClr val="512373"/>
                </a:solidFill>
                <a:latin typeface="Gotham Book"/>
              </a:rPr>
              <a:t>Microdata Access</a:t>
            </a:r>
            <a:r>
              <a:rPr lang="en-US" sz="2000" dirty="0">
                <a:solidFill>
                  <a:srgbClr val="512373"/>
                </a:solidFill>
                <a:latin typeface="Gotham Book"/>
              </a:rPr>
              <a:t> </a:t>
            </a:r>
            <a:r>
              <a:rPr lang="en-US" dirty="0">
                <a:solidFill>
                  <a:srgbClr val="512373"/>
                </a:solidFill>
                <a:latin typeface="Gotham Book"/>
              </a:rPr>
              <a:t>(</a:t>
            </a:r>
            <a:r>
              <a:rPr lang="en-US" sz="1600" dirty="0">
                <a:solidFill>
                  <a:srgbClr val="512373"/>
                </a:solidFill>
                <a:latin typeface="Gotham Book"/>
              </a:rPr>
              <a:t>MDAT</a:t>
            </a:r>
            <a:r>
              <a:rPr lang="en-US" dirty="0">
                <a:solidFill>
                  <a:srgbClr val="512373"/>
                </a:solidFill>
                <a:latin typeface="Gotham Book"/>
              </a:rPr>
              <a:t>)</a:t>
            </a:r>
          </a:p>
          <a:p>
            <a:endParaRPr lang="en-US" dirty="0">
              <a:solidFill>
                <a:srgbClr val="512373"/>
              </a:solidFill>
              <a:latin typeface="Gotham Book"/>
            </a:endParaRPr>
          </a:p>
          <a:p>
            <a:r>
              <a:rPr lang="en-US" dirty="0">
                <a:solidFill>
                  <a:srgbClr val="512373"/>
                </a:solidFill>
                <a:latin typeface="Gotham Book"/>
              </a:rPr>
              <a:t>Microdata (a set of edited survey responses):</a:t>
            </a:r>
          </a:p>
          <a:p>
            <a:pPr algn="r"/>
            <a:endParaRPr lang="en-US" b="1" dirty="0">
              <a:solidFill>
                <a:srgbClr val="512373"/>
              </a:solidFill>
              <a:latin typeface="Gotham Book"/>
            </a:endParaRPr>
          </a:p>
          <a:p>
            <a:pPr algn="r"/>
            <a:r>
              <a:rPr lang="en-US" dirty="0">
                <a:solidFill>
                  <a:srgbClr val="512373"/>
                </a:solidFill>
                <a:latin typeface="Gotham Book"/>
              </a:rPr>
              <a:t>“This male in Maryland is a web developer.”</a:t>
            </a:r>
          </a:p>
          <a:p>
            <a:pPr marL="285750" indent="-285750">
              <a:buFont typeface="Arial" panose="020B0604020202020204" pitchFamily="34" charset="0"/>
              <a:buChar char="•"/>
            </a:pPr>
            <a:endParaRPr lang="en-US" dirty="0">
              <a:solidFill>
                <a:prstClr val="black"/>
              </a:solidFill>
              <a:latin typeface="Gotham Book"/>
            </a:endParaRPr>
          </a:p>
          <a:p>
            <a:pPr marL="285750" indent="-285750">
              <a:buFont typeface="Arial" panose="020B0604020202020204" pitchFamily="34" charset="0"/>
              <a:buChar char="•"/>
            </a:pPr>
            <a:endParaRPr lang="en-US" dirty="0">
              <a:solidFill>
                <a:prstClr val="black"/>
              </a:solidFill>
              <a:latin typeface="Gotham Book"/>
            </a:endParaRPr>
          </a:p>
          <a:p>
            <a:pPr marL="285750" indent="-285750">
              <a:buFont typeface="Arial" panose="020B0604020202020204" pitchFamily="34" charset="0"/>
              <a:buChar char="•"/>
            </a:pPr>
            <a:endParaRPr lang="en-US" dirty="0">
              <a:solidFill>
                <a:prstClr val="black"/>
              </a:solidFill>
              <a:latin typeface="Gotham Book"/>
            </a:endParaRPr>
          </a:p>
          <a:p>
            <a:endParaRPr lang="en-US" dirty="0">
              <a:solidFill>
                <a:prstClr val="black"/>
              </a:solidFill>
              <a:latin typeface="Gotham Book"/>
            </a:endParaRPr>
          </a:p>
          <a:p>
            <a:pPr marL="285750" indent="-285750">
              <a:buFont typeface="Arial" panose="020B0604020202020204" pitchFamily="34" charset="0"/>
              <a:buChar char="•"/>
            </a:pPr>
            <a:endParaRPr lang="en-US" dirty="0">
              <a:solidFill>
                <a:prstClr val="black"/>
              </a:solidFill>
              <a:latin typeface="Gotham Book"/>
            </a:endParaRPr>
          </a:p>
        </p:txBody>
      </p:sp>
      <p:sp>
        <p:nvSpPr>
          <p:cNvPr id="11" name="Rectangle 2">
            <a:extLst>
              <a:ext uri="{FF2B5EF4-FFF2-40B4-BE49-F238E27FC236}">
                <a16:creationId xmlns:a16="http://schemas.microsoft.com/office/drawing/2014/main" id="{FA2773F7-7688-402B-82D8-09BD8FE8D518}"/>
              </a:ext>
            </a:extLst>
          </p:cNvPr>
          <p:cNvSpPr txBox="1">
            <a:spLocks noChangeArrowheads="1"/>
          </p:cNvSpPr>
          <p:nvPr/>
        </p:nvSpPr>
        <p:spPr>
          <a:xfrm>
            <a:off x="264240" y="259398"/>
            <a:ext cx="11747863" cy="46338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60" baseline="0">
                <a:solidFill>
                  <a:schemeClr val="accent1"/>
                </a:solidFill>
                <a:latin typeface="Century Gothic" panose="020B0502020202020204" pitchFamily="34" charset="0"/>
                <a:ea typeface="+mj-ea"/>
                <a:cs typeface="+mj-cs"/>
              </a:defRPr>
            </a:lvl1pPr>
          </a:lstStyle>
          <a:p>
            <a:pPr>
              <a:spcBef>
                <a:spcPct val="75000"/>
              </a:spcBef>
            </a:pPr>
            <a:r>
              <a:rPr lang="en-US" sz="2400" dirty="0">
                <a:solidFill>
                  <a:srgbClr val="205493"/>
                </a:solidFill>
                <a:latin typeface="Century Gothic"/>
              </a:rPr>
              <a:t>What’s the difference between tabulated data and microdata?</a:t>
            </a:r>
          </a:p>
        </p:txBody>
      </p:sp>
      <p:pic>
        <p:nvPicPr>
          <p:cNvPr id="14" name="Picture 13">
            <a:extLst>
              <a:ext uri="{FF2B5EF4-FFF2-40B4-BE49-F238E27FC236}">
                <a16:creationId xmlns:a16="http://schemas.microsoft.com/office/drawing/2014/main" id="{4926A399-123F-4965-ADE6-583B825BB549}"/>
              </a:ext>
            </a:extLst>
          </p:cNvPr>
          <p:cNvPicPr>
            <a:picLocks noChangeAspect="1"/>
          </p:cNvPicPr>
          <p:nvPr/>
        </p:nvPicPr>
        <p:blipFill rotWithShape="1">
          <a:blip r:embed="rId6"/>
          <a:srcRect b="19577"/>
          <a:stretch/>
        </p:blipFill>
        <p:spPr>
          <a:xfrm>
            <a:off x="3465577" y="3840741"/>
            <a:ext cx="4007005" cy="1801105"/>
          </a:xfrm>
          <a:prstGeom prst="rect">
            <a:avLst/>
          </a:prstGeom>
          <a:ln>
            <a:solidFill>
              <a:sysClr val="windowText" lastClr="000000"/>
            </a:solidFill>
          </a:ln>
        </p:spPr>
      </p:pic>
      <p:sp>
        <p:nvSpPr>
          <p:cNvPr id="15" name="Rectangle 14">
            <a:extLst>
              <a:ext uri="{FF2B5EF4-FFF2-40B4-BE49-F238E27FC236}">
                <a16:creationId xmlns:a16="http://schemas.microsoft.com/office/drawing/2014/main" id="{EA9EDF0C-103F-44D6-AB34-F65D1F247707}"/>
              </a:ext>
            </a:extLst>
          </p:cNvPr>
          <p:cNvSpPr/>
          <p:nvPr/>
        </p:nvSpPr>
        <p:spPr>
          <a:xfrm>
            <a:off x="3478606" y="5109149"/>
            <a:ext cx="3980945" cy="212659"/>
          </a:xfrm>
          <a:prstGeom prst="rect">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C00000"/>
              </a:solidFill>
              <a:effectLst/>
              <a:uLnTx/>
              <a:uFillTx/>
              <a:latin typeface="Gotham Book"/>
              <a:ea typeface="+mn-ea"/>
              <a:cs typeface="+mn-cs"/>
            </a:endParaRPr>
          </a:p>
        </p:txBody>
      </p:sp>
      <p:pic>
        <p:nvPicPr>
          <p:cNvPr id="16" name="Picture 15">
            <a:extLst>
              <a:ext uri="{FF2B5EF4-FFF2-40B4-BE49-F238E27FC236}">
                <a16:creationId xmlns:a16="http://schemas.microsoft.com/office/drawing/2014/main" id="{A1554B60-5046-4ADE-9555-6DA2D8F30EB5}"/>
              </a:ext>
            </a:extLst>
          </p:cNvPr>
          <p:cNvPicPr>
            <a:picLocks noChangeAspect="1"/>
          </p:cNvPicPr>
          <p:nvPr/>
        </p:nvPicPr>
        <p:blipFill>
          <a:blip r:embed="rId7"/>
          <a:stretch>
            <a:fillRect/>
          </a:stretch>
        </p:blipFill>
        <p:spPr>
          <a:xfrm>
            <a:off x="3465575" y="1360162"/>
            <a:ext cx="3993976" cy="1680988"/>
          </a:xfrm>
          <a:prstGeom prst="rect">
            <a:avLst/>
          </a:prstGeom>
          <a:ln>
            <a:solidFill>
              <a:schemeClr val="tx1"/>
            </a:solidFill>
          </a:ln>
        </p:spPr>
      </p:pic>
      <p:sp>
        <p:nvSpPr>
          <p:cNvPr id="2" name="Slide Number Placeholder 1">
            <a:extLst>
              <a:ext uri="{FF2B5EF4-FFF2-40B4-BE49-F238E27FC236}">
                <a16:creationId xmlns:a16="http://schemas.microsoft.com/office/drawing/2014/main" id="{386C9A36-B095-41DE-B37C-904D7EEB4526}"/>
              </a:ext>
            </a:extLst>
          </p:cNvPr>
          <p:cNvSpPr>
            <a:spLocks noGrp="1"/>
          </p:cNvSpPr>
          <p:nvPr>
            <p:ph type="sldNum" sz="quarter" idx="12"/>
          </p:nvPr>
        </p:nvSpPr>
        <p:spPr/>
        <p:txBody>
          <a:bodyPr/>
          <a:lstStyle/>
          <a:p>
            <a:fld id="{FC63ECC8-719A-498E-B101-491B6A35558E}" type="slidenum">
              <a:rPr lang="en-US" smtClean="0"/>
              <a:t>71</a:t>
            </a:fld>
            <a:endParaRPr lang="en-US" dirty="0"/>
          </a:p>
        </p:txBody>
      </p:sp>
    </p:spTree>
    <p:extLst>
      <p:ext uri="{BB962C8B-B14F-4D97-AF65-F5344CB8AC3E}">
        <p14:creationId xmlns:p14="http://schemas.microsoft.com/office/powerpoint/2010/main" val="28565086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62834915-2E0E-4874-B946-F545BC3C9FF7}"/>
              </a:ext>
            </a:extLst>
          </p:cNvPr>
          <p:cNvSpPr txBox="1">
            <a:spLocks/>
          </p:cNvSpPr>
          <p:nvPr/>
        </p:nvSpPr>
        <p:spPr>
          <a:xfrm>
            <a:off x="963167" y="95885"/>
            <a:ext cx="10265663" cy="8286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60" baseline="0">
                <a:solidFill>
                  <a:schemeClr val="accent1"/>
                </a:solidFill>
                <a:latin typeface="Century Gothic" panose="020B0502020202020204" pitchFamily="34" charset="0"/>
                <a:ea typeface="+mj-ea"/>
                <a:cs typeface="+mj-cs"/>
              </a:defRPr>
            </a:lvl1pPr>
          </a:lstStyle>
          <a:p>
            <a:pPr marL="0" marR="0" lvl="0" indent="0" algn="ctr" defTabSz="914400" rtl="0" eaLnBrk="1" fontAlgn="base" latinLnBrk="0" hangingPunct="1">
              <a:lnSpc>
                <a:spcPct val="90000"/>
              </a:lnSpc>
              <a:spcBef>
                <a:spcPct val="0"/>
              </a:spcBef>
              <a:spcAft>
                <a:spcPts val="0"/>
              </a:spcAft>
              <a:buClrTx/>
              <a:buSzTx/>
              <a:buFontTx/>
              <a:buNone/>
              <a:tabLst/>
              <a:defRPr/>
            </a:pPr>
            <a:r>
              <a:rPr kumimoji="0" lang="en-US" sz="4800" b="1" i="0" u="none" strike="noStrike" kern="1200" cap="none" spc="60" normalizeH="0" baseline="0" noProof="0" dirty="0">
                <a:ln>
                  <a:noFill/>
                </a:ln>
                <a:solidFill>
                  <a:srgbClr val="205493"/>
                </a:solidFill>
                <a:effectLst/>
                <a:uLnTx/>
                <a:uFillTx/>
                <a:latin typeface="Century Gothic" panose="020B0502020202020204" pitchFamily="34" charset="0"/>
                <a:ea typeface="+mj-ea"/>
                <a:cs typeface="+mj-cs"/>
              </a:rPr>
              <a:t>Data Dictionaries</a:t>
            </a:r>
          </a:p>
        </p:txBody>
      </p:sp>
      <p:sp>
        <p:nvSpPr>
          <p:cNvPr id="8" name="Text Box 9">
            <a:extLst>
              <a:ext uri="{FF2B5EF4-FFF2-40B4-BE49-F238E27FC236}">
                <a16:creationId xmlns:a16="http://schemas.microsoft.com/office/drawing/2014/main" id="{18A99865-23F3-48AD-96AB-EC8AD3C082C8}"/>
              </a:ext>
            </a:extLst>
          </p:cNvPr>
          <p:cNvSpPr txBox="1">
            <a:spLocks noChangeArrowheads="1"/>
          </p:cNvSpPr>
          <p:nvPr/>
        </p:nvSpPr>
        <p:spPr bwMode="auto">
          <a:xfrm>
            <a:off x="253957" y="895330"/>
            <a:ext cx="5395003"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400">
                <a:solidFill>
                  <a:schemeClr val="tx2"/>
                </a:solidFill>
                <a:latin typeface="Arial" charset="0"/>
              </a:defRPr>
            </a:lvl1pPr>
            <a:lvl2pPr marL="742950" indent="-285750" eaLnBrk="0" hangingPunct="0">
              <a:defRPr sz="4400">
                <a:solidFill>
                  <a:schemeClr val="tx2"/>
                </a:solidFill>
                <a:latin typeface="Arial" charset="0"/>
              </a:defRPr>
            </a:lvl2pPr>
            <a:lvl3pPr marL="1143000" indent="-228600" eaLnBrk="0" hangingPunct="0">
              <a:defRPr sz="4400">
                <a:solidFill>
                  <a:schemeClr val="tx2"/>
                </a:solidFill>
                <a:latin typeface="Arial" charset="0"/>
              </a:defRPr>
            </a:lvl3pPr>
            <a:lvl4pPr marL="1600200" indent="-228600" eaLnBrk="0" hangingPunct="0">
              <a:defRPr sz="4400">
                <a:solidFill>
                  <a:schemeClr val="tx2"/>
                </a:solidFill>
                <a:latin typeface="Arial" charset="0"/>
              </a:defRPr>
            </a:lvl4pPr>
            <a:lvl5pPr marL="2057400" indent="-228600" eaLnBrk="0" hangingPunct="0">
              <a:defRPr sz="4400">
                <a:solidFill>
                  <a:schemeClr val="tx2"/>
                </a:solidFill>
                <a:latin typeface="Arial" charset="0"/>
              </a:defRPr>
            </a:lvl5pPr>
            <a:lvl6pPr marL="2514600" indent="-228600" eaLnBrk="0" fontAlgn="base" hangingPunct="0">
              <a:spcBef>
                <a:spcPct val="0"/>
              </a:spcBef>
              <a:spcAft>
                <a:spcPct val="0"/>
              </a:spcAft>
              <a:defRPr sz="4400">
                <a:solidFill>
                  <a:schemeClr val="tx2"/>
                </a:solidFill>
                <a:latin typeface="Arial" charset="0"/>
              </a:defRPr>
            </a:lvl6pPr>
            <a:lvl7pPr marL="2971800" indent="-228600" eaLnBrk="0" fontAlgn="base" hangingPunct="0">
              <a:spcBef>
                <a:spcPct val="0"/>
              </a:spcBef>
              <a:spcAft>
                <a:spcPct val="0"/>
              </a:spcAft>
              <a:defRPr sz="4400">
                <a:solidFill>
                  <a:schemeClr val="tx2"/>
                </a:solidFill>
                <a:latin typeface="Arial" charset="0"/>
              </a:defRPr>
            </a:lvl7pPr>
            <a:lvl8pPr marL="3429000" indent="-228600" eaLnBrk="0" fontAlgn="base" hangingPunct="0">
              <a:spcBef>
                <a:spcPct val="0"/>
              </a:spcBef>
              <a:spcAft>
                <a:spcPct val="0"/>
              </a:spcAft>
              <a:defRPr sz="4400">
                <a:solidFill>
                  <a:schemeClr val="tx2"/>
                </a:solidFill>
                <a:latin typeface="Arial" charset="0"/>
              </a:defRPr>
            </a:lvl8pPr>
            <a:lvl9pPr marL="3886200" indent="-228600" eaLnBrk="0" fontAlgn="base" hangingPunct="0">
              <a:spcBef>
                <a:spcPct val="0"/>
              </a:spcBef>
              <a:spcAft>
                <a:spcPct val="0"/>
              </a:spcAft>
              <a:defRPr sz="4400">
                <a:solidFill>
                  <a:schemeClr val="tx2"/>
                </a:solidFill>
                <a:latin typeface="Arial" charset="0"/>
              </a:defRPr>
            </a:lvl9pPr>
          </a:lstStyle>
          <a:p>
            <a:pPr eaLnBrk="1" hangingPunct="1"/>
            <a:r>
              <a:rPr lang="en-US" sz="2600" b="1" dirty="0">
                <a:solidFill>
                  <a:prstClr val="black"/>
                </a:solidFill>
                <a:latin typeface="+mn-lt"/>
              </a:rPr>
              <a:t>American Community Survey</a:t>
            </a:r>
            <a:endParaRPr lang="en-US" sz="2600" b="1" dirty="0">
              <a:solidFill>
                <a:prstClr val="black"/>
              </a:solidFill>
              <a:latin typeface="+mn-lt"/>
              <a:hlinkClick r:id="rId2"/>
            </a:endParaRPr>
          </a:p>
          <a:p>
            <a:pPr eaLnBrk="1" hangingPunct="1"/>
            <a:r>
              <a:rPr lang="en-US" sz="2600" dirty="0">
                <a:solidFill>
                  <a:prstClr val="black"/>
                </a:solidFill>
                <a:latin typeface="+mn-lt"/>
                <a:hlinkClick r:id="rId2"/>
              </a:rPr>
              <a:t>https://www.census.gov/programs-surveys/acs/microdata/documentation.html</a:t>
            </a:r>
            <a:endParaRPr lang="en-US" sz="2600" dirty="0">
              <a:solidFill>
                <a:prstClr val="black"/>
              </a:solidFill>
              <a:latin typeface="+mn-lt"/>
            </a:endParaRPr>
          </a:p>
          <a:p>
            <a:pPr marL="457200" indent="-457200" eaLnBrk="1" hangingPunct="1">
              <a:buFont typeface="Arial" panose="020B0604020202020204" pitchFamily="34" charset="0"/>
              <a:buChar char="•"/>
            </a:pPr>
            <a:endParaRPr lang="en-US" sz="2600" b="1" dirty="0">
              <a:solidFill>
                <a:prstClr val="black"/>
              </a:solidFill>
              <a:latin typeface="Gotham Book"/>
            </a:endParaRPr>
          </a:p>
        </p:txBody>
      </p:sp>
      <p:sp>
        <p:nvSpPr>
          <p:cNvPr id="9" name="Text Box 10">
            <a:extLst>
              <a:ext uri="{FF2B5EF4-FFF2-40B4-BE49-F238E27FC236}">
                <a16:creationId xmlns:a16="http://schemas.microsoft.com/office/drawing/2014/main" id="{05CFD102-FFAC-4874-B091-F8F00F9606FA}"/>
              </a:ext>
            </a:extLst>
          </p:cNvPr>
          <p:cNvSpPr txBox="1">
            <a:spLocks noChangeArrowheads="1"/>
          </p:cNvSpPr>
          <p:nvPr/>
        </p:nvSpPr>
        <p:spPr bwMode="auto">
          <a:xfrm>
            <a:off x="6543041" y="895330"/>
            <a:ext cx="5395002"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400">
                <a:solidFill>
                  <a:schemeClr val="tx2"/>
                </a:solidFill>
                <a:latin typeface="Arial" charset="0"/>
              </a:defRPr>
            </a:lvl1pPr>
            <a:lvl2pPr marL="742950" indent="-285750" eaLnBrk="0" hangingPunct="0">
              <a:defRPr sz="4400">
                <a:solidFill>
                  <a:schemeClr val="tx2"/>
                </a:solidFill>
                <a:latin typeface="Arial" charset="0"/>
              </a:defRPr>
            </a:lvl2pPr>
            <a:lvl3pPr marL="1143000" indent="-228600" eaLnBrk="0" hangingPunct="0">
              <a:defRPr sz="4400">
                <a:solidFill>
                  <a:schemeClr val="tx2"/>
                </a:solidFill>
                <a:latin typeface="Arial" charset="0"/>
              </a:defRPr>
            </a:lvl3pPr>
            <a:lvl4pPr marL="1600200" indent="-228600" eaLnBrk="0" hangingPunct="0">
              <a:defRPr sz="4400">
                <a:solidFill>
                  <a:schemeClr val="tx2"/>
                </a:solidFill>
                <a:latin typeface="Arial" charset="0"/>
              </a:defRPr>
            </a:lvl4pPr>
            <a:lvl5pPr marL="2057400" indent="-228600" eaLnBrk="0" hangingPunct="0">
              <a:defRPr sz="4400">
                <a:solidFill>
                  <a:schemeClr val="tx2"/>
                </a:solidFill>
                <a:latin typeface="Arial" charset="0"/>
              </a:defRPr>
            </a:lvl5pPr>
            <a:lvl6pPr marL="2514600" indent="-228600" eaLnBrk="0" fontAlgn="base" hangingPunct="0">
              <a:spcBef>
                <a:spcPct val="0"/>
              </a:spcBef>
              <a:spcAft>
                <a:spcPct val="0"/>
              </a:spcAft>
              <a:defRPr sz="4400">
                <a:solidFill>
                  <a:schemeClr val="tx2"/>
                </a:solidFill>
                <a:latin typeface="Arial" charset="0"/>
              </a:defRPr>
            </a:lvl6pPr>
            <a:lvl7pPr marL="2971800" indent="-228600" eaLnBrk="0" fontAlgn="base" hangingPunct="0">
              <a:spcBef>
                <a:spcPct val="0"/>
              </a:spcBef>
              <a:spcAft>
                <a:spcPct val="0"/>
              </a:spcAft>
              <a:defRPr sz="4400">
                <a:solidFill>
                  <a:schemeClr val="tx2"/>
                </a:solidFill>
                <a:latin typeface="Arial" charset="0"/>
              </a:defRPr>
            </a:lvl7pPr>
            <a:lvl8pPr marL="3429000" indent="-228600" eaLnBrk="0" fontAlgn="base" hangingPunct="0">
              <a:spcBef>
                <a:spcPct val="0"/>
              </a:spcBef>
              <a:spcAft>
                <a:spcPct val="0"/>
              </a:spcAft>
              <a:defRPr sz="4400">
                <a:solidFill>
                  <a:schemeClr val="tx2"/>
                </a:solidFill>
                <a:latin typeface="Arial" charset="0"/>
              </a:defRPr>
            </a:lvl8pPr>
            <a:lvl9pPr marL="3886200" indent="-228600" eaLnBrk="0" fontAlgn="base" hangingPunct="0">
              <a:spcBef>
                <a:spcPct val="0"/>
              </a:spcBef>
              <a:spcAft>
                <a:spcPct val="0"/>
              </a:spcAft>
              <a:defRPr sz="4400">
                <a:solidFill>
                  <a:schemeClr val="tx2"/>
                </a:solidFill>
                <a:latin typeface="Arial" charset="0"/>
              </a:defRPr>
            </a:lvl9pPr>
          </a:lstStyle>
          <a:p>
            <a:pPr eaLnBrk="1" hangingPunct="1"/>
            <a:r>
              <a:rPr lang="en-US" sz="2600" b="1" dirty="0">
                <a:solidFill>
                  <a:prstClr val="black"/>
                </a:solidFill>
                <a:latin typeface="+mn-lt"/>
              </a:rPr>
              <a:t>Current Population Survey Annual Social and Economic Supplement (CPS ASEC)</a:t>
            </a:r>
          </a:p>
          <a:p>
            <a:pPr eaLnBrk="1" hangingPunct="1"/>
            <a:r>
              <a:rPr lang="en-US" sz="2600" dirty="0">
                <a:solidFill>
                  <a:prstClr val="black"/>
                </a:solidFill>
                <a:latin typeface="+mn-lt"/>
                <a:hlinkClick r:id="rId3"/>
              </a:rPr>
              <a:t>https://www.census.gov/data/datasets/2022/demo/cps/cps-asec-2022.html</a:t>
            </a:r>
            <a:endParaRPr lang="en-US" sz="1800" dirty="0">
              <a:solidFill>
                <a:prstClr val="black"/>
              </a:solidFill>
              <a:latin typeface="Gotham Book"/>
            </a:endParaRPr>
          </a:p>
        </p:txBody>
      </p:sp>
      <p:sp>
        <p:nvSpPr>
          <p:cNvPr id="2" name="Slide Number Placeholder 1">
            <a:extLst>
              <a:ext uri="{FF2B5EF4-FFF2-40B4-BE49-F238E27FC236}">
                <a16:creationId xmlns:a16="http://schemas.microsoft.com/office/drawing/2014/main" id="{D12E03DE-FAF3-426A-85EA-DA13CA485528}"/>
              </a:ext>
            </a:extLst>
          </p:cNvPr>
          <p:cNvSpPr>
            <a:spLocks noGrp="1"/>
          </p:cNvSpPr>
          <p:nvPr>
            <p:ph type="sldNum" sz="quarter" idx="12"/>
          </p:nvPr>
        </p:nvSpPr>
        <p:spPr/>
        <p:txBody>
          <a:bodyPr/>
          <a:lstStyle/>
          <a:p>
            <a:fld id="{FC63ECC8-719A-498E-B101-491B6A35558E}" type="slidenum">
              <a:rPr lang="en-US" smtClean="0"/>
              <a:t>72</a:t>
            </a:fld>
            <a:endParaRPr lang="en-US" dirty="0"/>
          </a:p>
        </p:txBody>
      </p:sp>
      <p:pic>
        <p:nvPicPr>
          <p:cNvPr id="5" name="Picture 4">
            <a:extLst>
              <a:ext uri="{FF2B5EF4-FFF2-40B4-BE49-F238E27FC236}">
                <a16:creationId xmlns:a16="http://schemas.microsoft.com/office/drawing/2014/main" id="{02076177-751D-C7E0-C113-2D610D0DE5F6}"/>
              </a:ext>
            </a:extLst>
          </p:cNvPr>
          <p:cNvPicPr>
            <a:picLocks noChangeAspect="1"/>
          </p:cNvPicPr>
          <p:nvPr/>
        </p:nvPicPr>
        <p:blipFill>
          <a:blip r:embed="rId4"/>
          <a:stretch>
            <a:fillRect/>
          </a:stretch>
        </p:blipFill>
        <p:spPr>
          <a:xfrm>
            <a:off x="6340426" y="3042992"/>
            <a:ext cx="3463974" cy="1251201"/>
          </a:xfrm>
          <a:prstGeom prst="rect">
            <a:avLst/>
          </a:prstGeom>
          <a:ln>
            <a:solidFill>
              <a:schemeClr val="tx1"/>
            </a:solidFill>
          </a:ln>
        </p:spPr>
      </p:pic>
      <p:pic>
        <p:nvPicPr>
          <p:cNvPr id="7" name="Picture 6">
            <a:extLst>
              <a:ext uri="{FF2B5EF4-FFF2-40B4-BE49-F238E27FC236}">
                <a16:creationId xmlns:a16="http://schemas.microsoft.com/office/drawing/2014/main" id="{5BF8DBF7-B0A9-6407-76D7-8E969E7532A0}"/>
              </a:ext>
            </a:extLst>
          </p:cNvPr>
          <p:cNvPicPr>
            <a:picLocks noChangeAspect="1"/>
          </p:cNvPicPr>
          <p:nvPr/>
        </p:nvPicPr>
        <p:blipFill>
          <a:blip r:embed="rId5"/>
          <a:stretch>
            <a:fillRect/>
          </a:stretch>
        </p:blipFill>
        <p:spPr>
          <a:xfrm>
            <a:off x="8228728" y="4001646"/>
            <a:ext cx="3658510" cy="2647251"/>
          </a:xfrm>
          <a:prstGeom prst="rect">
            <a:avLst/>
          </a:prstGeom>
          <a:ln>
            <a:solidFill>
              <a:schemeClr val="tx1"/>
            </a:solidFill>
          </a:ln>
        </p:spPr>
      </p:pic>
      <p:pic>
        <p:nvPicPr>
          <p:cNvPr id="13" name="Picture 12">
            <a:extLst>
              <a:ext uri="{FF2B5EF4-FFF2-40B4-BE49-F238E27FC236}">
                <a16:creationId xmlns:a16="http://schemas.microsoft.com/office/drawing/2014/main" id="{F28C7A6A-6010-B6DF-4A91-A568459A04CF}"/>
              </a:ext>
            </a:extLst>
          </p:cNvPr>
          <p:cNvPicPr>
            <a:picLocks noChangeAspect="1"/>
          </p:cNvPicPr>
          <p:nvPr/>
        </p:nvPicPr>
        <p:blipFill>
          <a:blip r:embed="rId6"/>
          <a:stretch>
            <a:fillRect/>
          </a:stretch>
        </p:blipFill>
        <p:spPr>
          <a:xfrm>
            <a:off x="246315" y="2705023"/>
            <a:ext cx="2000353" cy="2997354"/>
          </a:xfrm>
          <a:prstGeom prst="rect">
            <a:avLst/>
          </a:prstGeom>
          <a:ln>
            <a:solidFill>
              <a:schemeClr val="tx1"/>
            </a:solidFill>
          </a:ln>
        </p:spPr>
      </p:pic>
      <p:pic>
        <p:nvPicPr>
          <p:cNvPr id="17" name="Picture 16">
            <a:extLst>
              <a:ext uri="{FF2B5EF4-FFF2-40B4-BE49-F238E27FC236}">
                <a16:creationId xmlns:a16="http://schemas.microsoft.com/office/drawing/2014/main" id="{7A796706-4CF4-FFB2-EC5C-E651663CD556}"/>
              </a:ext>
            </a:extLst>
          </p:cNvPr>
          <p:cNvPicPr>
            <a:picLocks noChangeAspect="1"/>
          </p:cNvPicPr>
          <p:nvPr/>
        </p:nvPicPr>
        <p:blipFill>
          <a:blip r:embed="rId7"/>
          <a:stretch>
            <a:fillRect/>
          </a:stretch>
        </p:blipFill>
        <p:spPr>
          <a:xfrm>
            <a:off x="2134018" y="3787656"/>
            <a:ext cx="3658510" cy="2669358"/>
          </a:xfrm>
          <a:prstGeom prst="rect">
            <a:avLst/>
          </a:prstGeom>
          <a:ln>
            <a:solidFill>
              <a:schemeClr val="tx1"/>
            </a:solidFill>
          </a:ln>
        </p:spPr>
      </p:pic>
    </p:spTree>
    <p:extLst>
      <p:ext uri="{BB962C8B-B14F-4D97-AF65-F5344CB8AC3E}">
        <p14:creationId xmlns:p14="http://schemas.microsoft.com/office/powerpoint/2010/main" val="2218577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62834915-2E0E-4874-B946-F545BC3C9FF7}"/>
              </a:ext>
            </a:extLst>
          </p:cNvPr>
          <p:cNvSpPr txBox="1">
            <a:spLocks/>
          </p:cNvSpPr>
          <p:nvPr/>
        </p:nvSpPr>
        <p:spPr>
          <a:xfrm>
            <a:off x="963167" y="95885"/>
            <a:ext cx="10265663" cy="8286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60" baseline="0">
                <a:solidFill>
                  <a:schemeClr val="accent1"/>
                </a:solidFill>
                <a:latin typeface="Century Gothic" panose="020B0502020202020204" pitchFamily="34" charset="0"/>
                <a:ea typeface="+mj-ea"/>
                <a:cs typeface="+mj-cs"/>
              </a:defRPr>
            </a:lvl1pPr>
          </a:lstStyle>
          <a:p>
            <a:pPr marL="0" marR="0" lvl="0" indent="0" algn="ctr" defTabSz="914400" rtl="0" eaLnBrk="1" fontAlgn="base" latinLnBrk="0" hangingPunct="1">
              <a:lnSpc>
                <a:spcPct val="90000"/>
              </a:lnSpc>
              <a:spcBef>
                <a:spcPct val="0"/>
              </a:spcBef>
              <a:spcAft>
                <a:spcPts val="0"/>
              </a:spcAft>
              <a:buClrTx/>
              <a:buSzTx/>
              <a:buFontTx/>
              <a:buNone/>
              <a:tabLst/>
              <a:defRPr/>
            </a:pPr>
            <a:r>
              <a:rPr kumimoji="0" lang="en-US" sz="4800" b="1" i="0" u="none" strike="noStrike" kern="1200" cap="none" spc="60" normalizeH="0" baseline="0" noProof="0" dirty="0">
                <a:ln>
                  <a:noFill/>
                </a:ln>
                <a:solidFill>
                  <a:srgbClr val="205493"/>
                </a:solidFill>
                <a:effectLst/>
                <a:uLnTx/>
                <a:uFillTx/>
                <a:latin typeface="Century Gothic" panose="020B0502020202020204" pitchFamily="34" charset="0"/>
                <a:ea typeface="+mj-ea"/>
                <a:cs typeface="+mj-cs"/>
              </a:rPr>
              <a:t>Data Dictionaries</a:t>
            </a:r>
          </a:p>
        </p:txBody>
      </p:sp>
      <p:sp>
        <p:nvSpPr>
          <p:cNvPr id="8" name="Text Box 9">
            <a:extLst>
              <a:ext uri="{FF2B5EF4-FFF2-40B4-BE49-F238E27FC236}">
                <a16:creationId xmlns:a16="http://schemas.microsoft.com/office/drawing/2014/main" id="{18A99865-23F3-48AD-96AB-EC8AD3C082C8}"/>
              </a:ext>
            </a:extLst>
          </p:cNvPr>
          <p:cNvSpPr txBox="1">
            <a:spLocks noChangeArrowheads="1"/>
          </p:cNvSpPr>
          <p:nvPr/>
        </p:nvSpPr>
        <p:spPr bwMode="auto">
          <a:xfrm>
            <a:off x="253957" y="895330"/>
            <a:ext cx="1177392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400">
                <a:solidFill>
                  <a:schemeClr val="tx2"/>
                </a:solidFill>
                <a:latin typeface="Arial" charset="0"/>
              </a:defRPr>
            </a:lvl1pPr>
            <a:lvl2pPr marL="742950" indent="-285750" eaLnBrk="0" hangingPunct="0">
              <a:defRPr sz="4400">
                <a:solidFill>
                  <a:schemeClr val="tx2"/>
                </a:solidFill>
                <a:latin typeface="Arial" charset="0"/>
              </a:defRPr>
            </a:lvl2pPr>
            <a:lvl3pPr marL="1143000" indent="-228600" eaLnBrk="0" hangingPunct="0">
              <a:defRPr sz="4400">
                <a:solidFill>
                  <a:schemeClr val="tx2"/>
                </a:solidFill>
                <a:latin typeface="Arial" charset="0"/>
              </a:defRPr>
            </a:lvl3pPr>
            <a:lvl4pPr marL="1600200" indent="-228600" eaLnBrk="0" hangingPunct="0">
              <a:defRPr sz="4400">
                <a:solidFill>
                  <a:schemeClr val="tx2"/>
                </a:solidFill>
                <a:latin typeface="Arial" charset="0"/>
              </a:defRPr>
            </a:lvl4pPr>
            <a:lvl5pPr marL="2057400" indent="-228600" eaLnBrk="0" hangingPunct="0">
              <a:defRPr sz="4400">
                <a:solidFill>
                  <a:schemeClr val="tx2"/>
                </a:solidFill>
                <a:latin typeface="Arial" charset="0"/>
              </a:defRPr>
            </a:lvl5pPr>
            <a:lvl6pPr marL="2514600" indent="-228600" eaLnBrk="0" fontAlgn="base" hangingPunct="0">
              <a:spcBef>
                <a:spcPct val="0"/>
              </a:spcBef>
              <a:spcAft>
                <a:spcPct val="0"/>
              </a:spcAft>
              <a:defRPr sz="4400">
                <a:solidFill>
                  <a:schemeClr val="tx2"/>
                </a:solidFill>
                <a:latin typeface="Arial" charset="0"/>
              </a:defRPr>
            </a:lvl6pPr>
            <a:lvl7pPr marL="2971800" indent="-228600" eaLnBrk="0" fontAlgn="base" hangingPunct="0">
              <a:spcBef>
                <a:spcPct val="0"/>
              </a:spcBef>
              <a:spcAft>
                <a:spcPct val="0"/>
              </a:spcAft>
              <a:defRPr sz="4400">
                <a:solidFill>
                  <a:schemeClr val="tx2"/>
                </a:solidFill>
                <a:latin typeface="Arial" charset="0"/>
              </a:defRPr>
            </a:lvl7pPr>
            <a:lvl8pPr marL="3429000" indent="-228600" eaLnBrk="0" fontAlgn="base" hangingPunct="0">
              <a:spcBef>
                <a:spcPct val="0"/>
              </a:spcBef>
              <a:spcAft>
                <a:spcPct val="0"/>
              </a:spcAft>
              <a:defRPr sz="4400">
                <a:solidFill>
                  <a:schemeClr val="tx2"/>
                </a:solidFill>
                <a:latin typeface="Arial" charset="0"/>
              </a:defRPr>
            </a:lvl8pPr>
            <a:lvl9pPr marL="3886200" indent="-228600" eaLnBrk="0" fontAlgn="base" hangingPunct="0">
              <a:spcBef>
                <a:spcPct val="0"/>
              </a:spcBef>
              <a:spcAft>
                <a:spcPct val="0"/>
              </a:spcAft>
              <a:defRPr sz="4400">
                <a:solidFill>
                  <a:schemeClr val="tx2"/>
                </a:solidFill>
                <a:latin typeface="Arial" charset="0"/>
              </a:defRPr>
            </a:lvl9pPr>
          </a:lstStyle>
          <a:p>
            <a:pPr eaLnBrk="1" hangingPunct="1"/>
            <a:r>
              <a:rPr lang="en-US" sz="1800" b="1" dirty="0">
                <a:solidFill>
                  <a:prstClr val="black"/>
                </a:solidFill>
                <a:latin typeface="+mn-lt"/>
              </a:rPr>
              <a:t>American Community Survey</a:t>
            </a:r>
            <a:endParaRPr lang="en-US" sz="1800" b="1" dirty="0">
              <a:solidFill>
                <a:prstClr val="black"/>
              </a:solidFill>
              <a:latin typeface="+mn-lt"/>
              <a:hlinkClick r:id="rId2"/>
            </a:endParaRPr>
          </a:p>
          <a:p>
            <a:pPr eaLnBrk="1" hangingPunct="1"/>
            <a:r>
              <a:rPr lang="en-US" sz="1800" dirty="0">
                <a:solidFill>
                  <a:prstClr val="black"/>
                </a:solidFill>
                <a:latin typeface="+mn-lt"/>
                <a:hlinkClick r:id="rId2"/>
              </a:rPr>
              <a:t>https://www.census.gov/programs-surveys/acs/microdata/documentation.html</a:t>
            </a:r>
            <a:endParaRPr lang="en-US" sz="1800" dirty="0">
              <a:solidFill>
                <a:prstClr val="black"/>
              </a:solidFill>
              <a:latin typeface="+mn-lt"/>
            </a:endParaRPr>
          </a:p>
          <a:p>
            <a:pPr marL="457200" indent="-457200" eaLnBrk="1" hangingPunct="1">
              <a:buFont typeface="Arial" panose="020B0604020202020204" pitchFamily="34" charset="0"/>
              <a:buChar char="•"/>
            </a:pPr>
            <a:endParaRPr lang="en-US" sz="1800" b="1" dirty="0">
              <a:solidFill>
                <a:prstClr val="black"/>
              </a:solidFill>
              <a:latin typeface="Gotham Book"/>
            </a:endParaRPr>
          </a:p>
        </p:txBody>
      </p:sp>
      <p:sp>
        <p:nvSpPr>
          <p:cNvPr id="11" name="Content Placeholder 4">
            <a:extLst>
              <a:ext uri="{FF2B5EF4-FFF2-40B4-BE49-F238E27FC236}">
                <a16:creationId xmlns:a16="http://schemas.microsoft.com/office/drawing/2014/main" id="{D83E9D36-C43B-4B08-A7D4-C8F0F01BC91B}"/>
              </a:ext>
            </a:extLst>
          </p:cNvPr>
          <p:cNvSpPr txBox="1">
            <a:spLocks/>
          </p:cNvSpPr>
          <p:nvPr/>
        </p:nvSpPr>
        <p:spPr>
          <a:xfrm>
            <a:off x="771623" y="1648082"/>
            <a:ext cx="10738588" cy="800924"/>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800" b="1" kern="1200" spc="-20" baseline="0">
                <a:solidFill>
                  <a:schemeClr val="tx1"/>
                </a:solidFill>
                <a:latin typeface="Century Gothic" panose="020B0502020202020204" pitchFamily="34" charset="0"/>
                <a:ea typeface="+mn-ea"/>
                <a:cs typeface="+mn-cs"/>
              </a:defRPr>
            </a:lvl1pPr>
            <a:lvl2pPr marL="0" indent="0" algn="l" defTabSz="914400" rtl="0" eaLnBrk="1" latinLnBrk="0" hangingPunct="1">
              <a:lnSpc>
                <a:spcPct val="100000"/>
              </a:lnSpc>
              <a:spcBef>
                <a:spcPts val="2600"/>
              </a:spcBef>
              <a:buFont typeface="Arial" panose="020B0604020202020204" pitchFamily="34" charset="0"/>
              <a:buNone/>
              <a:defRPr sz="1300" kern="1200" spc="-20" baseline="0">
                <a:solidFill>
                  <a:schemeClr val="tx1"/>
                </a:solidFill>
                <a:latin typeface="+mn-lt"/>
                <a:ea typeface="+mn-ea"/>
                <a:cs typeface="+mn-cs"/>
              </a:defRPr>
            </a:lvl2pPr>
            <a:lvl3pPr marL="171450" indent="-171450" algn="l" defTabSz="914400" rtl="0" eaLnBrk="1" latinLnBrk="0" hangingPunct="1">
              <a:lnSpc>
                <a:spcPct val="100000"/>
              </a:lnSpc>
              <a:spcBef>
                <a:spcPts val="1200"/>
              </a:spcBef>
              <a:buFont typeface="Arial" panose="020B0604020202020204" pitchFamily="34" charset="0"/>
              <a:buChar char="•"/>
              <a:defRPr sz="1200" kern="1200" spc="-20" baseline="0">
                <a:solidFill>
                  <a:schemeClr val="tx1"/>
                </a:solidFill>
                <a:latin typeface="+mn-lt"/>
                <a:ea typeface="+mn-ea"/>
                <a:cs typeface="+mn-cs"/>
              </a:defRPr>
            </a:lvl3pPr>
            <a:lvl4pPr marL="342900" indent="-171450" algn="l" defTabSz="914400" rtl="0" eaLnBrk="1" latinLnBrk="0" hangingPunct="1">
              <a:lnSpc>
                <a:spcPct val="100000"/>
              </a:lnSpc>
              <a:spcBef>
                <a:spcPts val="600"/>
              </a:spcBef>
              <a:buFont typeface="Arial" panose="020B0604020202020204" pitchFamily="34" charset="0"/>
              <a:buChar char="‒"/>
              <a:defRPr sz="1100" kern="1200" spc="-20" baseline="0">
                <a:solidFill>
                  <a:schemeClr val="tx1"/>
                </a:solidFill>
                <a:latin typeface="+mn-lt"/>
                <a:ea typeface="+mn-ea"/>
                <a:cs typeface="+mn-cs"/>
              </a:defRPr>
            </a:lvl4pPr>
            <a:lvl5pPr marL="571500" indent="-228600" algn="l" defTabSz="914400" rtl="0" eaLnBrk="1" latinLnBrk="0" hangingPunct="1">
              <a:lnSpc>
                <a:spcPct val="100000"/>
              </a:lnSpc>
              <a:spcBef>
                <a:spcPts val="200"/>
              </a:spcBef>
              <a:buFont typeface="Arial" panose="020B0604020202020204" pitchFamily="34" charset="0"/>
              <a:buChar char="•"/>
              <a:defRPr sz="10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700" b="1" i="0" u="none" strike="noStrike" kern="1200" cap="none" spc="-20" normalizeH="0" baseline="0" noProof="0" dirty="0">
                <a:ln>
                  <a:noFill/>
                </a:ln>
                <a:solidFill>
                  <a:sysClr val="windowText" lastClr="000000"/>
                </a:solidFill>
                <a:effectLst/>
                <a:uLnTx/>
                <a:uFillTx/>
                <a:latin typeface="+mj-lt"/>
                <a:ea typeface="+mn-ea"/>
                <a:cs typeface="+mn-cs"/>
              </a:rPr>
              <a:t>The ACS PUMS data dictionary is broken out into different sections of variables, including basic variables, housing unit variables, and person variables. </a:t>
            </a:r>
          </a:p>
        </p:txBody>
      </p:sp>
      <p:pic>
        <p:nvPicPr>
          <p:cNvPr id="5" name="Picture 4">
            <a:extLst>
              <a:ext uri="{FF2B5EF4-FFF2-40B4-BE49-F238E27FC236}">
                <a16:creationId xmlns:a16="http://schemas.microsoft.com/office/drawing/2014/main" id="{8CAD4DE5-63B1-4D34-A9FB-29E7E7F92852}"/>
              </a:ext>
            </a:extLst>
          </p:cNvPr>
          <p:cNvPicPr>
            <a:picLocks noChangeAspect="1"/>
          </p:cNvPicPr>
          <p:nvPr/>
        </p:nvPicPr>
        <p:blipFill>
          <a:blip r:embed="rId3"/>
          <a:stretch>
            <a:fillRect/>
          </a:stretch>
        </p:blipFill>
        <p:spPr>
          <a:xfrm>
            <a:off x="173832" y="2474244"/>
            <a:ext cx="6134415" cy="2076557"/>
          </a:xfrm>
          <a:prstGeom prst="rect">
            <a:avLst/>
          </a:prstGeom>
          <a:ln>
            <a:solidFill>
              <a:schemeClr val="tx1"/>
            </a:solidFill>
          </a:ln>
        </p:spPr>
      </p:pic>
      <p:pic>
        <p:nvPicPr>
          <p:cNvPr id="7" name="Picture 6">
            <a:extLst>
              <a:ext uri="{FF2B5EF4-FFF2-40B4-BE49-F238E27FC236}">
                <a16:creationId xmlns:a16="http://schemas.microsoft.com/office/drawing/2014/main" id="{D0914701-F0CE-46FA-A88A-EABBD5D3F03D}"/>
              </a:ext>
            </a:extLst>
          </p:cNvPr>
          <p:cNvPicPr>
            <a:picLocks noChangeAspect="1"/>
          </p:cNvPicPr>
          <p:nvPr/>
        </p:nvPicPr>
        <p:blipFill>
          <a:blip r:embed="rId4"/>
          <a:stretch>
            <a:fillRect/>
          </a:stretch>
        </p:blipFill>
        <p:spPr>
          <a:xfrm>
            <a:off x="5695673" y="2837713"/>
            <a:ext cx="6242371" cy="2368672"/>
          </a:xfrm>
          <a:prstGeom prst="rect">
            <a:avLst/>
          </a:prstGeom>
          <a:ln>
            <a:solidFill>
              <a:schemeClr val="tx1"/>
            </a:solidFill>
          </a:ln>
        </p:spPr>
      </p:pic>
      <p:pic>
        <p:nvPicPr>
          <p:cNvPr id="15" name="Picture 14">
            <a:extLst>
              <a:ext uri="{FF2B5EF4-FFF2-40B4-BE49-F238E27FC236}">
                <a16:creationId xmlns:a16="http://schemas.microsoft.com/office/drawing/2014/main" id="{C4AC4306-1F64-4221-8787-60002401DC69}"/>
              </a:ext>
            </a:extLst>
          </p:cNvPr>
          <p:cNvPicPr>
            <a:picLocks noChangeAspect="1"/>
          </p:cNvPicPr>
          <p:nvPr/>
        </p:nvPicPr>
        <p:blipFill>
          <a:blip r:embed="rId5"/>
          <a:stretch>
            <a:fillRect/>
          </a:stretch>
        </p:blipFill>
        <p:spPr>
          <a:xfrm>
            <a:off x="2235156" y="4135009"/>
            <a:ext cx="6013759" cy="2540131"/>
          </a:xfrm>
          <a:prstGeom prst="rect">
            <a:avLst/>
          </a:prstGeom>
          <a:ln>
            <a:solidFill>
              <a:schemeClr val="tx1"/>
            </a:solidFill>
          </a:ln>
        </p:spPr>
      </p:pic>
      <p:sp>
        <p:nvSpPr>
          <p:cNvPr id="2" name="Slide Number Placeholder 1">
            <a:extLst>
              <a:ext uri="{FF2B5EF4-FFF2-40B4-BE49-F238E27FC236}">
                <a16:creationId xmlns:a16="http://schemas.microsoft.com/office/drawing/2014/main" id="{FB4E56DE-F314-4872-9F54-AF72D4B9298C}"/>
              </a:ext>
            </a:extLst>
          </p:cNvPr>
          <p:cNvSpPr>
            <a:spLocks noGrp="1"/>
          </p:cNvSpPr>
          <p:nvPr>
            <p:ph type="sldNum" sz="quarter" idx="12"/>
          </p:nvPr>
        </p:nvSpPr>
        <p:spPr/>
        <p:txBody>
          <a:bodyPr/>
          <a:lstStyle/>
          <a:p>
            <a:fld id="{FC63ECC8-719A-498E-B101-491B6A35558E}" type="slidenum">
              <a:rPr lang="en-US" smtClean="0"/>
              <a:t>73</a:t>
            </a:fld>
            <a:endParaRPr lang="en-US" dirty="0"/>
          </a:p>
        </p:txBody>
      </p:sp>
    </p:spTree>
    <p:extLst>
      <p:ext uri="{BB962C8B-B14F-4D97-AF65-F5344CB8AC3E}">
        <p14:creationId xmlns:p14="http://schemas.microsoft.com/office/powerpoint/2010/main" val="5992077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62834915-2E0E-4874-B946-F545BC3C9FF7}"/>
              </a:ext>
            </a:extLst>
          </p:cNvPr>
          <p:cNvSpPr txBox="1">
            <a:spLocks/>
          </p:cNvSpPr>
          <p:nvPr/>
        </p:nvSpPr>
        <p:spPr>
          <a:xfrm>
            <a:off x="963167" y="95885"/>
            <a:ext cx="10265663" cy="8286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60" baseline="0">
                <a:solidFill>
                  <a:schemeClr val="accent1"/>
                </a:solidFill>
                <a:latin typeface="Century Gothic" panose="020B0502020202020204" pitchFamily="34" charset="0"/>
                <a:ea typeface="+mj-ea"/>
                <a:cs typeface="+mj-cs"/>
              </a:defRPr>
            </a:lvl1pPr>
          </a:lstStyle>
          <a:p>
            <a:pPr marL="0" marR="0" lvl="0" indent="0" algn="ctr" defTabSz="914400" rtl="0" eaLnBrk="1" fontAlgn="base" latinLnBrk="0" hangingPunct="1">
              <a:lnSpc>
                <a:spcPct val="90000"/>
              </a:lnSpc>
              <a:spcBef>
                <a:spcPct val="0"/>
              </a:spcBef>
              <a:spcAft>
                <a:spcPts val="0"/>
              </a:spcAft>
              <a:buClrTx/>
              <a:buSzTx/>
              <a:buFontTx/>
              <a:buNone/>
              <a:tabLst/>
              <a:defRPr/>
            </a:pPr>
            <a:r>
              <a:rPr kumimoji="0" lang="en-US" sz="4800" b="1" i="0" u="none" strike="noStrike" kern="1200" cap="none" spc="60" normalizeH="0" baseline="0" noProof="0" dirty="0">
                <a:ln>
                  <a:noFill/>
                </a:ln>
                <a:solidFill>
                  <a:srgbClr val="205493"/>
                </a:solidFill>
                <a:effectLst/>
                <a:uLnTx/>
                <a:uFillTx/>
                <a:latin typeface="Century Gothic" panose="020B0502020202020204" pitchFamily="34" charset="0"/>
                <a:ea typeface="+mj-ea"/>
                <a:cs typeface="+mj-cs"/>
              </a:rPr>
              <a:t>Data Dictionaries</a:t>
            </a:r>
          </a:p>
        </p:txBody>
      </p:sp>
      <p:sp>
        <p:nvSpPr>
          <p:cNvPr id="8" name="Text Box 9">
            <a:extLst>
              <a:ext uri="{FF2B5EF4-FFF2-40B4-BE49-F238E27FC236}">
                <a16:creationId xmlns:a16="http://schemas.microsoft.com/office/drawing/2014/main" id="{18A99865-23F3-48AD-96AB-EC8AD3C082C8}"/>
              </a:ext>
            </a:extLst>
          </p:cNvPr>
          <p:cNvSpPr txBox="1">
            <a:spLocks noChangeArrowheads="1"/>
          </p:cNvSpPr>
          <p:nvPr/>
        </p:nvSpPr>
        <p:spPr bwMode="auto">
          <a:xfrm>
            <a:off x="253957" y="895330"/>
            <a:ext cx="1177392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400">
                <a:solidFill>
                  <a:schemeClr val="tx2"/>
                </a:solidFill>
                <a:latin typeface="Arial" charset="0"/>
              </a:defRPr>
            </a:lvl1pPr>
            <a:lvl2pPr marL="742950" indent="-285750" eaLnBrk="0" hangingPunct="0">
              <a:defRPr sz="4400">
                <a:solidFill>
                  <a:schemeClr val="tx2"/>
                </a:solidFill>
                <a:latin typeface="Arial" charset="0"/>
              </a:defRPr>
            </a:lvl2pPr>
            <a:lvl3pPr marL="1143000" indent="-228600" eaLnBrk="0" hangingPunct="0">
              <a:defRPr sz="4400">
                <a:solidFill>
                  <a:schemeClr val="tx2"/>
                </a:solidFill>
                <a:latin typeface="Arial" charset="0"/>
              </a:defRPr>
            </a:lvl3pPr>
            <a:lvl4pPr marL="1600200" indent="-228600" eaLnBrk="0" hangingPunct="0">
              <a:defRPr sz="4400">
                <a:solidFill>
                  <a:schemeClr val="tx2"/>
                </a:solidFill>
                <a:latin typeface="Arial" charset="0"/>
              </a:defRPr>
            </a:lvl4pPr>
            <a:lvl5pPr marL="2057400" indent="-228600" eaLnBrk="0" hangingPunct="0">
              <a:defRPr sz="4400">
                <a:solidFill>
                  <a:schemeClr val="tx2"/>
                </a:solidFill>
                <a:latin typeface="Arial" charset="0"/>
              </a:defRPr>
            </a:lvl5pPr>
            <a:lvl6pPr marL="2514600" indent="-228600" eaLnBrk="0" fontAlgn="base" hangingPunct="0">
              <a:spcBef>
                <a:spcPct val="0"/>
              </a:spcBef>
              <a:spcAft>
                <a:spcPct val="0"/>
              </a:spcAft>
              <a:defRPr sz="4400">
                <a:solidFill>
                  <a:schemeClr val="tx2"/>
                </a:solidFill>
                <a:latin typeface="Arial" charset="0"/>
              </a:defRPr>
            </a:lvl6pPr>
            <a:lvl7pPr marL="2971800" indent="-228600" eaLnBrk="0" fontAlgn="base" hangingPunct="0">
              <a:spcBef>
                <a:spcPct val="0"/>
              </a:spcBef>
              <a:spcAft>
                <a:spcPct val="0"/>
              </a:spcAft>
              <a:defRPr sz="4400">
                <a:solidFill>
                  <a:schemeClr val="tx2"/>
                </a:solidFill>
                <a:latin typeface="Arial" charset="0"/>
              </a:defRPr>
            </a:lvl7pPr>
            <a:lvl8pPr marL="3429000" indent="-228600" eaLnBrk="0" fontAlgn="base" hangingPunct="0">
              <a:spcBef>
                <a:spcPct val="0"/>
              </a:spcBef>
              <a:spcAft>
                <a:spcPct val="0"/>
              </a:spcAft>
              <a:defRPr sz="4400">
                <a:solidFill>
                  <a:schemeClr val="tx2"/>
                </a:solidFill>
                <a:latin typeface="Arial" charset="0"/>
              </a:defRPr>
            </a:lvl8pPr>
            <a:lvl9pPr marL="3886200" indent="-228600" eaLnBrk="0" fontAlgn="base" hangingPunct="0">
              <a:spcBef>
                <a:spcPct val="0"/>
              </a:spcBef>
              <a:spcAft>
                <a:spcPct val="0"/>
              </a:spcAft>
              <a:defRPr sz="4400">
                <a:solidFill>
                  <a:schemeClr val="tx2"/>
                </a:solidFill>
                <a:latin typeface="Arial" charset="0"/>
              </a:defRPr>
            </a:lvl9pPr>
          </a:lstStyle>
          <a:p>
            <a:pPr eaLnBrk="1" hangingPunct="1"/>
            <a:r>
              <a:rPr lang="en-US" sz="1800" b="1" dirty="0">
                <a:solidFill>
                  <a:prstClr val="black"/>
                </a:solidFill>
                <a:latin typeface="+mn-lt"/>
              </a:rPr>
              <a:t>American Community Survey</a:t>
            </a:r>
            <a:endParaRPr lang="en-US" sz="1800" b="1" dirty="0">
              <a:solidFill>
                <a:prstClr val="black"/>
              </a:solidFill>
              <a:latin typeface="+mn-lt"/>
              <a:hlinkClick r:id="rId2"/>
            </a:endParaRPr>
          </a:p>
          <a:p>
            <a:pPr eaLnBrk="1" hangingPunct="1"/>
            <a:r>
              <a:rPr lang="en-US" sz="1800" dirty="0">
                <a:solidFill>
                  <a:prstClr val="black"/>
                </a:solidFill>
                <a:latin typeface="+mn-lt"/>
                <a:hlinkClick r:id="rId2"/>
              </a:rPr>
              <a:t>https://www.census.gov/programs-surveys/acs/microdata/documentation.html</a:t>
            </a:r>
            <a:endParaRPr lang="en-US" sz="1800" dirty="0">
              <a:solidFill>
                <a:prstClr val="black"/>
              </a:solidFill>
              <a:latin typeface="+mn-lt"/>
            </a:endParaRPr>
          </a:p>
          <a:p>
            <a:pPr marL="457200" indent="-457200" eaLnBrk="1" hangingPunct="1">
              <a:buFont typeface="Arial" panose="020B0604020202020204" pitchFamily="34" charset="0"/>
              <a:buChar char="•"/>
            </a:pPr>
            <a:endParaRPr lang="en-US" sz="1800" b="1" dirty="0">
              <a:solidFill>
                <a:prstClr val="black"/>
              </a:solidFill>
              <a:latin typeface="Gotham Book"/>
            </a:endParaRPr>
          </a:p>
        </p:txBody>
      </p:sp>
      <p:sp>
        <p:nvSpPr>
          <p:cNvPr id="11" name="Content Placeholder 4">
            <a:extLst>
              <a:ext uri="{FF2B5EF4-FFF2-40B4-BE49-F238E27FC236}">
                <a16:creationId xmlns:a16="http://schemas.microsoft.com/office/drawing/2014/main" id="{D83E9D36-C43B-4B08-A7D4-C8F0F01BC91B}"/>
              </a:ext>
            </a:extLst>
          </p:cNvPr>
          <p:cNvSpPr txBox="1">
            <a:spLocks/>
          </p:cNvSpPr>
          <p:nvPr/>
        </p:nvSpPr>
        <p:spPr>
          <a:xfrm>
            <a:off x="164122" y="1963042"/>
            <a:ext cx="11773919" cy="119671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800" b="1" kern="1200" spc="-20" baseline="0">
                <a:solidFill>
                  <a:schemeClr val="tx1"/>
                </a:solidFill>
                <a:latin typeface="Century Gothic" panose="020B0502020202020204" pitchFamily="34" charset="0"/>
                <a:ea typeface="+mn-ea"/>
                <a:cs typeface="+mn-cs"/>
              </a:defRPr>
            </a:lvl1pPr>
            <a:lvl2pPr marL="0" indent="0" algn="l" defTabSz="914400" rtl="0" eaLnBrk="1" latinLnBrk="0" hangingPunct="1">
              <a:lnSpc>
                <a:spcPct val="100000"/>
              </a:lnSpc>
              <a:spcBef>
                <a:spcPts val="2600"/>
              </a:spcBef>
              <a:buFont typeface="Arial" panose="020B0604020202020204" pitchFamily="34" charset="0"/>
              <a:buNone/>
              <a:defRPr sz="1300" kern="1200" spc="-20" baseline="0">
                <a:solidFill>
                  <a:schemeClr val="tx1"/>
                </a:solidFill>
                <a:latin typeface="+mn-lt"/>
                <a:ea typeface="+mn-ea"/>
                <a:cs typeface="+mn-cs"/>
              </a:defRPr>
            </a:lvl2pPr>
            <a:lvl3pPr marL="171450" indent="-171450" algn="l" defTabSz="914400" rtl="0" eaLnBrk="1" latinLnBrk="0" hangingPunct="1">
              <a:lnSpc>
                <a:spcPct val="100000"/>
              </a:lnSpc>
              <a:spcBef>
                <a:spcPts val="1200"/>
              </a:spcBef>
              <a:buFont typeface="Arial" panose="020B0604020202020204" pitchFamily="34" charset="0"/>
              <a:buChar char="•"/>
              <a:defRPr sz="1200" kern="1200" spc="-20" baseline="0">
                <a:solidFill>
                  <a:schemeClr val="tx1"/>
                </a:solidFill>
                <a:latin typeface="+mn-lt"/>
                <a:ea typeface="+mn-ea"/>
                <a:cs typeface="+mn-cs"/>
              </a:defRPr>
            </a:lvl3pPr>
            <a:lvl4pPr marL="342900" indent="-171450" algn="l" defTabSz="914400" rtl="0" eaLnBrk="1" latinLnBrk="0" hangingPunct="1">
              <a:lnSpc>
                <a:spcPct val="100000"/>
              </a:lnSpc>
              <a:spcBef>
                <a:spcPts val="600"/>
              </a:spcBef>
              <a:buFont typeface="Arial" panose="020B0604020202020204" pitchFamily="34" charset="0"/>
              <a:buChar char="‒"/>
              <a:defRPr sz="1100" kern="1200" spc="-20" baseline="0">
                <a:solidFill>
                  <a:schemeClr val="tx1"/>
                </a:solidFill>
                <a:latin typeface="+mn-lt"/>
                <a:ea typeface="+mn-ea"/>
                <a:cs typeface="+mn-cs"/>
              </a:defRPr>
            </a:lvl4pPr>
            <a:lvl5pPr marL="571500" indent="-228600" algn="l" defTabSz="914400" rtl="0" eaLnBrk="1" latinLnBrk="0" hangingPunct="1">
              <a:lnSpc>
                <a:spcPct val="100000"/>
              </a:lnSpc>
              <a:spcBef>
                <a:spcPts val="200"/>
              </a:spcBef>
              <a:buFont typeface="Arial" panose="020B0604020202020204" pitchFamily="34" charset="0"/>
              <a:buChar char="•"/>
              <a:defRPr sz="10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700" b="1" i="0" u="none" strike="noStrike" kern="1200" cap="none" spc="-20" normalizeH="0" baseline="0" noProof="0" dirty="0">
                <a:ln>
                  <a:noFill/>
                </a:ln>
                <a:solidFill>
                  <a:sysClr val="windowText" lastClr="000000"/>
                </a:solidFill>
                <a:effectLst/>
                <a:uLnTx/>
                <a:uFillTx/>
                <a:latin typeface="+mj-lt"/>
                <a:ea typeface="+mn-ea"/>
                <a:cs typeface="+mn-cs"/>
              </a:rPr>
              <a:t>Find all the variables that are available in the PUMS dataset for any given year.</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700" b="1" i="0" u="none" strike="noStrike" kern="1200" cap="none" spc="-20" normalizeH="0" baseline="0" noProof="0" dirty="0">
                <a:ln>
                  <a:noFill/>
                </a:ln>
                <a:solidFill>
                  <a:sysClr val="windowText" lastClr="000000"/>
                </a:solidFill>
                <a:effectLst/>
                <a:uLnTx/>
                <a:uFillTx/>
                <a:latin typeface="+mj-lt"/>
                <a:ea typeface="+mn-ea"/>
                <a:cs typeface="+mn-cs"/>
              </a:rPr>
              <a:t>The dictionary will give you the </a:t>
            </a:r>
            <a:r>
              <a:rPr kumimoji="0" lang="en-US" sz="1700" b="1" i="0" u="none" strike="noStrike" kern="1200" cap="none" spc="-20" normalizeH="0" baseline="0" noProof="0" dirty="0">
                <a:ln>
                  <a:noFill/>
                </a:ln>
                <a:solidFill>
                  <a:srgbClr val="FF0000"/>
                </a:solidFill>
                <a:effectLst/>
                <a:uLnTx/>
                <a:uFillTx/>
                <a:latin typeface="+mj-lt"/>
                <a:ea typeface="+mn-ea"/>
                <a:cs typeface="+mn-cs"/>
              </a:rPr>
              <a:t>name of the variable</a:t>
            </a:r>
            <a:r>
              <a:rPr kumimoji="0" lang="en-US" sz="1700" b="1" i="0" u="none" strike="noStrike" kern="1200" cap="none" spc="-20" normalizeH="0" baseline="0" noProof="0" dirty="0">
                <a:ln>
                  <a:noFill/>
                </a:ln>
                <a:solidFill>
                  <a:sysClr val="windowText" lastClr="000000"/>
                </a:solidFill>
                <a:effectLst/>
                <a:uLnTx/>
                <a:uFillTx/>
                <a:latin typeface="+mj-lt"/>
                <a:ea typeface="+mn-ea"/>
                <a:cs typeface="+mn-cs"/>
              </a:rPr>
              <a:t>, </a:t>
            </a:r>
            <a:r>
              <a:rPr kumimoji="0" lang="en-US" sz="1700" b="1" i="0" u="none" strike="noStrike" kern="1200" cap="none" spc="-20" normalizeH="0" baseline="0" noProof="0" dirty="0">
                <a:ln>
                  <a:noFill/>
                </a:ln>
                <a:solidFill>
                  <a:srgbClr val="00B050"/>
                </a:solidFill>
                <a:effectLst/>
                <a:uLnTx/>
                <a:uFillTx/>
                <a:latin typeface="+mj-lt"/>
                <a:ea typeface="+mn-ea"/>
                <a:cs typeface="+mn-cs"/>
              </a:rPr>
              <a:t>whether it’s a character or numeric variable</a:t>
            </a:r>
            <a:r>
              <a:rPr kumimoji="0" lang="en-US" sz="1700" b="1" i="0" u="none" strike="noStrike" kern="1200" cap="none" spc="-20" normalizeH="0" baseline="0" noProof="0" dirty="0">
                <a:ln>
                  <a:noFill/>
                </a:ln>
                <a:solidFill>
                  <a:sysClr val="windowText" lastClr="000000"/>
                </a:solidFill>
                <a:effectLst/>
                <a:uLnTx/>
                <a:uFillTx/>
                <a:latin typeface="+mj-lt"/>
                <a:ea typeface="+mn-ea"/>
                <a:cs typeface="+mn-cs"/>
              </a:rPr>
              <a:t>, </a:t>
            </a:r>
            <a:r>
              <a:rPr kumimoji="0" lang="en-US" sz="1700" b="1" i="0" u="none" strike="noStrike" kern="1200" cap="none" spc="-20" normalizeH="0" baseline="0" noProof="0" dirty="0">
                <a:ln>
                  <a:noFill/>
                </a:ln>
                <a:solidFill>
                  <a:srgbClr val="0070C0"/>
                </a:solidFill>
                <a:effectLst/>
                <a:uLnTx/>
                <a:uFillTx/>
                <a:latin typeface="+mj-lt"/>
                <a:ea typeface="+mn-ea"/>
                <a:cs typeface="+mn-cs"/>
              </a:rPr>
              <a:t>the length of the variable</a:t>
            </a:r>
            <a:r>
              <a:rPr kumimoji="0" lang="en-US" sz="1700" b="1" i="0" u="none" strike="noStrike" kern="1200" cap="none" spc="-20" normalizeH="0" baseline="0" noProof="0" dirty="0">
                <a:ln>
                  <a:noFill/>
                </a:ln>
                <a:solidFill>
                  <a:sysClr val="windowText" lastClr="000000"/>
                </a:solidFill>
                <a:effectLst/>
                <a:uLnTx/>
                <a:uFillTx/>
                <a:latin typeface="+mj-lt"/>
                <a:ea typeface="+mn-ea"/>
                <a:cs typeface="+mn-cs"/>
              </a:rPr>
              <a:t>, </a:t>
            </a:r>
            <a:r>
              <a:rPr kumimoji="0" lang="en-US" sz="1700" b="1" i="0" u="none" strike="noStrike" kern="1200" cap="none" spc="-20" normalizeH="0" baseline="0" noProof="0" dirty="0">
                <a:ln>
                  <a:noFill/>
                </a:ln>
                <a:solidFill>
                  <a:schemeClr val="accent2"/>
                </a:solidFill>
                <a:effectLst/>
                <a:uLnTx/>
                <a:uFillTx/>
                <a:latin typeface="+mj-lt"/>
                <a:ea typeface="+mn-ea"/>
                <a:cs typeface="+mn-cs"/>
              </a:rPr>
              <a:t>a brief description of </a:t>
            </a:r>
            <a:r>
              <a:rPr kumimoji="0" lang="en-US" sz="1700" b="1" i="0" u="none" strike="noStrike" kern="1200" cap="none" spc="-20" normalizeH="0" baseline="0" noProof="0" dirty="0" err="1">
                <a:ln>
                  <a:noFill/>
                </a:ln>
                <a:solidFill>
                  <a:schemeClr val="accent2"/>
                </a:solidFill>
                <a:effectLst/>
                <a:uLnTx/>
                <a:uFillTx/>
                <a:latin typeface="+mj-lt"/>
                <a:ea typeface="+mn-ea"/>
                <a:cs typeface="+mn-cs"/>
              </a:rPr>
              <a:t>th</a:t>
            </a:r>
            <a:r>
              <a:rPr lang="en-US" sz="1700" dirty="0">
                <a:solidFill>
                  <a:schemeClr val="accent2"/>
                </a:solidFill>
                <a:latin typeface="+mj-lt"/>
              </a:rPr>
              <a:t>e variable</a:t>
            </a:r>
            <a:r>
              <a:rPr lang="en-US" sz="1700" dirty="0">
                <a:solidFill>
                  <a:sysClr val="windowText" lastClr="000000"/>
                </a:solidFill>
                <a:latin typeface="+mj-lt"/>
              </a:rPr>
              <a:t>, and </a:t>
            </a:r>
            <a:r>
              <a:rPr lang="en-US" sz="1700" dirty="0">
                <a:solidFill>
                  <a:srgbClr val="7030A0"/>
                </a:solidFill>
                <a:latin typeface="+mj-lt"/>
              </a:rPr>
              <a:t>the possible response options or recoded values</a:t>
            </a:r>
            <a:r>
              <a:rPr lang="en-US" sz="1700" dirty="0">
                <a:solidFill>
                  <a:sysClr val="windowText" lastClr="000000"/>
                </a:solidFill>
                <a:latin typeface="+mj-lt"/>
              </a:rPr>
              <a:t>.</a:t>
            </a:r>
          </a:p>
        </p:txBody>
      </p:sp>
      <p:pic>
        <p:nvPicPr>
          <p:cNvPr id="6" name="Picture 5">
            <a:extLst>
              <a:ext uri="{FF2B5EF4-FFF2-40B4-BE49-F238E27FC236}">
                <a16:creationId xmlns:a16="http://schemas.microsoft.com/office/drawing/2014/main" id="{3658306A-9477-4A7B-BAE8-094470A288B9}"/>
              </a:ext>
            </a:extLst>
          </p:cNvPr>
          <p:cNvPicPr>
            <a:picLocks noChangeAspect="1"/>
          </p:cNvPicPr>
          <p:nvPr/>
        </p:nvPicPr>
        <p:blipFill>
          <a:blip r:embed="rId3"/>
          <a:stretch>
            <a:fillRect/>
          </a:stretch>
        </p:blipFill>
        <p:spPr>
          <a:xfrm>
            <a:off x="275389" y="3117181"/>
            <a:ext cx="11662652" cy="2327943"/>
          </a:xfrm>
          <a:prstGeom prst="rect">
            <a:avLst/>
          </a:prstGeom>
          <a:ln>
            <a:solidFill>
              <a:schemeClr val="tx1"/>
            </a:solidFill>
          </a:ln>
        </p:spPr>
      </p:pic>
      <p:sp>
        <p:nvSpPr>
          <p:cNvPr id="2" name="Slide Number Placeholder 1">
            <a:extLst>
              <a:ext uri="{FF2B5EF4-FFF2-40B4-BE49-F238E27FC236}">
                <a16:creationId xmlns:a16="http://schemas.microsoft.com/office/drawing/2014/main" id="{C852ABE5-E6F7-41AA-8445-2056DB725F0C}"/>
              </a:ext>
            </a:extLst>
          </p:cNvPr>
          <p:cNvSpPr>
            <a:spLocks noGrp="1"/>
          </p:cNvSpPr>
          <p:nvPr>
            <p:ph type="sldNum" sz="quarter" idx="12"/>
          </p:nvPr>
        </p:nvSpPr>
        <p:spPr/>
        <p:txBody>
          <a:bodyPr/>
          <a:lstStyle/>
          <a:p>
            <a:fld id="{FC63ECC8-719A-498E-B101-491B6A35558E}" type="slidenum">
              <a:rPr lang="en-US" smtClean="0"/>
              <a:t>74</a:t>
            </a:fld>
            <a:endParaRPr lang="en-US" dirty="0"/>
          </a:p>
        </p:txBody>
      </p:sp>
    </p:spTree>
    <p:extLst>
      <p:ext uri="{BB962C8B-B14F-4D97-AF65-F5344CB8AC3E}">
        <p14:creationId xmlns:p14="http://schemas.microsoft.com/office/powerpoint/2010/main" val="23877780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p:txBody>
          <a:bodyPr/>
          <a:lstStyle/>
          <a:p>
            <a:fld id="{FC63ECC8-719A-498E-B101-491B6A35558E}" type="slidenum">
              <a:rPr lang="en-US" smtClean="0"/>
              <a:t>75</a:t>
            </a:fld>
            <a:endParaRPr lang="en-US" dirty="0"/>
          </a:p>
        </p:txBody>
      </p:sp>
      <p:sp>
        <p:nvSpPr>
          <p:cNvPr id="8" name="Title 1">
            <a:extLst>
              <a:ext uri="{FF2B5EF4-FFF2-40B4-BE49-F238E27FC236}">
                <a16:creationId xmlns:a16="http://schemas.microsoft.com/office/drawing/2014/main" id="{4EDC1B79-1252-DC91-6400-868229E7D12A}"/>
              </a:ext>
            </a:extLst>
          </p:cNvPr>
          <p:cNvSpPr>
            <a:spLocks noGrp="1"/>
          </p:cNvSpPr>
          <p:nvPr>
            <p:ph type="title"/>
          </p:nvPr>
        </p:nvSpPr>
        <p:spPr>
          <a:xfrm>
            <a:off x="181371" y="-1"/>
            <a:ext cx="11172429" cy="685801"/>
          </a:xfrm>
        </p:spPr>
        <p:txBody>
          <a:bodyPr>
            <a:normAutofit/>
          </a:bodyPr>
          <a:lstStyle/>
          <a:p>
            <a:pPr algn="ctr">
              <a:lnSpc>
                <a:spcPct val="100000"/>
              </a:lnSpc>
              <a:defRPr/>
            </a:pPr>
            <a:r>
              <a:rPr lang="en-US" sz="3000" b="1" dirty="0">
                <a:solidFill>
                  <a:srgbClr val="1E2F4D"/>
                </a:solidFill>
                <a:latin typeface="Calibri"/>
              </a:rPr>
              <a:t>data.census.gov and the Microdata Access Tool</a:t>
            </a:r>
          </a:p>
        </p:txBody>
      </p:sp>
      <p:sp>
        <p:nvSpPr>
          <p:cNvPr id="9" name="Content Placeholder 2">
            <a:extLst>
              <a:ext uri="{FF2B5EF4-FFF2-40B4-BE49-F238E27FC236}">
                <a16:creationId xmlns:a16="http://schemas.microsoft.com/office/drawing/2014/main" id="{D4B29C34-A536-C493-3643-3779D79CCB1F}"/>
              </a:ext>
            </a:extLst>
          </p:cNvPr>
          <p:cNvSpPr>
            <a:spLocks noGrp="1"/>
          </p:cNvSpPr>
          <p:nvPr>
            <p:ph idx="1"/>
          </p:nvPr>
        </p:nvSpPr>
        <p:spPr>
          <a:xfrm>
            <a:off x="181371" y="447777"/>
            <a:ext cx="11745595" cy="5738925"/>
          </a:xfrm>
        </p:spPr>
        <p:txBody>
          <a:bodyPr>
            <a:normAutofit fontScale="40000" lnSpcReduction="20000"/>
          </a:bodyPr>
          <a:lstStyle/>
          <a:p>
            <a:pPr lvl="2" indent="0">
              <a:buNone/>
            </a:pPr>
            <a:r>
              <a:rPr lang="en-US" dirty="0"/>
              <a:t>	</a:t>
            </a:r>
          </a:p>
          <a:p>
            <a:pPr lvl="2" indent="0">
              <a:buNone/>
            </a:pPr>
            <a:endParaRPr lang="en-US" dirty="0"/>
          </a:p>
          <a:p>
            <a:pPr lvl="1"/>
            <a:r>
              <a:rPr lang="en-US" sz="6300" dirty="0">
                <a:solidFill>
                  <a:schemeClr val="bg1">
                    <a:lumMod val="75000"/>
                  </a:schemeClr>
                </a:solidFill>
              </a:rPr>
              <a:t>Latest Updates to data.census.gov</a:t>
            </a:r>
          </a:p>
          <a:p>
            <a:pPr lvl="2"/>
            <a:endParaRPr lang="en-US" sz="6300" dirty="0">
              <a:solidFill>
                <a:schemeClr val="bg1">
                  <a:lumMod val="75000"/>
                </a:schemeClr>
              </a:solidFill>
            </a:endParaRPr>
          </a:p>
          <a:p>
            <a:pPr lvl="1"/>
            <a:r>
              <a:rPr lang="en-US" sz="6300" dirty="0">
                <a:solidFill>
                  <a:schemeClr val="bg1">
                    <a:lumMod val="75000"/>
                  </a:schemeClr>
                </a:solidFill>
              </a:rPr>
              <a:t>Future Updates to data.census.gov</a:t>
            </a:r>
          </a:p>
          <a:p>
            <a:pPr lvl="2"/>
            <a:endParaRPr lang="en-US" sz="6300" dirty="0">
              <a:solidFill>
                <a:schemeClr val="bg1">
                  <a:lumMod val="75000"/>
                </a:schemeClr>
              </a:solidFill>
            </a:endParaRPr>
          </a:p>
          <a:p>
            <a:pPr lvl="1"/>
            <a:r>
              <a:rPr lang="en-US" sz="6300" dirty="0">
                <a:solidFill>
                  <a:schemeClr val="bg1">
                    <a:lumMod val="75000"/>
                  </a:schemeClr>
                </a:solidFill>
              </a:rPr>
              <a:t>Finding Detailed DHC-A Data in data.census.gov</a:t>
            </a:r>
          </a:p>
          <a:p>
            <a:pPr lvl="2"/>
            <a:endParaRPr lang="en-US" sz="4600" dirty="0">
              <a:solidFill>
                <a:schemeClr val="bg1">
                  <a:lumMod val="75000"/>
                </a:schemeClr>
              </a:solidFill>
            </a:endParaRPr>
          </a:p>
          <a:p>
            <a:pPr lvl="2">
              <a:spcBef>
                <a:spcPts val="0"/>
              </a:spcBef>
            </a:pPr>
            <a:r>
              <a:rPr lang="en-US" sz="5000" dirty="0">
                <a:solidFill>
                  <a:schemeClr val="bg1">
                    <a:lumMod val="75000"/>
                  </a:schemeClr>
                </a:solidFill>
              </a:rPr>
              <a:t>Getting Started: Detailed DHC-A Default Tables</a:t>
            </a:r>
          </a:p>
          <a:p>
            <a:pPr lvl="2">
              <a:spcBef>
                <a:spcPts val="0"/>
              </a:spcBef>
            </a:pPr>
            <a:endParaRPr lang="en-US" sz="5000" dirty="0">
              <a:solidFill>
                <a:schemeClr val="bg1">
                  <a:lumMod val="75000"/>
                </a:schemeClr>
              </a:solidFill>
            </a:endParaRPr>
          </a:p>
          <a:p>
            <a:pPr lvl="2">
              <a:lnSpc>
                <a:spcPct val="100000"/>
              </a:lnSpc>
              <a:spcBef>
                <a:spcPts val="0"/>
              </a:spcBef>
            </a:pPr>
            <a:r>
              <a:rPr lang="en-US" sz="5000" dirty="0">
                <a:solidFill>
                  <a:schemeClr val="bg1">
                    <a:lumMod val="75000"/>
                  </a:schemeClr>
                </a:solidFill>
              </a:rPr>
              <a:t>Selecting Multiple Geographies: Navajo Nation alone or in any combination population for all census tracts in Apache County, AZ</a:t>
            </a:r>
          </a:p>
          <a:p>
            <a:pPr lvl="2">
              <a:lnSpc>
                <a:spcPct val="100000"/>
              </a:lnSpc>
              <a:spcBef>
                <a:spcPts val="0"/>
              </a:spcBef>
            </a:pPr>
            <a:endParaRPr lang="en-US" sz="5000" dirty="0">
              <a:solidFill>
                <a:schemeClr val="bg1">
                  <a:lumMod val="75000"/>
                </a:schemeClr>
              </a:solidFill>
            </a:endParaRPr>
          </a:p>
          <a:p>
            <a:pPr lvl="2">
              <a:lnSpc>
                <a:spcPct val="100000"/>
              </a:lnSpc>
              <a:spcBef>
                <a:spcPts val="0"/>
              </a:spcBef>
            </a:pPr>
            <a:r>
              <a:rPr lang="en-US" sz="5000" dirty="0">
                <a:solidFill>
                  <a:schemeClr val="bg1">
                    <a:lumMod val="75000"/>
                  </a:schemeClr>
                </a:solidFill>
              </a:rPr>
              <a:t>Selecting Multiple Population Groups: All available Hispanic origin groups in Maricopa County, AZ</a:t>
            </a:r>
          </a:p>
          <a:p>
            <a:pPr lvl="1"/>
            <a:endParaRPr lang="en-US" sz="4000" dirty="0">
              <a:solidFill>
                <a:srgbClr val="1E2F4D"/>
              </a:solidFill>
            </a:endParaRPr>
          </a:p>
          <a:p>
            <a:pPr lvl="1"/>
            <a:r>
              <a:rPr lang="en-US" sz="6300" dirty="0">
                <a:solidFill>
                  <a:schemeClr val="bg1">
                    <a:lumMod val="75000"/>
                  </a:schemeClr>
                </a:solidFill>
              </a:rPr>
              <a:t>Finding Data in the Microdata Access Tool</a:t>
            </a:r>
          </a:p>
          <a:p>
            <a:pPr lvl="2"/>
            <a:r>
              <a:rPr kumimoji="0" lang="en-US" sz="5000" i="0" u="none" strike="noStrike" kern="1200" cap="none" spc="-20" normalizeH="0" baseline="0" noProof="0" dirty="0">
                <a:ln>
                  <a:noFill/>
                </a:ln>
                <a:solidFill>
                  <a:schemeClr val="accent1">
                    <a:lumMod val="75000"/>
                  </a:schemeClr>
                </a:solidFill>
                <a:effectLst/>
                <a:uLnTx/>
                <a:uFillTx/>
                <a:ea typeface="+mn-ea"/>
                <a:cs typeface="+mn-cs"/>
              </a:rPr>
              <a:t>Place of birth by single year of age in Arizona </a:t>
            </a:r>
          </a:p>
          <a:p>
            <a:pPr lvl="2"/>
            <a:endParaRPr lang="en-US" sz="5400" dirty="0">
              <a:solidFill>
                <a:srgbClr val="1E2F4D"/>
              </a:solidFill>
            </a:endParaRPr>
          </a:p>
          <a:p>
            <a:pPr lvl="1"/>
            <a:r>
              <a:rPr lang="en-US" sz="6300" dirty="0">
                <a:solidFill>
                  <a:schemeClr val="bg1">
                    <a:lumMod val="75000"/>
                  </a:schemeClr>
                </a:solidFill>
              </a:rPr>
              <a:t>Resources</a:t>
            </a:r>
          </a:p>
          <a:p>
            <a:pPr lvl="2"/>
            <a:endParaRPr lang="en-US" sz="3600" dirty="0">
              <a:solidFill>
                <a:srgbClr val="1E2F4D"/>
              </a:solidFill>
            </a:endParaRPr>
          </a:p>
          <a:p>
            <a:pPr marL="342900" indent="-342900">
              <a:buAutoNum type="arabicPeriod" startAt="5"/>
            </a:pPr>
            <a:endParaRPr lang="en-US" dirty="0"/>
          </a:p>
        </p:txBody>
      </p:sp>
    </p:spTree>
    <p:extLst>
      <p:ext uri="{BB962C8B-B14F-4D97-AF65-F5344CB8AC3E}">
        <p14:creationId xmlns:p14="http://schemas.microsoft.com/office/powerpoint/2010/main" val="17611439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246A729-A07C-4E13-AFD3-4D27E79E9A54}"/>
              </a:ext>
            </a:extLst>
          </p:cNvPr>
          <p:cNvSpPr txBox="1">
            <a:spLocks/>
          </p:cNvSpPr>
          <p:nvPr/>
        </p:nvSpPr>
        <p:spPr>
          <a:xfrm>
            <a:off x="195072" y="233679"/>
            <a:ext cx="11801855" cy="198412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b="1" kern="1200">
                <a:solidFill>
                  <a:srgbClr val="215493"/>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231F20"/>
                </a:solidFill>
                <a:effectLst/>
                <a:uLnTx/>
                <a:uFillTx/>
                <a:latin typeface="+mj-lt"/>
                <a:ea typeface="+mj-ea"/>
                <a:cs typeface="+mj-cs"/>
              </a:rPr>
              <a:t>Problem: </a:t>
            </a:r>
            <a:r>
              <a:rPr kumimoji="0" lang="en-US" sz="2800" b="0" i="0" u="none" strike="noStrike" kern="1200" cap="none" spc="0" normalizeH="0" baseline="0" noProof="0" dirty="0">
                <a:ln>
                  <a:noFill/>
                </a:ln>
                <a:solidFill>
                  <a:srgbClr val="231F20"/>
                </a:solidFill>
                <a:effectLst/>
                <a:uLnTx/>
                <a:uFillTx/>
                <a:latin typeface="+mj-lt"/>
                <a:ea typeface="+mj-ea"/>
                <a:cs typeface="+mj-cs"/>
              </a:rPr>
              <a:t>We need </a:t>
            </a:r>
            <a:r>
              <a:rPr kumimoji="0" lang="en-US" sz="2800" i="0" u="none" strike="noStrike" kern="1200" cap="none" spc="0" normalizeH="0" baseline="0" noProof="0" dirty="0">
                <a:ln>
                  <a:noFill/>
                </a:ln>
                <a:solidFill>
                  <a:schemeClr val="accent6">
                    <a:lumMod val="75000"/>
                  </a:schemeClr>
                </a:solidFill>
                <a:effectLst/>
                <a:uLnTx/>
                <a:uFillTx/>
                <a:latin typeface="+mj-lt"/>
                <a:ea typeface="+mj-ea"/>
                <a:cs typeface="+mj-cs"/>
              </a:rPr>
              <a:t>detailed</a:t>
            </a:r>
            <a:r>
              <a:rPr kumimoji="0" lang="en-US" sz="2800" b="0" i="0" u="none" strike="noStrike" kern="1200" cap="none" spc="0" normalizeH="0" baseline="0" noProof="0" dirty="0">
                <a:ln>
                  <a:noFill/>
                </a:ln>
                <a:solidFill>
                  <a:srgbClr val="231F20"/>
                </a:solidFill>
                <a:effectLst/>
                <a:uLnTx/>
                <a:uFillTx/>
                <a:latin typeface="+mj-lt"/>
                <a:ea typeface="+mj-ea"/>
                <a:cs typeface="+mj-cs"/>
              </a:rPr>
              <a:t> </a:t>
            </a:r>
            <a:r>
              <a:rPr kumimoji="0" lang="en-US" sz="2800" i="0" u="none" strike="noStrike" kern="1200" cap="none" spc="0" normalizeH="0" baseline="0" noProof="0" dirty="0">
                <a:ln>
                  <a:noFill/>
                </a:ln>
                <a:solidFill>
                  <a:schemeClr val="accent6">
                    <a:lumMod val="75000"/>
                  </a:schemeClr>
                </a:solidFill>
                <a:effectLst/>
                <a:uLnTx/>
                <a:uFillTx/>
                <a:latin typeface="+mj-lt"/>
                <a:ea typeface="+mj-ea"/>
                <a:cs typeface="+mj-cs"/>
              </a:rPr>
              <a:t>place of birth for single years of age for Arizona</a:t>
            </a:r>
            <a:r>
              <a:rPr kumimoji="0" lang="en-US" sz="2800" b="0" i="0" u="none" strike="noStrike" kern="1200" cap="none" spc="0" normalizeH="0" baseline="0" noProof="0" dirty="0">
                <a:ln>
                  <a:noFill/>
                </a:ln>
                <a:solidFill>
                  <a:srgbClr val="231F20"/>
                </a:solidFill>
                <a:effectLst/>
                <a:uLnTx/>
                <a:uFillTx/>
                <a:latin typeface="+mj-lt"/>
                <a:ea typeface="+mj-ea"/>
                <a:cs typeface="+mj-cs"/>
              </a:rPr>
              <a:t>, but none of the published ACS tables have this cross of characteristics available for detailed places of birth and single years of age</a:t>
            </a: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2800" dirty="0">
              <a:solidFill>
                <a:srgbClr val="231F20"/>
              </a:solidFill>
              <a:latin typeface="+mj-lt"/>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US" sz="2800" dirty="0">
                <a:solidFill>
                  <a:srgbClr val="231F20"/>
                </a:solidFill>
                <a:latin typeface="+mj-lt"/>
              </a:rPr>
              <a:t>Solution: </a:t>
            </a:r>
            <a:r>
              <a:rPr lang="en-US" sz="2800" b="0" dirty="0">
                <a:solidFill>
                  <a:srgbClr val="231F20"/>
                </a:solidFill>
                <a:latin typeface="+mj-lt"/>
              </a:rPr>
              <a:t>Use Microdata Access (MDAT)</a:t>
            </a:r>
            <a:endParaRPr kumimoji="0" lang="en-US" sz="2800" b="0" i="0" u="none" strike="noStrike" kern="1200" cap="none" spc="0" normalizeH="0" baseline="0" noProof="0" dirty="0">
              <a:ln>
                <a:noFill/>
              </a:ln>
              <a:solidFill>
                <a:srgbClr val="231F20"/>
              </a:solidFill>
              <a:effectLst/>
              <a:uLnTx/>
              <a:uFillTx/>
              <a:latin typeface="+mj-lt"/>
              <a:ea typeface="+mj-ea"/>
              <a:cs typeface="+mj-cs"/>
            </a:endParaRPr>
          </a:p>
        </p:txBody>
      </p:sp>
      <p:sp>
        <p:nvSpPr>
          <p:cNvPr id="2" name="Slide Number Placeholder 1">
            <a:extLst>
              <a:ext uri="{FF2B5EF4-FFF2-40B4-BE49-F238E27FC236}">
                <a16:creationId xmlns:a16="http://schemas.microsoft.com/office/drawing/2014/main" id="{A92E6D4D-CC60-41CC-8073-C35E2AB2B373}"/>
              </a:ext>
            </a:extLst>
          </p:cNvPr>
          <p:cNvSpPr>
            <a:spLocks noGrp="1"/>
          </p:cNvSpPr>
          <p:nvPr>
            <p:ph type="sldNum" sz="quarter" idx="12"/>
          </p:nvPr>
        </p:nvSpPr>
        <p:spPr/>
        <p:txBody>
          <a:bodyPr/>
          <a:lstStyle/>
          <a:p>
            <a:fld id="{FC63ECC8-719A-498E-B101-491B6A35558E}" type="slidenum">
              <a:rPr lang="en-US" smtClean="0"/>
              <a:t>76</a:t>
            </a:fld>
            <a:endParaRPr lang="en-US" dirty="0"/>
          </a:p>
        </p:txBody>
      </p:sp>
      <p:pic>
        <p:nvPicPr>
          <p:cNvPr id="5" name="Picture 4">
            <a:extLst>
              <a:ext uri="{FF2B5EF4-FFF2-40B4-BE49-F238E27FC236}">
                <a16:creationId xmlns:a16="http://schemas.microsoft.com/office/drawing/2014/main" id="{D8A661AB-34E3-E80F-7EEB-915688F2DA51}"/>
              </a:ext>
            </a:extLst>
          </p:cNvPr>
          <p:cNvPicPr>
            <a:picLocks noChangeAspect="1"/>
          </p:cNvPicPr>
          <p:nvPr/>
        </p:nvPicPr>
        <p:blipFill>
          <a:blip r:embed="rId2"/>
          <a:stretch>
            <a:fillRect/>
          </a:stretch>
        </p:blipFill>
        <p:spPr>
          <a:xfrm>
            <a:off x="723198" y="2217803"/>
            <a:ext cx="10745604" cy="4503672"/>
          </a:xfrm>
          <a:prstGeom prst="rect">
            <a:avLst/>
          </a:prstGeom>
          <a:ln>
            <a:solidFill>
              <a:schemeClr val="tx1"/>
            </a:solidFill>
          </a:ln>
        </p:spPr>
      </p:pic>
    </p:spTree>
    <p:extLst>
      <p:ext uri="{BB962C8B-B14F-4D97-AF65-F5344CB8AC3E}">
        <p14:creationId xmlns:p14="http://schemas.microsoft.com/office/powerpoint/2010/main" val="5846546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C727497-FC08-4F6C-970C-96DCEDCA0820}"/>
              </a:ext>
            </a:extLst>
          </p:cNvPr>
          <p:cNvSpPr txBox="1"/>
          <p:nvPr/>
        </p:nvSpPr>
        <p:spPr>
          <a:xfrm>
            <a:off x="879642" y="6005271"/>
            <a:ext cx="10191998" cy="369332"/>
          </a:xfrm>
          <a:prstGeom prst="rect">
            <a:avLst/>
          </a:prstGeom>
          <a:noFill/>
        </p:spPr>
        <p:txBody>
          <a:bodyPr wrap="square" rtlCol="0">
            <a:spAutoFit/>
          </a:bodyPr>
          <a:lstStyle/>
          <a:p>
            <a:pPr algn="ctr"/>
            <a:r>
              <a:rPr lang="en-US" dirty="0">
                <a:solidFill>
                  <a:srgbClr val="231F20"/>
                </a:solidFill>
                <a:latin typeface="Gotham Book"/>
                <a:cs typeface="Arial" panose="020B0604020202020204" pitchFamily="34" charset="0"/>
              </a:rPr>
              <a:t>data.census.gov/mdat</a:t>
            </a:r>
          </a:p>
        </p:txBody>
      </p:sp>
      <p:sp>
        <p:nvSpPr>
          <p:cNvPr id="7" name="TextBox 6">
            <a:extLst>
              <a:ext uri="{FF2B5EF4-FFF2-40B4-BE49-F238E27FC236}">
                <a16:creationId xmlns:a16="http://schemas.microsoft.com/office/drawing/2014/main" id="{6F770960-2FA3-4209-9E0D-8A1DFA157B82}"/>
              </a:ext>
            </a:extLst>
          </p:cNvPr>
          <p:cNvSpPr txBox="1"/>
          <p:nvPr/>
        </p:nvSpPr>
        <p:spPr>
          <a:xfrm>
            <a:off x="321258" y="244008"/>
            <a:ext cx="11549481" cy="492443"/>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600" b="1" dirty="0">
                <a:solidFill>
                  <a:prstClr val="black"/>
                </a:solidFill>
                <a:latin typeface="+mj-lt"/>
                <a:cs typeface="Arial" panose="020B0604020202020204" pitchFamily="34" charset="0"/>
              </a:rPr>
              <a:t>Visit Microdata Access at data.census.gov/mdat</a:t>
            </a:r>
          </a:p>
        </p:txBody>
      </p:sp>
      <p:sp>
        <p:nvSpPr>
          <p:cNvPr id="2" name="Slide Number Placeholder 1">
            <a:extLst>
              <a:ext uri="{FF2B5EF4-FFF2-40B4-BE49-F238E27FC236}">
                <a16:creationId xmlns:a16="http://schemas.microsoft.com/office/drawing/2014/main" id="{492A6954-1F3F-474E-A69F-51B11DFC70B7}"/>
              </a:ext>
            </a:extLst>
          </p:cNvPr>
          <p:cNvSpPr>
            <a:spLocks noGrp="1"/>
          </p:cNvSpPr>
          <p:nvPr>
            <p:ph type="sldNum" sz="quarter" idx="12"/>
          </p:nvPr>
        </p:nvSpPr>
        <p:spPr/>
        <p:txBody>
          <a:bodyPr/>
          <a:lstStyle/>
          <a:p>
            <a:fld id="{FC63ECC8-719A-498E-B101-491B6A35558E}" type="slidenum">
              <a:rPr lang="en-US" smtClean="0"/>
              <a:t>77</a:t>
            </a:fld>
            <a:endParaRPr lang="en-US" dirty="0"/>
          </a:p>
        </p:txBody>
      </p:sp>
      <p:pic>
        <p:nvPicPr>
          <p:cNvPr id="4" name="Picture 3">
            <a:extLst>
              <a:ext uri="{FF2B5EF4-FFF2-40B4-BE49-F238E27FC236}">
                <a16:creationId xmlns:a16="http://schemas.microsoft.com/office/drawing/2014/main" id="{DBD57828-D96A-7305-4190-04FDAE60D7E5}"/>
              </a:ext>
            </a:extLst>
          </p:cNvPr>
          <p:cNvPicPr>
            <a:picLocks noChangeAspect="1"/>
          </p:cNvPicPr>
          <p:nvPr/>
        </p:nvPicPr>
        <p:blipFill>
          <a:blip r:embed="rId2"/>
          <a:stretch>
            <a:fillRect/>
          </a:stretch>
        </p:blipFill>
        <p:spPr>
          <a:xfrm>
            <a:off x="999999" y="779738"/>
            <a:ext cx="10191998" cy="5182245"/>
          </a:xfrm>
          <a:prstGeom prst="rect">
            <a:avLst/>
          </a:prstGeom>
          <a:ln>
            <a:solidFill>
              <a:schemeClr val="tx1"/>
            </a:solidFill>
          </a:ln>
        </p:spPr>
      </p:pic>
    </p:spTree>
    <p:extLst>
      <p:ext uri="{BB962C8B-B14F-4D97-AF65-F5344CB8AC3E}">
        <p14:creationId xmlns:p14="http://schemas.microsoft.com/office/powerpoint/2010/main" val="6633560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102725-3B7E-443C-A4A8-1A24523248F6}"/>
              </a:ext>
            </a:extLst>
          </p:cNvPr>
          <p:cNvSpPr txBox="1"/>
          <p:nvPr/>
        </p:nvSpPr>
        <p:spPr>
          <a:xfrm>
            <a:off x="321258" y="128594"/>
            <a:ext cx="11549481" cy="1800493"/>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b="1" dirty="0">
                <a:solidFill>
                  <a:prstClr val="black"/>
                </a:solidFill>
                <a:latin typeface="+mj-lt"/>
                <a:cs typeface="Arial" panose="020B0604020202020204" pitchFamily="34" charset="0"/>
              </a:rPr>
              <a:t>Choose Dataset and Vintage</a:t>
            </a:r>
            <a:r>
              <a:rPr lang="en-US" sz="2400" dirty="0">
                <a:solidFill>
                  <a:prstClr val="black"/>
                </a:solidFill>
                <a:latin typeface="+mj-lt"/>
                <a:cs typeface="Arial" panose="020B0604020202020204" pitchFamily="34" charset="0"/>
              </a:rPr>
              <a:t>:</a:t>
            </a:r>
          </a:p>
          <a:p>
            <a:pPr marL="914400" lvl="1" indent="-457200">
              <a:spcBef>
                <a:spcPts val="624"/>
              </a:spcBef>
              <a:buFont typeface="Wingdings" panose="05000000000000000000" pitchFamily="2" charset="2"/>
              <a:buChar char="§"/>
            </a:pPr>
            <a:r>
              <a:rPr lang="en-US" sz="2400" dirty="0">
                <a:solidFill>
                  <a:prstClr val="black"/>
                </a:solidFill>
                <a:latin typeface="+mj-lt"/>
                <a:cs typeface="Arial" panose="020B0604020202020204" pitchFamily="34" charset="0"/>
              </a:rPr>
              <a:t>Dataset – </a:t>
            </a:r>
            <a:r>
              <a:rPr lang="en-US" sz="2400" b="1" dirty="0">
                <a:solidFill>
                  <a:prstClr val="black"/>
                </a:solidFill>
                <a:latin typeface="+mj-lt"/>
                <a:cs typeface="Arial" panose="020B0604020202020204" pitchFamily="34" charset="0"/>
              </a:rPr>
              <a:t>ACS 5-Year Estimates – Public Use Microdata Sample</a:t>
            </a:r>
          </a:p>
          <a:p>
            <a:pPr marL="914400" lvl="1" indent="-457200">
              <a:spcBef>
                <a:spcPts val="624"/>
              </a:spcBef>
              <a:buFont typeface="Wingdings" panose="05000000000000000000" pitchFamily="2" charset="2"/>
              <a:buChar char="§"/>
            </a:pPr>
            <a:r>
              <a:rPr lang="en-US" sz="2400" dirty="0">
                <a:solidFill>
                  <a:prstClr val="black"/>
                </a:solidFill>
                <a:latin typeface="+mj-lt"/>
                <a:cs typeface="Arial" panose="020B0604020202020204" pitchFamily="34" charset="0"/>
              </a:rPr>
              <a:t>Vintage – </a:t>
            </a:r>
            <a:r>
              <a:rPr lang="en-US" sz="2400" b="1" dirty="0">
                <a:solidFill>
                  <a:prstClr val="black"/>
                </a:solidFill>
                <a:latin typeface="+mj-lt"/>
                <a:cs typeface="Arial" panose="020B0604020202020204" pitchFamily="34" charset="0"/>
              </a:rPr>
              <a:t>2021</a:t>
            </a:r>
            <a:endParaRPr lang="en-US" sz="2400" dirty="0">
              <a:solidFill>
                <a:prstClr val="black"/>
              </a:solidFill>
              <a:latin typeface="+mj-lt"/>
              <a:cs typeface="Arial" panose="020B0604020202020204" pitchFamily="34" charset="0"/>
            </a:endParaRPr>
          </a:p>
          <a:p>
            <a:pPr marL="914400" lvl="1" indent="-457200">
              <a:spcBef>
                <a:spcPts val="624"/>
              </a:spcBef>
              <a:buFont typeface="Wingdings" panose="05000000000000000000" pitchFamily="2" charset="2"/>
              <a:buChar char="§"/>
            </a:pPr>
            <a:r>
              <a:rPr lang="en-US" sz="2400" dirty="0">
                <a:solidFill>
                  <a:prstClr val="black"/>
                </a:solidFill>
                <a:latin typeface="+mj-lt"/>
                <a:cs typeface="Arial" panose="020B0604020202020204" pitchFamily="34" charset="0"/>
              </a:rPr>
              <a:t>Click </a:t>
            </a:r>
            <a:r>
              <a:rPr lang="en-US" sz="2400" b="1" dirty="0">
                <a:solidFill>
                  <a:prstClr val="black"/>
                </a:solidFill>
                <a:latin typeface="+mj-lt"/>
                <a:cs typeface="Arial" panose="020B0604020202020204" pitchFamily="34" charset="0"/>
              </a:rPr>
              <a:t>Next</a:t>
            </a:r>
            <a:r>
              <a:rPr lang="en-US" sz="2400" dirty="0">
                <a:solidFill>
                  <a:prstClr val="black"/>
                </a:solidFill>
                <a:latin typeface="+mj-lt"/>
                <a:cs typeface="Arial" panose="020B0604020202020204" pitchFamily="34" charset="0"/>
              </a:rPr>
              <a:t> in the lower right</a:t>
            </a:r>
          </a:p>
        </p:txBody>
      </p:sp>
      <p:sp>
        <p:nvSpPr>
          <p:cNvPr id="2" name="Slide Number Placeholder 1">
            <a:extLst>
              <a:ext uri="{FF2B5EF4-FFF2-40B4-BE49-F238E27FC236}">
                <a16:creationId xmlns:a16="http://schemas.microsoft.com/office/drawing/2014/main" id="{F4F98099-76C4-4146-BCAD-BDD967353AB3}"/>
              </a:ext>
            </a:extLst>
          </p:cNvPr>
          <p:cNvSpPr>
            <a:spLocks noGrp="1"/>
          </p:cNvSpPr>
          <p:nvPr>
            <p:ph type="sldNum" sz="quarter" idx="12"/>
          </p:nvPr>
        </p:nvSpPr>
        <p:spPr/>
        <p:txBody>
          <a:bodyPr/>
          <a:lstStyle/>
          <a:p>
            <a:fld id="{FC63ECC8-719A-498E-B101-491B6A35558E}" type="slidenum">
              <a:rPr lang="en-US" smtClean="0"/>
              <a:t>78</a:t>
            </a:fld>
            <a:endParaRPr lang="en-US" dirty="0"/>
          </a:p>
        </p:txBody>
      </p:sp>
      <p:pic>
        <p:nvPicPr>
          <p:cNvPr id="5" name="Picture 4">
            <a:extLst>
              <a:ext uri="{FF2B5EF4-FFF2-40B4-BE49-F238E27FC236}">
                <a16:creationId xmlns:a16="http://schemas.microsoft.com/office/drawing/2014/main" id="{96DC9DA9-9135-94F3-3891-FC206463B2A7}"/>
              </a:ext>
            </a:extLst>
          </p:cNvPr>
          <p:cNvPicPr>
            <a:picLocks noChangeAspect="1"/>
          </p:cNvPicPr>
          <p:nvPr/>
        </p:nvPicPr>
        <p:blipFill>
          <a:blip r:embed="rId2"/>
          <a:stretch>
            <a:fillRect/>
          </a:stretch>
        </p:blipFill>
        <p:spPr>
          <a:xfrm>
            <a:off x="983823" y="2032395"/>
            <a:ext cx="10224350" cy="4323955"/>
          </a:xfrm>
          <a:prstGeom prst="rect">
            <a:avLst/>
          </a:prstGeom>
          <a:ln>
            <a:solidFill>
              <a:schemeClr val="tx1"/>
            </a:solidFill>
          </a:ln>
        </p:spPr>
      </p:pic>
    </p:spTree>
    <p:extLst>
      <p:ext uri="{BB962C8B-B14F-4D97-AF65-F5344CB8AC3E}">
        <p14:creationId xmlns:p14="http://schemas.microsoft.com/office/powerpoint/2010/main" val="34072432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E791183-2480-4904-BB91-E42ACDE38351}"/>
              </a:ext>
            </a:extLst>
          </p:cNvPr>
          <p:cNvSpPr txBox="1"/>
          <p:nvPr/>
        </p:nvSpPr>
        <p:spPr>
          <a:xfrm>
            <a:off x="321258" y="128594"/>
            <a:ext cx="11549481" cy="830997"/>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b="1" dirty="0">
                <a:solidFill>
                  <a:prstClr val="black"/>
                </a:solidFill>
                <a:latin typeface="+mj-lt"/>
                <a:cs typeface="Arial" panose="020B0604020202020204" pitchFamily="34" charset="0"/>
              </a:rPr>
              <a:t>Search for Variables</a:t>
            </a:r>
            <a:r>
              <a:rPr lang="en-US" sz="2400" dirty="0">
                <a:solidFill>
                  <a:prstClr val="black"/>
                </a:solidFill>
                <a:latin typeface="+mj-lt"/>
                <a:cs typeface="Arial" panose="020B0604020202020204" pitchFamily="34" charset="0"/>
              </a:rPr>
              <a:t>: Use the search box below “Variable” or “Label” to find your variables of interest</a:t>
            </a:r>
            <a:endParaRPr lang="en-US" sz="2400" b="1" dirty="0">
              <a:solidFill>
                <a:prstClr val="black"/>
              </a:solidFill>
              <a:latin typeface="+mj-lt"/>
              <a:cs typeface="Arial" panose="020B0604020202020204" pitchFamily="34" charset="0"/>
            </a:endParaRPr>
          </a:p>
        </p:txBody>
      </p:sp>
      <p:sp>
        <p:nvSpPr>
          <p:cNvPr id="2" name="Slide Number Placeholder 1">
            <a:extLst>
              <a:ext uri="{FF2B5EF4-FFF2-40B4-BE49-F238E27FC236}">
                <a16:creationId xmlns:a16="http://schemas.microsoft.com/office/drawing/2014/main" id="{40E4C23C-1990-46D7-854A-417E1CCD0C7C}"/>
              </a:ext>
            </a:extLst>
          </p:cNvPr>
          <p:cNvSpPr>
            <a:spLocks noGrp="1"/>
          </p:cNvSpPr>
          <p:nvPr>
            <p:ph type="sldNum" sz="quarter" idx="12"/>
          </p:nvPr>
        </p:nvSpPr>
        <p:spPr/>
        <p:txBody>
          <a:bodyPr/>
          <a:lstStyle/>
          <a:p>
            <a:fld id="{FC63ECC8-719A-498E-B101-491B6A35558E}" type="slidenum">
              <a:rPr lang="en-US" smtClean="0"/>
              <a:t>79</a:t>
            </a:fld>
            <a:endParaRPr lang="en-US" dirty="0"/>
          </a:p>
        </p:txBody>
      </p:sp>
      <p:pic>
        <p:nvPicPr>
          <p:cNvPr id="6" name="Picture 5">
            <a:extLst>
              <a:ext uri="{FF2B5EF4-FFF2-40B4-BE49-F238E27FC236}">
                <a16:creationId xmlns:a16="http://schemas.microsoft.com/office/drawing/2014/main" id="{43D5F11D-F528-ADFE-8D87-EC135A00CA02}"/>
              </a:ext>
            </a:extLst>
          </p:cNvPr>
          <p:cNvPicPr>
            <a:picLocks noChangeAspect="1"/>
          </p:cNvPicPr>
          <p:nvPr/>
        </p:nvPicPr>
        <p:blipFill>
          <a:blip r:embed="rId2"/>
          <a:stretch>
            <a:fillRect/>
          </a:stretch>
        </p:blipFill>
        <p:spPr>
          <a:xfrm>
            <a:off x="406177" y="1096469"/>
            <a:ext cx="11464561" cy="4442517"/>
          </a:xfrm>
          <a:prstGeom prst="rect">
            <a:avLst/>
          </a:prstGeom>
          <a:ln>
            <a:solidFill>
              <a:schemeClr val="tx1"/>
            </a:solidFill>
          </a:ln>
        </p:spPr>
      </p:pic>
    </p:spTree>
    <p:extLst>
      <p:ext uri="{BB962C8B-B14F-4D97-AF65-F5344CB8AC3E}">
        <p14:creationId xmlns:p14="http://schemas.microsoft.com/office/powerpoint/2010/main" val="4001857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24BFE6D4-27A9-4AE4-9EAE-AF75F97B179B}" type="slidenum">
              <a:rPr lang="en-US" smtClean="0"/>
              <a:t>8</a:t>
            </a:fld>
            <a:endParaRPr lang="en-US" dirty="0"/>
          </a:p>
        </p:txBody>
      </p:sp>
      <p:sp>
        <p:nvSpPr>
          <p:cNvPr id="7" name="TextBox 6"/>
          <p:cNvSpPr txBox="1"/>
          <p:nvPr/>
        </p:nvSpPr>
        <p:spPr>
          <a:xfrm>
            <a:off x="10175557" y="2706169"/>
            <a:ext cx="1678986"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noProof="0" dirty="0">
                <a:solidFill>
                  <a:srgbClr val="000000"/>
                </a:solidFill>
                <a:latin typeface="Calibri" panose="020F0502020204030204"/>
              </a:rPr>
              <a:t>Instead of scrolling through a long list, you can quickly switch between Number and Percent estimates</a:t>
            </a:r>
            <a:endPar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2" name="Title 1"/>
          <p:cNvSpPr>
            <a:spLocks noGrp="1"/>
          </p:cNvSpPr>
          <p:nvPr>
            <p:ph type="title"/>
          </p:nvPr>
        </p:nvSpPr>
        <p:spPr>
          <a:xfrm>
            <a:off x="176097" y="-1"/>
            <a:ext cx="12015903" cy="661183"/>
          </a:xfrm>
        </p:spPr>
        <p:txBody>
          <a:bodyPr>
            <a:normAutofit/>
          </a:bodyPr>
          <a:lstStyle/>
          <a:p>
            <a:pPr algn="ctr">
              <a:lnSpc>
                <a:spcPct val="100000"/>
              </a:lnSpc>
              <a:defRPr/>
            </a:pPr>
            <a:r>
              <a:rPr lang="en-US" sz="3400" b="1" dirty="0">
                <a:solidFill>
                  <a:srgbClr val="1E2F4D"/>
                </a:solidFill>
                <a:latin typeface="Calibri"/>
              </a:rPr>
              <a:t>Redesign of Variable Section (Mapping)</a:t>
            </a:r>
          </a:p>
        </p:txBody>
      </p:sp>
      <p:pic>
        <p:nvPicPr>
          <p:cNvPr id="3" name="Picture 2">
            <a:extLst>
              <a:ext uri="{FF2B5EF4-FFF2-40B4-BE49-F238E27FC236}">
                <a16:creationId xmlns:a16="http://schemas.microsoft.com/office/drawing/2014/main" id="{2C5DADB0-76E7-8581-D17E-9ADA4632B10A}"/>
              </a:ext>
            </a:extLst>
          </p:cNvPr>
          <p:cNvPicPr>
            <a:picLocks noChangeAspect="1"/>
          </p:cNvPicPr>
          <p:nvPr/>
        </p:nvPicPr>
        <p:blipFill>
          <a:blip r:embed="rId2"/>
          <a:stretch>
            <a:fillRect/>
          </a:stretch>
        </p:blipFill>
        <p:spPr>
          <a:xfrm>
            <a:off x="2016443" y="706171"/>
            <a:ext cx="7911327" cy="6015304"/>
          </a:xfrm>
          <a:prstGeom prst="rect">
            <a:avLst/>
          </a:prstGeom>
          <a:ln>
            <a:solidFill>
              <a:schemeClr val="tx1"/>
            </a:solidFill>
          </a:ln>
        </p:spPr>
      </p:pic>
    </p:spTree>
    <p:extLst>
      <p:ext uri="{BB962C8B-B14F-4D97-AF65-F5344CB8AC3E}">
        <p14:creationId xmlns:p14="http://schemas.microsoft.com/office/powerpoint/2010/main" val="26356488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DA13FB-8C6A-4643-9DB8-195EE8403752}"/>
              </a:ext>
            </a:extLst>
          </p:cNvPr>
          <p:cNvSpPr txBox="1"/>
          <p:nvPr/>
        </p:nvSpPr>
        <p:spPr>
          <a:xfrm>
            <a:off x="290779" y="108274"/>
            <a:ext cx="11549481" cy="2539157"/>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b="1" dirty="0">
                <a:solidFill>
                  <a:prstClr val="black"/>
                </a:solidFill>
                <a:latin typeface="+mj-lt"/>
                <a:cs typeface="Arial" panose="020B0604020202020204" pitchFamily="34" charset="0"/>
              </a:rPr>
              <a:t>Select variable for Age</a:t>
            </a:r>
            <a:r>
              <a:rPr lang="en-US" sz="2400" dirty="0">
                <a:solidFill>
                  <a:prstClr val="black"/>
                </a:solidFill>
                <a:latin typeface="+mj-lt"/>
                <a:cs typeface="Arial" panose="020B0604020202020204" pitchFamily="34" charset="0"/>
              </a:rPr>
              <a:t>:</a:t>
            </a:r>
          </a:p>
          <a:p>
            <a:pPr marL="914400" lvl="1" indent="-457200">
              <a:spcBef>
                <a:spcPts val="624"/>
              </a:spcBef>
              <a:buFont typeface="Wingdings" panose="05000000000000000000" pitchFamily="2" charset="2"/>
              <a:buChar char="§"/>
            </a:pPr>
            <a:r>
              <a:rPr lang="en-US" sz="2400" dirty="0">
                <a:latin typeface="+mj-lt"/>
                <a:cs typeface="Arial" panose="020B0604020202020204" pitchFamily="34" charset="0"/>
              </a:rPr>
              <a:t>Type “AGEP” in the Variable search box or type “Age” in the label search box</a:t>
            </a:r>
          </a:p>
          <a:p>
            <a:pPr marL="914400" lvl="1" indent="-457200">
              <a:spcBef>
                <a:spcPts val="624"/>
              </a:spcBef>
              <a:buFont typeface="Wingdings" panose="05000000000000000000" pitchFamily="2" charset="2"/>
              <a:buChar char="§"/>
            </a:pPr>
            <a:r>
              <a:rPr lang="en-US" sz="2400" dirty="0">
                <a:latin typeface="+mj-lt"/>
                <a:cs typeface="Arial" panose="020B0604020202020204" pitchFamily="34" charset="0"/>
              </a:rPr>
              <a:t>Check the box to the left of AGEP to add the variable to your data cart</a:t>
            </a:r>
          </a:p>
          <a:p>
            <a:pPr marL="914400" lvl="1" indent="-457200">
              <a:spcBef>
                <a:spcPts val="624"/>
              </a:spcBef>
              <a:buFont typeface="Wingdings" panose="05000000000000000000" pitchFamily="2" charset="2"/>
              <a:buChar char="§"/>
            </a:pPr>
            <a:r>
              <a:rPr lang="en-US" sz="2400" dirty="0">
                <a:latin typeface="+mj-lt"/>
                <a:cs typeface="Arial" panose="020B0604020202020204" pitchFamily="34" charset="0"/>
              </a:rPr>
              <a:t>Notice the message at the top of the screen saying you will need to create your own categories (or recodes) for this variable if you want it shown in the table. (You will do this action in the Data Cart)</a:t>
            </a:r>
          </a:p>
        </p:txBody>
      </p:sp>
      <p:sp>
        <p:nvSpPr>
          <p:cNvPr id="2" name="Slide Number Placeholder 1">
            <a:extLst>
              <a:ext uri="{FF2B5EF4-FFF2-40B4-BE49-F238E27FC236}">
                <a16:creationId xmlns:a16="http://schemas.microsoft.com/office/drawing/2014/main" id="{965A3603-EA2E-45D9-9FF7-654DA9C04073}"/>
              </a:ext>
            </a:extLst>
          </p:cNvPr>
          <p:cNvSpPr>
            <a:spLocks noGrp="1"/>
          </p:cNvSpPr>
          <p:nvPr>
            <p:ph type="sldNum" sz="quarter" idx="12"/>
          </p:nvPr>
        </p:nvSpPr>
        <p:spPr/>
        <p:txBody>
          <a:bodyPr/>
          <a:lstStyle/>
          <a:p>
            <a:fld id="{FC63ECC8-719A-498E-B101-491B6A35558E}" type="slidenum">
              <a:rPr lang="en-US" smtClean="0"/>
              <a:t>80</a:t>
            </a:fld>
            <a:endParaRPr lang="en-US" dirty="0"/>
          </a:p>
        </p:txBody>
      </p:sp>
      <p:pic>
        <p:nvPicPr>
          <p:cNvPr id="6" name="Picture 5">
            <a:extLst>
              <a:ext uri="{FF2B5EF4-FFF2-40B4-BE49-F238E27FC236}">
                <a16:creationId xmlns:a16="http://schemas.microsoft.com/office/drawing/2014/main" id="{9F53A93D-4C12-FFC2-A002-C786240E5184}"/>
              </a:ext>
            </a:extLst>
          </p:cNvPr>
          <p:cNvPicPr>
            <a:picLocks noChangeAspect="1"/>
          </p:cNvPicPr>
          <p:nvPr/>
        </p:nvPicPr>
        <p:blipFill rotWithShape="1">
          <a:blip r:embed="rId2"/>
          <a:srcRect t="-1" b="23596"/>
          <a:stretch/>
        </p:blipFill>
        <p:spPr>
          <a:xfrm>
            <a:off x="515756" y="2647431"/>
            <a:ext cx="11160487" cy="4081724"/>
          </a:xfrm>
          <a:prstGeom prst="rect">
            <a:avLst/>
          </a:prstGeom>
          <a:ln>
            <a:solidFill>
              <a:schemeClr val="tx1"/>
            </a:solidFill>
          </a:ln>
        </p:spPr>
      </p:pic>
    </p:spTree>
    <p:extLst>
      <p:ext uri="{BB962C8B-B14F-4D97-AF65-F5344CB8AC3E}">
        <p14:creationId xmlns:p14="http://schemas.microsoft.com/office/powerpoint/2010/main" val="1387212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44F1889-AD58-4630-9502-DD9BF3291CFB}"/>
              </a:ext>
            </a:extLst>
          </p:cNvPr>
          <p:cNvSpPr txBox="1"/>
          <p:nvPr/>
        </p:nvSpPr>
        <p:spPr>
          <a:xfrm>
            <a:off x="321258" y="128594"/>
            <a:ext cx="11549481" cy="1354217"/>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b="1" dirty="0">
                <a:solidFill>
                  <a:prstClr val="black"/>
                </a:solidFill>
                <a:latin typeface="+mj-lt"/>
                <a:cs typeface="Arial" panose="020B0604020202020204" pitchFamily="34" charset="0"/>
              </a:rPr>
              <a:t>Select variable for the Place of Birth</a:t>
            </a:r>
            <a:r>
              <a:rPr lang="en-US" sz="2400" dirty="0">
                <a:solidFill>
                  <a:prstClr val="black"/>
                </a:solidFill>
                <a:latin typeface="+mj-lt"/>
                <a:cs typeface="Arial" panose="020B0604020202020204" pitchFamily="34" charset="0"/>
              </a:rPr>
              <a:t>:</a:t>
            </a:r>
          </a:p>
          <a:p>
            <a:pPr marL="914400" lvl="1" indent="-457200">
              <a:spcBef>
                <a:spcPts val="624"/>
              </a:spcBef>
              <a:buFont typeface="Wingdings" panose="05000000000000000000" pitchFamily="2" charset="2"/>
              <a:buChar char="§"/>
            </a:pPr>
            <a:r>
              <a:rPr lang="en-US" sz="2400" dirty="0">
                <a:solidFill>
                  <a:prstClr val="black"/>
                </a:solidFill>
                <a:latin typeface="+mj-lt"/>
                <a:cs typeface="Arial" panose="020B0604020202020204" pitchFamily="34" charset="0"/>
              </a:rPr>
              <a:t>Type “POBP” in the Variable search box or type “birth” in the label search box</a:t>
            </a:r>
          </a:p>
          <a:p>
            <a:pPr marL="914400" lvl="1" indent="-457200">
              <a:spcBef>
                <a:spcPts val="624"/>
              </a:spcBef>
              <a:buFont typeface="Wingdings" panose="05000000000000000000" pitchFamily="2" charset="2"/>
              <a:buChar char="§"/>
            </a:pPr>
            <a:r>
              <a:rPr lang="en-US" sz="2400" dirty="0">
                <a:solidFill>
                  <a:prstClr val="black"/>
                </a:solidFill>
                <a:latin typeface="+mj-lt"/>
                <a:cs typeface="Arial" panose="020B0604020202020204" pitchFamily="34" charset="0"/>
              </a:rPr>
              <a:t>Check the box to the left of POBP to add the variable to data cart</a:t>
            </a:r>
          </a:p>
        </p:txBody>
      </p:sp>
      <p:sp>
        <p:nvSpPr>
          <p:cNvPr id="2" name="Slide Number Placeholder 1">
            <a:extLst>
              <a:ext uri="{FF2B5EF4-FFF2-40B4-BE49-F238E27FC236}">
                <a16:creationId xmlns:a16="http://schemas.microsoft.com/office/drawing/2014/main" id="{CE18946D-A9CA-46B4-9175-CCBB54CD27CD}"/>
              </a:ext>
            </a:extLst>
          </p:cNvPr>
          <p:cNvSpPr>
            <a:spLocks noGrp="1"/>
          </p:cNvSpPr>
          <p:nvPr>
            <p:ph type="sldNum" sz="quarter" idx="12"/>
          </p:nvPr>
        </p:nvSpPr>
        <p:spPr/>
        <p:txBody>
          <a:bodyPr/>
          <a:lstStyle/>
          <a:p>
            <a:fld id="{FC63ECC8-719A-498E-B101-491B6A35558E}" type="slidenum">
              <a:rPr lang="en-US" smtClean="0"/>
              <a:t>81</a:t>
            </a:fld>
            <a:endParaRPr lang="en-US" dirty="0"/>
          </a:p>
        </p:txBody>
      </p:sp>
      <p:pic>
        <p:nvPicPr>
          <p:cNvPr id="4" name="Picture 3">
            <a:extLst>
              <a:ext uri="{FF2B5EF4-FFF2-40B4-BE49-F238E27FC236}">
                <a16:creationId xmlns:a16="http://schemas.microsoft.com/office/drawing/2014/main" id="{3448ADD5-7C1C-3F36-6062-1B2CA9B42F0A}"/>
              </a:ext>
            </a:extLst>
          </p:cNvPr>
          <p:cNvPicPr>
            <a:picLocks noChangeAspect="1"/>
          </p:cNvPicPr>
          <p:nvPr/>
        </p:nvPicPr>
        <p:blipFill>
          <a:blip r:embed="rId2"/>
          <a:stretch>
            <a:fillRect/>
          </a:stretch>
        </p:blipFill>
        <p:spPr>
          <a:xfrm>
            <a:off x="321258" y="1562988"/>
            <a:ext cx="11549480" cy="3711120"/>
          </a:xfrm>
          <a:prstGeom prst="rect">
            <a:avLst/>
          </a:prstGeom>
          <a:ln>
            <a:solidFill>
              <a:schemeClr val="tx1"/>
            </a:solidFill>
          </a:ln>
        </p:spPr>
      </p:pic>
    </p:spTree>
    <p:extLst>
      <p:ext uri="{BB962C8B-B14F-4D97-AF65-F5344CB8AC3E}">
        <p14:creationId xmlns:p14="http://schemas.microsoft.com/office/powerpoint/2010/main" val="27983343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4B9FE1-B3A5-448D-BA9E-3FD126FB590D}"/>
              </a:ext>
            </a:extLst>
          </p:cNvPr>
          <p:cNvSpPr txBox="1"/>
          <p:nvPr/>
        </p:nvSpPr>
        <p:spPr>
          <a:xfrm>
            <a:off x="321258" y="128594"/>
            <a:ext cx="11549481" cy="123110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624"/>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Select geography</a:t>
            </a: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a:t>
            </a:r>
          </a:p>
          <a:p>
            <a:pPr marL="914400" marR="0" lvl="1" indent="-457200" algn="l" defTabSz="914400" rtl="0" eaLnBrk="1" fontAlgn="auto" latinLnBrk="0" hangingPunct="1">
              <a:lnSpc>
                <a:spcPct val="100000"/>
              </a:lnSpc>
              <a:spcBef>
                <a:spcPts val="624"/>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Move to the </a:t>
            </a:r>
            <a:r>
              <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Select Geographies </a:t>
            </a: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tab</a:t>
            </a:r>
          </a:p>
          <a:p>
            <a:pPr marL="914400" lvl="1" indent="-457200">
              <a:spcBef>
                <a:spcPts val="624"/>
              </a:spcBef>
              <a:buFont typeface="Wingdings" panose="05000000000000000000" pitchFamily="2" charset="2"/>
              <a:buChar char="§"/>
            </a:pPr>
            <a:r>
              <a:rPr lang="en-US" sz="2000" dirty="0">
                <a:latin typeface="+mj-lt"/>
                <a:cs typeface="Arial" panose="020B0604020202020204" pitchFamily="34" charset="0"/>
              </a:rPr>
              <a:t>Click </a:t>
            </a:r>
            <a:r>
              <a:rPr lang="en-US" sz="2000" b="1" dirty="0">
                <a:latin typeface="+mj-lt"/>
                <a:cs typeface="Arial" panose="020B0604020202020204" pitchFamily="34" charset="0"/>
              </a:rPr>
              <a:t>State </a:t>
            </a:r>
            <a:r>
              <a:rPr lang="en-US" sz="2000" dirty="0">
                <a:latin typeface="+mj-lt"/>
                <a:cs typeface="Arial" panose="020B0604020202020204" pitchFamily="34" charset="0"/>
              </a:rPr>
              <a:t>and click on </a:t>
            </a:r>
            <a:r>
              <a:rPr lang="en-US" sz="2000" b="1" dirty="0">
                <a:latin typeface="+mj-lt"/>
                <a:cs typeface="Arial" panose="020B0604020202020204" pitchFamily="34" charset="0"/>
              </a:rPr>
              <a:t>Arizona</a:t>
            </a:r>
          </a:p>
        </p:txBody>
      </p:sp>
      <p:sp>
        <p:nvSpPr>
          <p:cNvPr id="2" name="Slide Number Placeholder 1">
            <a:extLst>
              <a:ext uri="{FF2B5EF4-FFF2-40B4-BE49-F238E27FC236}">
                <a16:creationId xmlns:a16="http://schemas.microsoft.com/office/drawing/2014/main" id="{0A72A66C-29AB-494E-8F43-E6ABB761E9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3ECC8-719A-498E-B101-491B6A35558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9127BE6-5B19-0557-6892-58C2876FE798}"/>
              </a:ext>
            </a:extLst>
          </p:cNvPr>
          <p:cNvPicPr>
            <a:picLocks noChangeAspect="1"/>
          </p:cNvPicPr>
          <p:nvPr/>
        </p:nvPicPr>
        <p:blipFill>
          <a:blip r:embed="rId2"/>
          <a:stretch>
            <a:fillRect/>
          </a:stretch>
        </p:blipFill>
        <p:spPr>
          <a:xfrm>
            <a:off x="321257" y="1441365"/>
            <a:ext cx="11549481" cy="4365025"/>
          </a:xfrm>
          <a:prstGeom prst="rect">
            <a:avLst/>
          </a:prstGeom>
          <a:ln>
            <a:solidFill>
              <a:schemeClr val="tx1"/>
            </a:solidFill>
          </a:ln>
        </p:spPr>
      </p:pic>
    </p:spTree>
    <p:extLst>
      <p:ext uri="{BB962C8B-B14F-4D97-AF65-F5344CB8AC3E}">
        <p14:creationId xmlns:p14="http://schemas.microsoft.com/office/powerpoint/2010/main" val="8688331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E7068A-B9C8-496D-948E-2884889CA678}"/>
              </a:ext>
            </a:extLst>
          </p:cNvPr>
          <p:cNvSpPr txBox="1"/>
          <p:nvPr/>
        </p:nvSpPr>
        <p:spPr>
          <a:xfrm>
            <a:off x="283158" y="132220"/>
            <a:ext cx="11549481" cy="1615827"/>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b="1" dirty="0">
                <a:solidFill>
                  <a:prstClr val="black"/>
                </a:solidFill>
                <a:latin typeface="+mj-lt"/>
                <a:cs typeface="Arial" panose="020B0604020202020204" pitchFamily="34" charset="0"/>
              </a:rPr>
              <a:t>Categorize (recode) your variable</a:t>
            </a:r>
            <a:r>
              <a:rPr lang="en-US" sz="2400" dirty="0">
                <a:solidFill>
                  <a:prstClr val="black"/>
                </a:solidFill>
                <a:latin typeface="+mj-lt"/>
                <a:cs typeface="Arial" panose="020B0604020202020204" pitchFamily="34" charset="0"/>
              </a:rPr>
              <a:t>:</a:t>
            </a:r>
          </a:p>
          <a:p>
            <a:pPr marL="914400" lvl="1" indent="-457200">
              <a:spcBef>
                <a:spcPts val="624"/>
              </a:spcBef>
              <a:buFont typeface="Wingdings" panose="05000000000000000000" pitchFamily="2" charset="2"/>
              <a:buChar char="§"/>
            </a:pPr>
            <a:r>
              <a:rPr lang="en-US" sz="2000" dirty="0">
                <a:solidFill>
                  <a:prstClr val="black"/>
                </a:solidFill>
                <a:latin typeface="+mj-lt"/>
                <a:cs typeface="Arial" panose="020B0604020202020204" pitchFamily="34" charset="0"/>
              </a:rPr>
              <a:t>Move to the </a:t>
            </a:r>
            <a:r>
              <a:rPr lang="en-US" sz="2000" b="1" dirty="0">
                <a:solidFill>
                  <a:prstClr val="black"/>
                </a:solidFill>
                <a:latin typeface="+mj-lt"/>
                <a:cs typeface="Arial" panose="020B0604020202020204" pitchFamily="34" charset="0"/>
              </a:rPr>
              <a:t>Data Cart </a:t>
            </a:r>
            <a:r>
              <a:rPr lang="en-US" sz="2000" dirty="0">
                <a:solidFill>
                  <a:prstClr val="black"/>
                </a:solidFill>
                <a:latin typeface="+mj-lt"/>
                <a:cs typeface="Arial" panose="020B0604020202020204" pitchFamily="34" charset="0"/>
              </a:rPr>
              <a:t>tab</a:t>
            </a:r>
          </a:p>
          <a:p>
            <a:pPr marL="914400" lvl="1" indent="-457200">
              <a:spcBef>
                <a:spcPts val="624"/>
              </a:spcBef>
              <a:buFont typeface="Wingdings" panose="05000000000000000000" pitchFamily="2" charset="2"/>
              <a:buChar char="§"/>
            </a:pPr>
            <a:r>
              <a:rPr lang="en-US" sz="2000" dirty="0">
                <a:solidFill>
                  <a:prstClr val="black"/>
                </a:solidFill>
                <a:latin typeface="+mj-lt"/>
                <a:cs typeface="Arial" panose="020B0604020202020204" pitchFamily="34" charset="0"/>
              </a:rPr>
              <a:t>Click the </a:t>
            </a:r>
            <a:r>
              <a:rPr lang="en-US" sz="2000" b="1" dirty="0">
                <a:solidFill>
                  <a:prstClr val="black"/>
                </a:solidFill>
                <a:latin typeface="+mj-lt"/>
                <a:cs typeface="Arial" panose="020B0604020202020204" pitchFamily="34" charset="0"/>
              </a:rPr>
              <a:t>AGEP </a:t>
            </a:r>
            <a:r>
              <a:rPr lang="en-US" sz="2000" dirty="0">
                <a:solidFill>
                  <a:prstClr val="black"/>
                </a:solidFill>
                <a:latin typeface="+mj-lt"/>
                <a:cs typeface="Arial" panose="020B0604020202020204" pitchFamily="34" charset="0"/>
              </a:rPr>
              <a:t>variable on the left</a:t>
            </a:r>
            <a:endParaRPr lang="en-US" sz="2000" b="1" dirty="0">
              <a:solidFill>
                <a:prstClr val="black"/>
              </a:solidFill>
              <a:latin typeface="+mj-lt"/>
              <a:cs typeface="Arial" panose="020B0604020202020204" pitchFamily="34" charset="0"/>
            </a:endParaRPr>
          </a:p>
          <a:p>
            <a:pPr marL="914400" lvl="1" indent="-457200">
              <a:spcBef>
                <a:spcPts val="624"/>
              </a:spcBef>
              <a:buFont typeface="Wingdings" panose="05000000000000000000" pitchFamily="2" charset="2"/>
              <a:buChar char="§"/>
            </a:pPr>
            <a:r>
              <a:rPr lang="en-US" sz="2000" dirty="0">
                <a:solidFill>
                  <a:prstClr val="black"/>
                </a:solidFill>
                <a:latin typeface="+mj-lt"/>
                <a:cs typeface="Arial" panose="020B0604020202020204" pitchFamily="34" charset="0"/>
              </a:rPr>
              <a:t>Click </a:t>
            </a:r>
            <a:r>
              <a:rPr lang="en-US" sz="2000" b="1" dirty="0">
                <a:solidFill>
                  <a:prstClr val="black"/>
                </a:solidFill>
                <a:latin typeface="+mj-lt"/>
                <a:cs typeface="Arial" panose="020B0604020202020204" pitchFamily="34" charset="0"/>
              </a:rPr>
              <a:t>Create Custom Group </a:t>
            </a:r>
            <a:r>
              <a:rPr lang="en-US" sz="2000" dirty="0">
                <a:solidFill>
                  <a:prstClr val="black"/>
                </a:solidFill>
                <a:latin typeface="+mj-lt"/>
                <a:cs typeface="Arial" panose="020B0604020202020204" pitchFamily="34" charset="0"/>
              </a:rPr>
              <a:t>to begin specifying your age groups (e.g. single years of age)</a:t>
            </a:r>
          </a:p>
        </p:txBody>
      </p:sp>
      <p:sp>
        <p:nvSpPr>
          <p:cNvPr id="2" name="Slide Number Placeholder 1">
            <a:extLst>
              <a:ext uri="{FF2B5EF4-FFF2-40B4-BE49-F238E27FC236}">
                <a16:creationId xmlns:a16="http://schemas.microsoft.com/office/drawing/2014/main" id="{77368348-9C84-4786-A591-B9447A8B5F40}"/>
              </a:ext>
            </a:extLst>
          </p:cNvPr>
          <p:cNvSpPr>
            <a:spLocks noGrp="1"/>
          </p:cNvSpPr>
          <p:nvPr>
            <p:ph type="sldNum" sz="quarter" idx="12"/>
          </p:nvPr>
        </p:nvSpPr>
        <p:spPr/>
        <p:txBody>
          <a:bodyPr/>
          <a:lstStyle/>
          <a:p>
            <a:fld id="{FC63ECC8-719A-498E-B101-491B6A35558E}" type="slidenum">
              <a:rPr lang="en-US" smtClean="0"/>
              <a:t>83</a:t>
            </a:fld>
            <a:endParaRPr lang="en-US" dirty="0"/>
          </a:p>
        </p:txBody>
      </p:sp>
      <p:pic>
        <p:nvPicPr>
          <p:cNvPr id="6" name="Picture 5">
            <a:extLst>
              <a:ext uri="{FF2B5EF4-FFF2-40B4-BE49-F238E27FC236}">
                <a16:creationId xmlns:a16="http://schemas.microsoft.com/office/drawing/2014/main" id="{3D782359-ADB2-CA45-FD10-507F7F69B318}"/>
              </a:ext>
            </a:extLst>
          </p:cNvPr>
          <p:cNvPicPr>
            <a:picLocks noChangeAspect="1"/>
          </p:cNvPicPr>
          <p:nvPr/>
        </p:nvPicPr>
        <p:blipFill rotWithShape="1">
          <a:blip r:embed="rId2"/>
          <a:srcRect t="17979"/>
          <a:stretch/>
        </p:blipFill>
        <p:spPr>
          <a:xfrm>
            <a:off x="501871" y="1748046"/>
            <a:ext cx="11247105" cy="4415765"/>
          </a:xfrm>
          <a:prstGeom prst="rect">
            <a:avLst/>
          </a:prstGeom>
          <a:ln>
            <a:solidFill>
              <a:schemeClr val="tx1"/>
            </a:solidFill>
          </a:ln>
        </p:spPr>
      </p:pic>
    </p:spTree>
    <p:extLst>
      <p:ext uri="{BB962C8B-B14F-4D97-AF65-F5344CB8AC3E}">
        <p14:creationId xmlns:p14="http://schemas.microsoft.com/office/powerpoint/2010/main" val="38295765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E7068A-B9C8-496D-948E-2884889CA678}"/>
              </a:ext>
            </a:extLst>
          </p:cNvPr>
          <p:cNvSpPr txBox="1"/>
          <p:nvPr/>
        </p:nvSpPr>
        <p:spPr>
          <a:xfrm>
            <a:off x="283158" y="132220"/>
            <a:ext cx="11549481" cy="1231106"/>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b="1" dirty="0">
                <a:solidFill>
                  <a:prstClr val="black"/>
                </a:solidFill>
                <a:latin typeface="+mj-lt"/>
                <a:cs typeface="Arial" panose="020B0604020202020204" pitchFamily="34" charset="0"/>
              </a:rPr>
              <a:t>Categorize (recode) your variable</a:t>
            </a:r>
            <a:r>
              <a:rPr lang="en-US" sz="2400" dirty="0">
                <a:solidFill>
                  <a:prstClr val="black"/>
                </a:solidFill>
                <a:latin typeface="+mj-lt"/>
                <a:cs typeface="Arial" panose="020B0604020202020204" pitchFamily="34" charset="0"/>
              </a:rPr>
              <a:t>:</a:t>
            </a:r>
          </a:p>
          <a:p>
            <a:pPr marL="914400" lvl="1" indent="-457200">
              <a:spcBef>
                <a:spcPts val="624"/>
              </a:spcBef>
              <a:buFont typeface="Wingdings" panose="05000000000000000000" pitchFamily="2" charset="2"/>
              <a:buChar char="§"/>
            </a:pPr>
            <a:r>
              <a:rPr lang="en-US" sz="2000" dirty="0">
                <a:solidFill>
                  <a:prstClr val="black"/>
                </a:solidFill>
                <a:latin typeface="+mj-lt"/>
                <a:cs typeface="Arial" panose="020B0604020202020204" pitchFamily="34" charset="0"/>
              </a:rPr>
              <a:t>Check the box next to Add to Group to add both categories to the recode</a:t>
            </a:r>
          </a:p>
          <a:p>
            <a:pPr marL="914400" lvl="1" indent="-457200">
              <a:spcBef>
                <a:spcPts val="624"/>
              </a:spcBef>
              <a:buFont typeface="Wingdings" panose="05000000000000000000" pitchFamily="2" charset="2"/>
              <a:buChar char="§"/>
            </a:pPr>
            <a:r>
              <a:rPr lang="en-US" sz="2000" dirty="0">
                <a:solidFill>
                  <a:prstClr val="black"/>
                </a:solidFill>
                <a:latin typeface="+mj-lt"/>
                <a:cs typeface="Arial" panose="020B0604020202020204" pitchFamily="34" charset="0"/>
              </a:rPr>
              <a:t>Click on</a:t>
            </a:r>
            <a:r>
              <a:rPr lang="en-US" sz="2000" b="1" dirty="0">
                <a:solidFill>
                  <a:prstClr val="black"/>
                </a:solidFill>
                <a:latin typeface="+mj-lt"/>
                <a:cs typeface="Arial" panose="020B0604020202020204" pitchFamily="34" charset="0"/>
              </a:rPr>
              <a:t> Auto Group</a:t>
            </a:r>
            <a:endParaRPr lang="en-US" sz="2000" dirty="0">
              <a:solidFill>
                <a:prstClr val="black"/>
              </a:solidFill>
              <a:latin typeface="+mj-lt"/>
              <a:cs typeface="Arial" panose="020B0604020202020204" pitchFamily="34" charset="0"/>
            </a:endParaRPr>
          </a:p>
        </p:txBody>
      </p:sp>
      <p:sp>
        <p:nvSpPr>
          <p:cNvPr id="2" name="Slide Number Placeholder 1">
            <a:extLst>
              <a:ext uri="{FF2B5EF4-FFF2-40B4-BE49-F238E27FC236}">
                <a16:creationId xmlns:a16="http://schemas.microsoft.com/office/drawing/2014/main" id="{37256441-69C3-4BCC-83DE-BFC92403AB68}"/>
              </a:ext>
            </a:extLst>
          </p:cNvPr>
          <p:cNvSpPr>
            <a:spLocks noGrp="1"/>
          </p:cNvSpPr>
          <p:nvPr>
            <p:ph type="sldNum" sz="quarter" idx="12"/>
          </p:nvPr>
        </p:nvSpPr>
        <p:spPr/>
        <p:txBody>
          <a:bodyPr/>
          <a:lstStyle/>
          <a:p>
            <a:fld id="{FC63ECC8-719A-498E-B101-491B6A35558E}" type="slidenum">
              <a:rPr lang="en-US" smtClean="0"/>
              <a:t>84</a:t>
            </a:fld>
            <a:endParaRPr lang="en-US" dirty="0"/>
          </a:p>
        </p:txBody>
      </p:sp>
      <p:pic>
        <p:nvPicPr>
          <p:cNvPr id="5" name="Picture 4">
            <a:extLst>
              <a:ext uri="{FF2B5EF4-FFF2-40B4-BE49-F238E27FC236}">
                <a16:creationId xmlns:a16="http://schemas.microsoft.com/office/drawing/2014/main" id="{0F84EC80-95EA-8DA8-379A-124E3550970C}"/>
              </a:ext>
            </a:extLst>
          </p:cNvPr>
          <p:cNvPicPr>
            <a:picLocks noChangeAspect="1"/>
          </p:cNvPicPr>
          <p:nvPr/>
        </p:nvPicPr>
        <p:blipFill>
          <a:blip r:embed="rId2"/>
          <a:stretch>
            <a:fillRect/>
          </a:stretch>
        </p:blipFill>
        <p:spPr>
          <a:xfrm>
            <a:off x="359361" y="1467649"/>
            <a:ext cx="11473278" cy="4504948"/>
          </a:xfrm>
          <a:prstGeom prst="rect">
            <a:avLst/>
          </a:prstGeom>
          <a:ln>
            <a:solidFill>
              <a:schemeClr val="tx1"/>
            </a:solidFill>
          </a:ln>
        </p:spPr>
      </p:pic>
    </p:spTree>
    <p:extLst>
      <p:ext uri="{BB962C8B-B14F-4D97-AF65-F5344CB8AC3E}">
        <p14:creationId xmlns:p14="http://schemas.microsoft.com/office/powerpoint/2010/main" val="5204713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E7068A-B9C8-496D-948E-2884889CA678}"/>
              </a:ext>
            </a:extLst>
          </p:cNvPr>
          <p:cNvSpPr txBox="1"/>
          <p:nvPr/>
        </p:nvSpPr>
        <p:spPr>
          <a:xfrm>
            <a:off x="283158" y="132220"/>
            <a:ext cx="11549481" cy="1231106"/>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b="1" dirty="0">
                <a:solidFill>
                  <a:prstClr val="black"/>
                </a:solidFill>
                <a:latin typeface="+mj-lt"/>
                <a:cs typeface="Arial" panose="020B0604020202020204" pitchFamily="34" charset="0"/>
              </a:rPr>
              <a:t>Categorize (recode) your variable</a:t>
            </a:r>
            <a:r>
              <a:rPr lang="en-US" sz="2400" dirty="0">
                <a:solidFill>
                  <a:prstClr val="black"/>
                </a:solidFill>
                <a:latin typeface="+mj-lt"/>
                <a:cs typeface="Arial" panose="020B0604020202020204" pitchFamily="34" charset="0"/>
              </a:rPr>
              <a:t>:</a:t>
            </a:r>
          </a:p>
          <a:p>
            <a:pPr marL="914400" lvl="1" indent="-457200">
              <a:spcBef>
                <a:spcPts val="624"/>
              </a:spcBef>
              <a:buFont typeface="Wingdings" panose="05000000000000000000" pitchFamily="2" charset="2"/>
              <a:buChar char="§"/>
            </a:pPr>
            <a:r>
              <a:rPr lang="en-US" sz="2000" dirty="0">
                <a:solidFill>
                  <a:prstClr val="black"/>
                </a:solidFill>
                <a:latin typeface="+mj-lt"/>
                <a:cs typeface="Arial" panose="020B0604020202020204" pitchFamily="34" charset="0"/>
              </a:rPr>
              <a:t>Confirm that the Start value is ‘1’, the End value is ‘99’, and the Groups of value is ‘1’</a:t>
            </a:r>
          </a:p>
          <a:p>
            <a:pPr marL="914400" lvl="1" indent="-457200">
              <a:spcBef>
                <a:spcPts val="624"/>
              </a:spcBef>
              <a:buFont typeface="Wingdings" panose="05000000000000000000" pitchFamily="2" charset="2"/>
              <a:buChar char="§"/>
            </a:pPr>
            <a:r>
              <a:rPr lang="en-US" sz="2000" dirty="0">
                <a:solidFill>
                  <a:prstClr val="black"/>
                </a:solidFill>
                <a:latin typeface="+mj-lt"/>
                <a:cs typeface="Arial" panose="020B0604020202020204" pitchFamily="34" charset="0"/>
              </a:rPr>
              <a:t>Click </a:t>
            </a:r>
            <a:r>
              <a:rPr lang="en-US" sz="2000" b="1" dirty="0">
                <a:solidFill>
                  <a:prstClr val="black"/>
                </a:solidFill>
                <a:latin typeface="+mj-lt"/>
                <a:cs typeface="Arial" panose="020B0604020202020204" pitchFamily="34" charset="0"/>
              </a:rPr>
              <a:t>Auto Group</a:t>
            </a:r>
            <a:r>
              <a:rPr lang="en-US" sz="2000" dirty="0">
                <a:solidFill>
                  <a:prstClr val="black"/>
                </a:solidFill>
                <a:latin typeface="+mj-lt"/>
                <a:cs typeface="Arial" panose="020B0604020202020204" pitchFamily="34" charset="0"/>
              </a:rPr>
              <a:t>. This will automatically create each year of age as its own group.</a:t>
            </a:r>
          </a:p>
        </p:txBody>
      </p:sp>
      <p:sp>
        <p:nvSpPr>
          <p:cNvPr id="2" name="Slide Number Placeholder 1">
            <a:extLst>
              <a:ext uri="{FF2B5EF4-FFF2-40B4-BE49-F238E27FC236}">
                <a16:creationId xmlns:a16="http://schemas.microsoft.com/office/drawing/2014/main" id="{3A0D6699-BC84-4906-A88F-C3F3A2557E18}"/>
              </a:ext>
            </a:extLst>
          </p:cNvPr>
          <p:cNvSpPr>
            <a:spLocks noGrp="1"/>
          </p:cNvSpPr>
          <p:nvPr>
            <p:ph type="sldNum" sz="quarter" idx="12"/>
          </p:nvPr>
        </p:nvSpPr>
        <p:spPr/>
        <p:txBody>
          <a:bodyPr/>
          <a:lstStyle/>
          <a:p>
            <a:fld id="{FC63ECC8-719A-498E-B101-491B6A35558E}" type="slidenum">
              <a:rPr lang="en-US" smtClean="0"/>
              <a:t>85</a:t>
            </a:fld>
            <a:endParaRPr lang="en-US" dirty="0"/>
          </a:p>
        </p:txBody>
      </p:sp>
      <p:pic>
        <p:nvPicPr>
          <p:cNvPr id="6" name="Picture 5">
            <a:extLst>
              <a:ext uri="{FF2B5EF4-FFF2-40B4-BE49-F238E27FC236}">
                <a16:creationId xmlns:a16="http://schemas.microsoft.com/office/drawing/2014/main" id="{A161B999-BF8C-5C1A-A76C-553830F0BF83}"/>
              </a:ext>
            </a:extLst>
          </p:cNvPr>
          <p:cNvPicPr>
            <a:picLocks noChangeAspect="1"/>
          </p:cNvPicPr>
          <p:nvPr/>
        </p:nvPicPr>
        <p:blipFill>
          <a:blip r:embed="rId2"/>
          <a:stretch>
            <a:fillRect/>
          </a:stretch>
        </p:blipFill>
        <p:spPr>
          <a:xfrm>
            <a:off x="283158" y="1506942"/>
            <a:ext cx="4261741" cy="4426025"/>
          </a:xfrm>
          <a:prstGeom prst="rect">
            <a:avLst/>
          </a:prstGeom>
          <a:ln>
            <a:solidFill>
              <a:schemeClr val="tx1"/>
            </a:solidFill>
          </a:ln>
        </p:spPr>
      </p:pic>
      <p:pic>
        <p:nvPicPr>
          <p:cNvPr id="8" name="Picture 7">
            <a:extLst>
              <a:ext uri="{FF2B5EF4-FFF2-40B4-BE49-F238E27FC236}">
                <a16:creationId xmlns:a16="http://schemas.microsoft.com/office/drawing/2014/main" id="{2F1B851F-7D12-5F94-F3E9-64A95E6A190C}"/>
              </a:ext>
            </a:extLst>
          </p:cNvPr>
          <p:cNvPicPr>
            <a:picLocks noChangeAspect="1"/>
          </p:cNvPicPr>
          <p:nvPr/>
        </p:nvPicPr>
        <p:blipFill rotWithShape="1">
          <a:blip r:embed="rId3"/>
          <a:srcRect l="31615"/>
          <a:stretch/>
        </p:blipFill>
        <p:spPr>
          <a:xfrm>
            <a:off x="4869710" y="1506942"/>
            <a:ext cx="7138519" cy="4021988"/>
          </a:xfrm>
          <a:prstGeom prst="rect">
            <a:avLst/>
          </a:prstGeom>
          <a:ln>
            <a:solidFill>
              <a:schemeClr val="tx1"/>
            </a:solidFill>
          </a:ln>
        </p:spPr>
      </p:pic>
    </p:spTree>
    <p:extLst>
      <p:ext uri="{BB962C8B-B14F-4D97-AF65-F5344CB8AC3E}">
        <p14:creationId xmlns:p14="http://schemas.microsoft.com/office/powerpoint/2010/main" val="6219138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E7068A-B9C8-496D-948E-2884889CA678}"/>
              </a:ext>
            </a:extLst>
          </p:cNvPr>
          <p:cNvSpPr txBox="1"/>
          <p:nvPr/>
        </p:nvSpPr>
        <p:spPr>
          <a:xfrm>
            <a:off x="283158" y="132220"/>
            <a:ext cx="11549481" cy="1615827"/>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b="1" dirty="0">
                <a:solidFill>
                  <a:prstClr val="black"/>
                </a:solidFill>
                <a:latin typeface="+mj-lt"/>
                <a:cs typeface="Arial" panose="020B0604020202020204" pitchFamily="34" charset="0"/>
              </a:rPr>
              <a:t>Categorize your variable</a:t>
            </a:r>
            <a:r>
              <a:rPr lang="en-US" sz="2400" dirty="0">
                <a:solidFill>
                  <a:prstClr val="black"/>
                </a:solidFill>
                <a:latin typeface="+mj-lt"/>
                <a:cs typeface="Arial" panose="020B0604020202020204" pitchFamily="34" charset="0"/>
              </a:rPr>
              <a:t>:</a:t>
            </a:r>
          </a:p>
          <a:p>
            <a:pPr marL="914400" lvl="1" indent="-457200">
              <a:spcBef>
                <a:spcPts val="624"/>
              </a:spcBef>
              <a:buFont typeface="Wingdings" panose="05000000000000000000" pitchFamily="2" charset="2"/>
              <a:buChar char="§"/>
            </a:pPr>
            <a:r>
              <a:rPr lang="en-US" sz="2000" dirty="0">
                <a:solidFill>
                  <a:prstClr val="black"/>
                </a:solidFill>
                <a:latin typeface="+mj-lt"/>
                <a:cs typeface="Arial" panose="020B0604020202020204" pitchFamily="34" charset="0"/>
              </a:rPr>
              <a:t>Click the </a:t>
            </a:r>
            <a:r>
              <a:rPr lang="en-US" sz="2000" b="1" dirty="0">
                <a:solidFill>
                  <a:prstClr val="black"/>
                </a:solidFill>
                <a:latin typeface="+mj-lt"/>
                <a:cs typeface="Arial" panose="020B0604020202020204" pitchFamily="34" charset="0"/>
              </a:rPr>
              <a:t>POBP </a:t>
            </a:r>
            <a:r>
              <a:rPr lang="en-US" sz="2000" dirty="0">
                <a:solidFill>
                  <a:prstClr val="black"/>
                </a:solidFill>
                <a:latin typeface="+mj-lt"/>
                <a:cs typeface="Arial" panose="020B0604020202020204" pitchFamily="34" charset="0"/>
              </a:rPr>
              <a:t>variable on the left</a:t>
            </a:r>
          </a:p>
          <a:p>
            <a:pPr marL="914400" lvl="1" indent="-457200">
              <a:spcBef>
                <a:spcPts val="624"/>
              </a:spcBef>
              <a:buFont typeface="Wingdings" panose="05000000000000000000" pitchFamily="2" charset="2"/>
              <a:buChar char="§"/>
            </a:pPr>
            <a:r>
              <a:rPr lang="en-US" sz="2000" dirty="0">
                <a:solidFill>
                  <a:prstClr val="black"/>
                </a:solidFill>
                <a:latin typeface="+mj-lt"/>
                <a:cs typeface="Arial" panose="020B0604020202020204" pitchFamily="34" charset="0"/>
              </a:rPr>
              <a:t>We want data specifically for people who were born in the Philippines</a:t>
            </a:r>
          </a:p>
          <a:p>
            <a:pPr marL="914400" lvl="1" indent="-457200">
              <a:spcBef>
                <a:spcPts val="624"/>
              </a:spcBef>
              <a:buFont typeface="Wingdings" panose="05000000000000000000" pitchFamily="2" charset="2"/>
              <a:buChar char="§"/>
            </a:pPr>
            <a:r>
              <a:rPr lang="en-US" sz="2000" dirty="0">
                <a:solidFill>
                  <a:prstClr val="black"/>
                </a:solidFill>
                <a:latin typeface="+mj-lt"/>
                <a:cs typeface="Arial" panose="020B0604020202020204" pitchFamily="34" charset="0"/>
              </a:rPr>
              <a:t>Uncheck the box next to Include in Universe</a:t>
            </a:r>
          </a:p>
        </p:txBody>
      </p:sp>
      <p:sp>
        <p:nvSpPr>
          <p:cNvPr id="2" name="Slide Number Placeholder 1">
            <a:extLst>
              <a:ext uri="{FF2B5EF4-FFF2-40B4-BE49-F238E27FC236}">
                <a16:creationId xmlns:a16="http://schemas.microsoft.com/office/drawing/2014/main" id="{77368348-9C84-4786-A591-B9447A8B5F40}"/>
              </a:ext>
            </a:extLst>
          </p:cNvPr>
          <p:cNvSpPr>
            <a:spLocks noGrp="1"/>
          </p:cNvSpPr>
          <p:nvPr>
            <p:ph type="sldNum" sz="quarter" idx="12"/>
          </p:nvPr>
        </p:nvSpPr>
        <p:spPr/>
        <p:txBody>
          <a:bodyPr/>
          <a:lstStyle/>
          <a:p>
            <a:fld id="{FC63ECC8-719A-498E-B101-491B6A35558E}" type="slidenum">
              <a:rPr lang="en-US" smtClean="0"/>
              <a:t>86</a:t>
            </a:fld>
            <a:endParaRPr lang="en-US" dirty="0"/>
          </a:p>
        </p:txBody>
      </p:sp>
      <p:pic>
        <p:nvPicPr>
          <p:cNvPr id="5" name="Picture 4">
            <a:extLst>
              <a:ext uri="{FF2B5EF4-FFF2-40B4-BE49-F238E27FC236}">
                <a16:creationId xmlns:a16="http://schemas.microsoft.com/office/drawing/2014/main" id="{C2DA7724-185E-A0BA-703B-DE20EB128487}"/>
              </a:ext>
            </a:extLst>
          </p:cNvPr>
          <p:cNvPicPr>
            <a:picLocks noChangeAspect="1"/>
          </p:cNvPicPr>
          <p:nvPr/>
        </p:nvPicPr>
        <p:blipFill>
          <a:blip r:embed="rId2"/>
          <a:stretch>
            <a:fillRect/>
          </a:stretch>
        </p:blipFill>
        <p:spPr>
          <a:xfrm>
            <a:off x="371249" y="1748047"/>
            <a:ext cx="11373298" cy="4382065"/>
          </a:xfrm>
          <a:prstGeom prst="rect">
            <a:avLst/>
          </a:prstGeom>
          <a:ln>
            <a:solidFill>
              <a:schemeClr val="tx1"/>
            </a:solidFill>
          </a:ln>
        </p:spPr>
      </p:pic>
    </p:spTree>
    <p:extLst>
      <p:ext uri="{BB962C8B-B14F-4D97-AF65-F5344CB8AC3E}">
        <p14:creationId xmlns:p14="http://schemas.microsoft.com/office/powerpoint/2010/main" val="6154445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E7068A-B9C8-496D-948E-2884889CA678}"/>
              </a:ext>
            </a:extLst>
          </p:cNvPr>
          <p:cNvSpPr txBox="1"/>
          <p:nvPr/>
        </p:nvSpPr>
        <p:spPr>
          <a:xfrm>
            <a:off x="283158" y="132220"/>
            <a:ext cx="11549481" cy="1231106"/>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b="1" dirty="0">
                <a:solidFill>
                  <a:prstClr val="black"/>
                </a:solidFill>
                <a:latin typeface="+mj-lt"/>
                <a:cs typeface="Arial" panose="020B0604020202020204" pitchFamily="34" charset="0"/>
              </a:rPr>
              <a:t>Categorize your variable</a:t>
            </a:r>
            <a:r>
              <a:rPr lang="en-US" sz="2400" dirty="0">
                <a:solidFill>
                  <a:prstClr val="black"/>
                </a:solidFill>
                <a:latin typeface="+mj-lt"/>
                <a:cs typeface="Arial" panose="020B0604020202020204" pitchFamily="34" charset="0"/>
              </a:rPr>
              <a:t>:</a:t>
            </a:r>
          </a:p>
          <a:p>
            <a:pPr marL="914400" lvl="1" indent="-457200">
              <a:spcBef>
                <a:spcPts val="624"/>
              </a:spcBef>
              <a:buFont typeface="Wingdings" panose="05000000000000000000" pitchFamily="2" charset="2"/>
              <a:buChar char="§"/>
            </a:pPr>
            <a:r>
              <a:rPr lang="en-US" sz="2000" dirty="0">
                <a:solidFill>
                  <a:prstClr val="black"/>
                </a:solidFill>
                <a:latin typeface="+mj-lt"/>
                <a:cs typeface="Arial" panose="020B0604020202020204" pitchFamily="34" charset="0"/>
              </a:rPr>
              <a:t>Click into the box for </a:t>
            </a:r>
            <a:r>
              <a:rPr lang="en-US" sz="2000" b="1" dirty="0">
                <a:solidFill>
                  <a:prstClr val="black"/>
                </a:solidFill>
                <a:latin typeface="+mj-lt"/>
                <a:cs typeface="Arial" panose="020B0604020202020204" pitchFamily="34" charset="0"/>
              </a:rPr>
              <a:t>Response Label </a:t>
            </a:r>
            <a:r>
              <a:rPr lang="en-US" sz="2000" dirty="0">
                <a:solidFill>
                  <a:prstClr val="black"/>
                </a:solidFill>
                <a:latin typeface="+mj-lt"/>
                <a:cs typeface="Arial" panose="020B0604020202020204" pitchFamily="34" charset="0"/>
              </a:rPr>
              <a:t>and enter ‘Philippines’</a:t>
            </a:r>
          </a:p>
          <a:p>
            <a:pPr marL="914400" lvl="1" indent="-457200">
              <a:spcBef>
                <a:spcPts val="624"/>
              </a:spcBef>
              <a:buFont typeface="Wingdings" panose="05000000000000000000" pitchFamily="2" charset="2"/>
              <a:buChar char="§"/>
            </a:pPr>
            <a:r>
              <a:rPr lang="en-US" sz="2000" dirty="0">
                <a:solidFill>
                  <a:prstClr val="black"/>
                </a:solidFill>
                <a:latin typeface="+mj-lt"/>
                <a:cs typeface="Arial" panose="020B0604020202020204" pitchFamily="34" charset="0"/>
              </a:rPr>
              <a:t>Check the box next to the response category of ‘</a:t>
            </a:r>
            <a:r>
              <a:rPr lang="en-US" sz="2000" b="1" dirty="0">
                <a:solidFill>
                  <a:prstClr val="black"/>
                </a:solidFill>
                <a:latin typeface="+mj-lt"/>
                <a:cs typeface="Arial" panose="020B0604020202020204" pitchFamily="34" charset="0"/>
              </a:rPr>
              <a:t>Philippines</a:t>
            </a:r>
            <a:r>
              <a:rPr lang="en-US" sz="2000" dirty="0">
                <a:solidFill>
                  <a:prstClr val="black"/>
                </a:solidFill>
                <a:latin typeface="+mj-lt"/>
                <a:cs typeface="Arial" panose="020B0604020202020204" pitchFamily="34" charset="0"/>
              </a:rPr>
              <a:t>’</a:t>
            </a:r>
          </a:p>
        </p:txBody>
      </p:sp>
      <p:sp>
        <p:nvSpPr>
          <p:cNvPr id="2" name="Slide Number Placeholder 1">
            <a:extLst>
              <a:ext uri="{FF2B5EF4-FFF2-40B4-BE49-F238E27FC236}">
                <a16:creationId xmlns:a16="http://schemas.microsoft.com/office/drawing/2014/main" id="{37256441-69C3-4BCC-83DE-BFC92403AB68}"/>
              </a:ext>
            </a:extLst>
          </p:cNvPr>
          <p:cNvSpPr>
            <a:spLocks noGrp="1"/>
          </p:cNvSpPr>
          <p:nvPr>
            <p:ph type="sldNum" sz="quarter" idx="12"/>
          </p:nvPr>
        </p:nvSpPr>
        <p:spPr/>
        <p:txBody>
          <a:bodyPr/>
          <a:lstStyle/>
          <a:p>
            <a:fld id="{FC63ECC8-719A-498E-B101-491B6A35558E}" type="slidenum">
              <a:rPr lang="en-US" smtClean="0"/>
              <a:t>87</a:t>
            </a:fld>
            <a:endParaRPr lang="en-US" dirty="0"/>
          </a:p>
        </p:txBody>
      </p:sp>
      <p:pic>
        <p:nvPicPr>
          <p:cNvPr id="5" name="Picture 4">
            <a:extLst>
              <a:ext uri="{FF2B5EF4-FFF2-40B4-BE49-F238E27FC236}">
                <a16:creationId xmlns:a16="http://schemas.microsoft.com/office/drawing/2014/main" id="{01241FEA-45B8-BFBD-4B6D-3A0E8C81EBCE}"/>
              </a:ext>
            </a:extLst>
          </p:cNvPr>
          <p:cNvPicPr>
            <a:picLocks noChangeAspect="1"/>
          </p:cNvPicPr>
          <p:nvPr/>
        </p:nvPicPr>
        <p:blipFill>
          <a:blip r:embed="rId2"/>
          <a:stretch>
            <a:fillRect/>
          </a:stretch>
        </p:blipFill>
        <p:spPr>
          <a:xfrm>
            <a:off x="283157" y="1470571"/>
            <a:ext cx="11549481" cy="4585823"/>
          </a:xfrm>
          <a:prstGeom prst="rect">
            <a:avLst/>
          </a:prstGeom>
          <a:ln>
            <a:solidFill>
              <a:schemeClr val="tx1"/>
            </a:solidFill>
          </a:ln>
        </p:spPr>
      </p:pic>
    </p:spTree>
    <p:extLst>
      <p:ext uri="{BB962C8B-B14F-4D97-AF65-F5344CB8AC3E}">
        <p14:creationId xmlns:p14="http://schemas.microsoft.com/office/powerpoint/2010/main" val="25750121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D438A7-797F-4D5C-9EA6-3DB0FBA2698D}"/>
              </a:ext>
            </a:extLst>
          </p:cNvPr>
          <p:cNvSpPr txBox="1"/>
          <p:nvPr/>
        </p:nvSpPr>
        <p:spPr>
          <a:xfrm>
            <a:off x="283158" y="132220"/>
            <a:ext cx="11549481" cy="1538883"/>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dirty="0">
                <a:solidFill>
                  <a:prstClr val="black"/>
                </a:solidFill>
                <a:latin typeface="+mj-lt"/>
                <a:cs typeface="Arial" panose="020B0604020202020204" pitchFamily="34" charset="0"/>
              </a:rPr>
              <a:t>View variable placement in the default table layout:</a:t>
            </a:r>
          </a:p>
          <a:p>
            <a:pPr marL="914400" lvl="1" indent="-457200">
              <a:spcBef>
                <a:spcPts val="624"/>
              </a:spcBef>
              <a:buFont typeface="Wingdings" panose="05000000000000000000" pitchFamily="2" charset="2"/>
              <a:buChar char="§"/>
            </a:pPr>
            <a:r>
              <a:rPr lang="en-US" sz="2000" dirty="0">
                <a:solidFill>
                  <a:prstClr val="black"/>
                </a:solidFill>
                <a:latin typeface="+mj-lt"/>
                <a:cs typeface="Arial" panose="020B0604020202020204" pitchFamily="34" charset="0"/>
              </a:rPr>
              <a:t>Move to the </a:t>
            </a:r>
            <a:r>
              <a:rPr lang="en-US" sz="2000" b="1" dirty="0">
                <a:solidFill>
                  <a:prstClr val="black"/>
                </a:solidFill>
                <a:latin typeface="+mj-lt"/>
                <a:cs typeface="Arial" panose="020B0604020202020204" pitchFamily="34" charset="0"/>
              </a:rPr>
              <a:t>Table Layout </a:t>
            </a:r>
            <a:r>
              <a:rPr lang="en-US" sz="2000" dirty="0">
                <a:solidFill>
                  <a:prstClr val="black"/>
                </a:solidFill>
                <a:latin typeface="+mj-lt"/>
                <a:cs typeface="Arial" panose="020B0604020202020204" pitchFamily="34" charset="0"/>
              </a:rPr>
              <a:t>tab</a:t>
            </a:r>
          </a:p>
          <a:p>
            <a:pPr marL="914400" lvl="1" indent="-457200">
              <a:spcBef>
                <a:spcPts val="624"/>
              </a:spcBef>
              <a:buFont typeface="Wingdings" panose="05000000000000000000" pitchFamily="2" charset="2"/>
              <a:buChar char="§"/>
            </a:pPr>
            <a:r>
              <a:rPr lang="en-US" sz="2000" b="1" dirty="0">
                <a:solidFill>
                  <a:prstClr val="black"/>
                </a:solidFill>
                <a:latin typeface="+mj-lt"/>
                <a:cs typeface="Arial" panose="020B0604020202020204" pitchFamily="34" charset="0"/>
              </a:rPr>
              <a:t>Columns/Rows – Variables will be shown in the table. </a:t>
            </a:r>
            <a:r>
              <a:rPr lang="en-US" sz="2000" dirty="0">
                <a:solidFill>
                  <a:prstClr val="black"/>
                </a:solidFill>
                <a:latin typeface="+mj-lt"/>
                <a:cs typeface="Arial" panose="020B0604020202020204" pitchFamily="34" charset="0"/>
              </a:rPr>
              <a:t>By default, the table is providing the average age with place of birth in the rows.</a:t>
            </a:r>
          </a:p>
        </p:txBody>
      </p:sp>
      <p:sp>
        <p:nvSpPr>
          <p:cNvPr id="2" name="Slide Number Placeholder 1">
            <a:extLst>
              <a:ext uri="{FF2B5EF4-FFF2-40B4-BE49-F238E27FC236}">
                <a16:creationId xmlns:a16="http://schemas.microsoft.com/office/drawing/2014/main" id="{E1BA1DC2-C140-421C-8826-E1C6B10C75BB}"/>
              </a:ext>
            </a:extLst>
          </p:cNvPr>
          <p:cNvSpPr>
            <a:spLocks noGrp="1"/>
          </p:cNvSpPr>
          <p:nvPr>
            <p:ph type="sldNum" sz="quarter" idx="12"/>
          </p:nvPr>
        </p:nvSpPr>
        <p:spPr/>
        <p:txBody>
          <a:bodyPr/>
          <a:lstStyle/>
          <a:p>
            <a:fld id="{FC63ECC8-719A-498E-B101-491B6A35558E}" type="slidenum">
              <a:rPr lang="en-US" smtClean="0"/>
              <a:t>88</a:t>
            </a:fld>
            <a:endParaRPr lang="en-US" dirty="0"/>
          </a:p>
        </p:txBody>
      </p:sp>
      <p:pic>
        <p:nvPicPr>
          <p:cNvPr id="8" name="Picture 7">
            <a:extLst>
              <a:ext uri="{FF2B5EF4-FFF2-40B4-BE49-F238E27FC236}">
                <a16:creationId xmlns:a16="http://schemas.microsoft.com/office/drawing/2014/main" id="{A2E0E0C0-4E43-CCFB-C9FD-985E0359789B}"/>
              </a:ext>
            </a:extLst>
          </p:cNvPr>
          <p:cNvPicPr>
            <a:picLocks noChangeAspect="1"/>
          </p:cNvPicPr>
          <p:nvPr/>
        </p:nvPicPr>
        <p:blipFill>
          <a:blip r:embed="rId2"/>
          <a:stretch>
            <a:fillRect/>
          </a:stretch>
        </p:blipFill>
        <p:spPr>
          <a:xfrm>
            <a:off x="263499" y="1716080"/>
            <a:ext cx="11665002" cy="4640270"/>
          </a:xfrm>
          <a:prstGeom prst="rect">
            <a:avLst/>
          </a:prstGeom>
          <a:ln>
            <a:solidFill>
              <a:schemeClr val="tx1"/>
            </a:solidFill>
          </a:ln>
        </p:spPr>
      </p:pic>
    </p:spTree>
    <p:extLst>
      <p:ext uri="{BB962C8B-B14F-4D97-AF65-F5344CB8AC3E}">
        <p14:creationId xmlns:p14="http://schemas.microsoft.com/office/powerpoint/2010/main" val="8941291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E32FBB-273F-43C0-8F96-A82B82C439B6}"/>
              </a:ext>
            </a:extLst>
          </p:cNvPr>
          <p:cNvSpPr txBox="1"/>
          <p:nvPr/>
        </p:nvSpPr>
        <p:spPr>
          <a:xfrm>
            <a:off x="283158" y="132220"/>
            <a:ext cx="11549481" cy="1538883"/>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dirty="0">
                <a:solidFill>
                  <a:prstClr val="black"/>
                </a:solidFill>
                <a:latin typeface="+mj-lt"/>
                <a:cs typeface="Arial" panose="020B0604020202020204" pitchFamily="34" charset="0"/>
              </a:rPr>
              <a:t>Edit Table Layout:</a:t>
            </a:r>
          </a:p>
          <a:p>
            <a:pPr marL="914400" lvl="1" indent="-457200">
              <a:spcBef>
                <a:spcPts val="624"/>
              </a:spcBef>
              <a:buFont typeface="Wingdings" panose="05000000000000000000" pitchFamily="2" charset="2"/>
              <a:buChar char="§"/>
            </a:pPr>
            <a:r>
              <a:rPr lang="en-US" sz="2000" b="1" dirty="0">
                <a:solidFill>
                  <a:prstClr val="black"/>
                </a:solidFill>
                <a:latin typeface="+mj-lt"/>
                <a:cs typeface="Arial" panose="020B0604020202020204" pitchFamily="34" charset="0"/>
              </a:rPr>
              <a:t>Move Place of Birth to Columns:</a:t>
            </a:r>
          </a:p>
          <a:p>
            <a:pPr marL="1371600" lvl="2" indent="-457200">
              <a:spcBef>
                <a:spcPts val="624"/>
              </a:spcBef>
              <a:buFont typeface="Wingdings" panose="05000000000000000000" pitchFamily="2" charset="2"/>
              <a:buChar char="§"/>
            </a:pPr>
            <a:r>
              <a:rPr lang="en-US" sz="2000" b="1" dirty="0">
                <a:solidFill>
                  <a:prstClr val="black"/>
                </a:solidFill>
                <a:latin typeface="+mj-lt"/>
                <a:cs typeface="Arial" panose="020B0604020202020204" pitchFamily="34" charset="0"/>
              </a:rPr>
              <a:t>Click, hold and drag POBP on the left side of the page up to the columns heading. </a:t>
            </a:r>
            <a:r>
              <a:rPr lang="en-US" sz="2000" dirty="0">
                <a:solidFill>
                  <a:prstClr val="black"/>
                </a:solidFill>
                <a:latin typeface="+mj-lt"/>
                <a:cs typeface="Arial" panose="020B0604020202020204" pitchFamily="34" charset="0"/>
              </a:rPr>
              <a:t>This will give you a table layout that includes the place of birth category as the column.</a:t>
            </a:r>
          </a:p>
        </p:txBody>
      </p:sp>
      <p:sp>
        <p:nvSpPr>
          <p:cNvPr id="2" name="Slide Number Placeholder 1">
            <a:extLst>
              <a:ext uri="{FF2B5EF4-FFF2-40B4-BE49-F238E27FC236}">
                <a16:creationId xmlns:a16="http://schemas.microsoft.com/office/drawing/2014/main" id="{CEAFC61D-BD6A-40DF-8446-7B1620732BD1}"/>
              </a:ext>
            </a:extLst>
          </p:cNvPr>
          <p:cNvSpPr>
            <a:spLocks noGrp="1"/>
          </p:cNvSpPr>
          <p:nvPr>
            <p:ph type="sldNum" sz="quarter" idx="12"/>
          </p:nvPr>
        </p:nvSpPr>
        <p:spPr/>
        <p:txBody>
          <a:bodyPr/>
          <a:lstStyle/>
          <a:p>
            <a:fld id="{FC63ECC8-719A-498E-B101-491B6A35558E}" type="slidenum">
              <a:rPr lang="en-US" smtClean="0"/>
              <a:t>89</a:t>
            </a:fld>
            <a:endParaRPr lang="en-US" dirty="0"/>
          </a:p>
        </p:txBody>
      </p:sp>
      <p:pic>
        <p:nvPicPr>
          <p:cNvPr id="6" name="Picture 5">
            <a:extLst>
              <a:ext uri="{FF2B5EF4-FFF2-40B4-BE49-F238E27FC236}">
                <a16:creationId xmlns:a16="http://schemas.microsoft.com/office/drawing/2014/main" id="{083A2008-6844-2F5F-03BE-D6BC89F54604}"/>
              </a:ext>
            </a:extLst>
          </p:cNvPr>
          <p:cNvPicPr>
            <a:picLocks noChangeAspect="1"/>
          </p:cNvPicPr>
          <p:nvPr/>
        </p:nvPicPr>
        <p:blipFill>
          <a:blip r:embed="rId2"/>
          <a:stretch>
            <a:fillRect/>
          </a:stretch>
        </p:blipFill>
        <p:spPr>
          <a:xfrm>
            <a:off x="182658" y="1711236"/>
            <a:ext cx="11785822" cy="4688331"/>
          </a:xfrm>
          <a:prstGeom prst="rect">
            <a:avLst/>
          </a:prstGeom>
          <a:ln>
            <a:solidFill>
              <a:schemeClr val="tx1"/>
            </a:solidFill>
          </a:ln>
        </p:spPr>
      </p:pic>
    </p:spTree>
    <p:extLst>
      <p:ext uri="{BB962C8B-B14F-4D97-AF65-F5344CB8AC3E}">
        <p14:creationId xmlns:p14="http://schemas.microsoft.com/office/powerpoint/2010/main" val="3824692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785" y="2651759"/>
            <a:ext cx="11172429" cy="685801"/>
          </a:xfrm>
        </p:spPr>
        <p:txBody>
          <a:bodyPr>
            <a:normAutofit/>
          </a:bodyPr>
          <a:lstStyle/>
          <a:p>
            <a:pPr algn="ctr">
              <a:lnSpc>
                <a:spcPct val="100000"/>
              </a:lnSpc>
              <a:defRPr/>
            </a:pPr>
            <a:r>
              <a:rPr lang="en-US" sz="3400" b="1" dirty="0">
                <a:solidFill>
                  <a:srgbClr val="1E2F4D"/>
                </a:solidFill>
                <a:latin typeface="Calibri"/>
              </a:rPr>
              <a:t>Geographic and Industry Profiles</a:t>
            </a:r>
          </a:p>
        </p:txBody>
      </p:sp>
      <p:sp>
        <p:nvSpPr>
          <p:cNvPr id="5" name="Slide Number Placeholder 4"/>
          <p:cNvSpPr>
            <a:spLocks noGrp="1"/>
          </p:cNvSpPr>
          <p:nvPr>
            <p:ph type="sldNum" sz="quarter" idx="4294967295"/>
          </p:nvPr>
        </p:nvSpPr>
        <p:spPr/>
        <p:txBody>
          <a:bodyPr/>
          <a:lstStyle/>
          <a:p>
            <a:fld id="{FC63ECC8-719A-498E-B101-491B6A35558E}" type="slidenum">
              <a:rPr lang="en-US" smtClean="0"/>
              <a:t>9</a:t>
            </a:fld>
            <a:endParaRPr lang="en-US" dirty="0"/>
          </a:p>
        </p:txBody>
      </p:sp>
    </p:spTree>
    <p:extLst>
      <p:ext uri="{BB962C8B-B14F-4D97-AF65-F5344CB8AC3E}">
        <p14:creationId xmlns:p14="http://schemas.microsoft.com/office/powerpoint/2010/main" val="9581021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E32FBB-273F-43C0-8F96-A82B82C439B6}"/>
              </a:ext>
            </a:extLst>
          </p:cNvPr>
          <p:cNvSpPr txBox="1"/>
          <p:nvPr/>
        </p:nvSpPr>
        <p:spPr>
          <a:xfrm>
            <a:off x="283158" y="132220"/>
            <a:ext cx="11549481" cy="1538883"/>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dirty="0">
                <a:solidFill>
                  <a:prstClr val="black"/>
                </a:solidFill>
                <a:latin typeface="+mj-lt"/>
                <a:cs typeface="Arial" panose="020B0604020202020204" pitchFamily="34" charset="0"/>
              </a:rPr>
              <a:t>Edit Table Layout:</a:t>
            </a:r>
          </a:p>
          <a:p>
            <a:pPr marL="914400" lvl="1" indent="-457200">
              <a:spcBef>
                <a:spcPts val="624"/>
              </a:spcBef>
              <a:buFont typeface="Wingdings" panose="05000000000000000000" pitchFamily="2" charset="2"/>
              <a:buChar char="§"/>
            </a:pPr>
            <a:r>
              <a:rPr lang="en-US" sz="2000" b="1" dirty="0">
                <a:solidFill>
                  <a:prstClr val="black"/>
                </a:solidFill>
                <a:latin typeface="+mj-lt"/>
                <a:cs typeface="Arial" panose="020B0604020202020204" pitchFamily="34" charset="0"/>
              </a:rPr>
              <a:t>Move Age Recode to Rows:</a:t>
            </a:r>
          </a:p>
          <a:p>
            <a:pPr marL="1371600" lvl="2" indent="-457200">
              <a:spcBef>
                <a:spcPts val="624"/>
              </a:spcBef>
              <a:buFont typeface="Wingdings" panose="05000000000000000000" pitchFamily="2" charset="2"/>
              <a:buChar char="§"/>
            </a:pPr>
            <a:r>
              <a:rPr lang="en-US" sz="2000" b="1" dirty="0">
                <a:solidFill>
                  <a:prstClr val="black"/>
                </a:solidFill>
                <a:latin typeface="+mj-lt"/>
                <a:cs typeface="Arial" panose="020B0604020202020204" pitchFamily="34" charset="0"/>
              </a:rPr>
              <a:t>Click, hold and drag AGEP_RC1 on the left side of the page up to the rows heading. </a:t>
            </a:r>
            <a:r>
              <a:rPr lang="en-US" sz="2000" dirty="0">
                <a:solidFill>
                  <a:prstClr val="black"/>
                </a:solidFill>
                <a:latin typeface="+mj-lt"/>
                <a:cs typeface="Arial" panose="020B0604020202020204" pitchFamily="34" charset="0"/>
              </a:rPr>
              <a:t>This will give you a table layout that includes the age categories that were created as the rows.</a:t>
            </a:r>
          </a:p>
        </p:txBody>
      </p:sp>
      <p:sp>
        <p:nvSpPr>
          <p:cNvPr id="2" name="Slide Number Placeholder 1">
            <a:extLst>
              <a:ext uri="{FF2B5EF4-FFF2-40B4-BE49-F238E27FC236}">
                <a16:creationId xmlns:a16="http://schemas.microsoft.com/office/drawing/2014/main" id="{CEAFC61D-BD6A-40DF-8446-7B1620732BD1}"/>
              </a:ext>
            </a:extLst>
          </p:cNvPr>
          <p:cNvSpPr>
            <a:spLocks noGrp="1"/>
          </p:cNvSpPr>
          <p:nvPr>
            <p:ph type="sldNum" sz="quarter" idx="12"/>
          </p:nvPr>
        </p:nvSpPr>
        <p:spPr/>
        <p:txBody>
          <a:bodyPr/>
          <a:lstStyle/>
          <a:p>
            <a:fld id="{FC63ECC8-719A-498E-B101-491B6A35558E}" type="slidenum">
              <a:rPr lang="en-US" smtClean="0"/>
              <a:t>90</a:t>
            </a:fld>
            <a:endParaRPr lang="en-US" dirty="0"/>
          </a:p>
        </p:txBody>
      </p:sp>
      <p:pic>
        <p:nvPicPr>
          <p:cNvPr id="6" name="Picture 5">
            <a:extLst>
              <a:ext uri="{FF2B5EF4-FFF2-40B4-BE49-F238E27FC236}">
                <a16:creationId xmlns:a16="http://schemas.microsoft.com/office/drawing/2014/main" id="{86A20DD8-A026-7D75-0F60-3830ED8AEF67}"/>
              </a:ext>
            </a:extLst>
          </p:cNvPr>
          <p:cNvPicPr>
            <a:picLocks noChangeAspect="1"/>
          </p:cNvPicPr>
          <p:nvPr/>
        </p:nvPicPr>
        <p:blipFill>
          <a:blip r:embed="rId2"/>
          <a:stretch>
            <a:fillRect/>
          </a:stretch>
        </p:blipFill>
        <p:spPr>
          <a:xfrm>
            <a:off x="283158" y="1733462"/>
            <a:ext cx="11654842" cy="4576239"/>
          </a:xfrm>
          <a:prstGeom prst="rect">
            <a:avLst/>
          </a:prstGeom>
          <a:ln>
            <a:solidFill>
              <a:schemeClr val="tx1"/>
            </a:solidFill>
          </a:ln>
        </p:spPr>
      </p:pic>
    </p:spTree>
    <p:extLst>
      <p:ext uri="{BB962C8B-B14F-4D97-AF65-F5344CB8AC3E}">
        <p14:creationId xmlns:p14="http://schemas.microsoft.com/office/powerpoint/2010/main" val="29520300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C6C91C-77D3-4AB8-A5E6-115F80DA3131}"/>
              </a:ext>
            </a:extLst>
          </p:cNvPr>
          <p:cNvSpPr txBox="1"/>
          <p:nvPr/>
        </p:nvSpPr>
        <p:spPr>
          <a:xfrm>
            <a:off x="283158" y="132220"/>
            <a:ext cx="11549481" cy="1154162"/>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dirty="0">
                <a:solidFill>
                  <a:prstClr val="black"/>
                </a:solidFill>
                <a:latin typeface="+mj-lt"/>
                <a:cs typeface="Arial" panose="020B0604020202020204" pitchFamily="34" charset="0"/>
              </a:rPr>
              <a:t>Choose type of values in table cells</a:t>
            </a:r>
          </a:p>
          <a:p>
            <a:pPr marL="914400" lvl="1" indent="-457200">
              <a:spcBef>
                <a:spcPts val="624"/>
              </a:spcBef>
              <a:buFont typeface="Wingdings" panose="05000000000000000000" pitchFamily="2" charset="2"/>
              <a:buChar char="§"/>
            </a:pPr>
            <a:r>
              <a:rPr lang="en-US" sz="2000" dirty="0">
                <a:solidFill>
                  <a:prstClr val="black"/>
                </a:solidFill>
                <a:latin typeface="+mj-lt"/>
                <a:cs typeface="Arial" panose="020B0604020202020204" pitchFamily="34" charset="0"/>
              </a:rPr>
              <a:t>Change the “Value in table cells” option from Average of Age (AGEP) to </a:t>
            </a:r>
            <a:r>
              <a:rPr lang="en-US" sz="2000" b="1" dirty="0">
                <a:solidFill>
                  <a:prstClr val="black"/>
                </a:solidFill>
                <a:latin typeface="+mj-lt"/>
                <a:cs typeface="Arial" panose="020B0604020202020204" pitchFamily="34" charset="0"/>
              </a:rPr>
              <a:t>Count.</a:t>
            </a:r>
            <a:r>
              <a:rPr lang="en-US" sz="2000" dirty="0">
                <a:solidFill>
                  <a:prstClr val="black"/>
                </a:solidFill>
                <a:latin typeface="+mj-lt"/>
                <a:cs typeface="Arial" panose="020B0604020202020204" pitchFamily="34" charset="0"/>
              </a:rPr>
              <a:t> This will give you data for the total number of people within the requested categories.</a:t>
            </a:r>
            <a:endParaRPr lang="en-US" sz="2000" b="1" dirty="0">
              <a:solidFill>
                <a:prstClr val="black"/>
              </a:solidFill>
              <a:latin typeface="+mj-lt"/>
              <a:cs typeface="Arial" panose="020B0604020202020204" pitchFamily="34" charset="0"/>
            </a:endParaRPr>
          </a:p>
        </p:txBody>
      </p:sp>
      <p:sp>
        <p:nvSpPr>
          <p:cNvPr id="2" name="Slide Number Placeholder 1">
            <a:extLst>
              <a:ext uri="{FF2B5EF4-FFF2-40B4-BE49-F238E27FC236}">
                <a16:creationId xmlns:a16="http://schemas.microsoft.com/office/drawing/2014/main" id="{3040A0F1-DB05-4646-8E7F-963FDEB402C2}"/>
              </a:ext>
            </a:extLst>
          </p:cNvPr>
          <p:cNvSpPr>
            <a:spLocks noGrp="1"/>
          </p:cNvSpPr>
          <p:nvPr>
            <p:ph type="sldNum" sz="quarter" idx="12"/>
          </p:nvPr>
        </p:nvSpPr>
        <p:spPr/>
        <p:txBody>
          <a:bodyPr/>
          <a:lstStyle/>
          <a:p>
            <a:fld id="{FC63ECC8-719A-498E-B101-491B6A35558E}" type="slidenum">
              <a:rPr lang="en-US" smtClean="0"/>
              <a:t>91</a:t>
            </a:fld>
            <a:endParaRPr lang="en-US" dirty="0"/>
          </a:p>
        </p:txBody>
      </p:sp>
      <p:pic>
        <p:nvPicPr>
          <p:cNvPr id="5" name="Picture 4">
            <a:extLst>
              <a:ext uri="{FF2B5EF4-FFF2-40B4-BE49-F238E27FC236}">
                <a16:creationId xmlns:a16="http://schemas.microsoft.com/office/drawing/2014/main" id="{622C224A-50B5-25A4-F5C9-404BFF4524CC}"/>
              </a:ext>
            </a:extLst>
          </p:cNvPr>
          <p:cNvPicPr>
            <a:picLocks noChangeAspect="1"/>
          </p:cNvPicPr>
          <p:nvPr/>
        </p:nvPicPr>
        <p:blipFill>
          <a:blip r:embed="rId2"/>
          <a:stretch>
            <a:fillRect/>
          </a:stretch>
        </p:blipFill>
        <p:spPr>
          <a:xfrm>
            <a:off x="283158" y="1429297"/>
            <a:ext cx="11654842" cy="4601948"/>
          </a:xfrm>
          <a:prstGeom prst="rect">
            <a:avLst/>
          </a:prstGeom>
          <a:ln>
            <a:solidFill>
              <a:schemeClr val="tx1"/>
            </a:solidFill>
          </a:ln>
        </p:spPr>
      </p:pic>
    </p:spTree>
    <p:extLst>
      <p:ext uri="{BB962C8B-B14F-4D97-AF65-F5344CB8AC3E}">
        <p14:creationId xmlns:p14="http://schemas.microsoft.com/office/powerpoint/2010/main" val="9613835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83158" y="132220"/>
            <a:ext cx="11549481" cy="846386"/>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dirty="0">
                <a:cs typeface="Arial" panose="020B0604020202020204" pitchFamily="34" charset="0"/>
              </a:rPr>
              <a:t>Confirm Table Layout:</a:t>
            </a:r>
          </a:p>
          <a:p>
            <a:pPr marL="914400" lvl="1" indent="-457200">
              <a:spcBef>
                <a:spcPts val="624"/>
              </a:spcBef>
              <a:buFont typeface="Wingdings" panose="05000000000000000000" pitchFamily="2" charset="2"/>
              <a:buChar char="§"/>
            </a:pPr>
            <a:r>
              <a:rPr lang="en-US" sz="2000" dirty="0">
                <a:latin typeface="+mj-lt"/>
                <a:cs typeface="Arial" panose="020B0604020202020204" pitchFamily="34" charset="0"/>
              </a:rPr>
              <a:t>Confirm table layout and click </a:t>
            </a:r>
            <a:r>
              <a:rPr lang="en-US" sz="2000" b="1" dirty="0">
                <a:latin typeface="+mj-lt"/>
                <a:cs typeface="Arial" panose="020B0604020202020204" pitchFamily="34" charset="0"/>
              </a:rPr>
              <a:t>View Table </a:t>
            </a:r>
            <a:r>
              <a:rPr lang="en-US" sz="2000" dirty="0">
                <a:latin typeface="+mj-lt"/>
                <a:cs typeface="Arial" panose="020B0604020202020204" pitchFamily="34" charset="0"/>
              </a:rPr>
              <a:t>in the lower right </a:t>
            </a:r>
          </a:p>
        </p:txBody>
      </p:sp>
      <p:sp>
        <p:nvSpPr>
          <p:cNvPr id="2" name="Slide Number Placeholder 1">
            <a:extLst>
              <a:ext uri="{FF2B5EF4-FFF2-40B4-BE49-F238E27FC236}">
                <a16:creationId xmlns:a16="http://schemas.microsoft.com/office/drawing/2014/main" id="{97AF343B-57D9-47B4-9D78-ED2B153673FB}"/>
              </a:ext>
            </a:extLst>
          </p:cNvPr>
          <p:cNvSpPr>
            <a:spLocks noGrp="1"/>
          </p:cNvSpPr>
          <p:nvPr>
            <p:ph type="sldNum" sz="quarter" idx="12"/>
          </p:nvPr>
        </p:nvSpPr>
        <p:spPr/>
        <p:txBody>
          <a:bodyPr/>
          <a:lstStyle/>
          <a:p>
            <a:fld id="{FC63ECC8-719A-498E-B101-491B6A35558E}" type="slidenum">
              <a:rPr lang="en-US" smtClean="0"/>
              <a:t>92</a:t>
            </a:fld>
            <a:endParaRPr lang="en-US" dirty="0"/>
          </a:p>
        </p:txBody>
      </p:sp>
      <p:pic>
        <p:nvPicPr>
          <p:cNvPr id="4" name="Picture 3">
            <a:extLst>
              <a:ext uri="{FF2B5EF4-FFF2-40B4-BE49-F238E27FC236}">
                <a16:creationId xmlns:a16="http://schemas.microsoft.com/office/drawing/2014/main" id="{66A92C04-E4B1-258F-D87F-BE74DF5BA704}"/>
              </a:ext>
            </a:extLst>
          </p:cNvPr>
          <p:cNvPicPr>
            <a:picLocks noChangeAspect="1"/>
          </p:cNvPicPr>
          <p:nvPr/>
        </p:nvPicPr>
        <p:blipFill>
          <a:blip r:embed="rId2"/>
          <a:stretch>
            <a:fillRect/>
          </a:stretch>
        </p:blipFill>
        <p:spPr>
          <a:xfrm>
            <a:off x="283157" y="1107352"/>
            <a:ext cx="11575041" cy="4561928"/>
          </a:xfrm>
          <a:prstGeom prst="rect">
            <a:avLst/>
          </a:prstGeom>
          <a:ln>
            <a:solidFill>
              <a:schemeClr val="tx1"/>
            </a:solidFill>
          </a:ln>
        </p:spPr>
      </p:pic>
    </p:spTree>
    <p:extLst>
      <p:ext uri="{BB962C8B-B14F-4D97-AF65-F5344CB8AC3E}">
        <p14:creationId xmlns:p14="http://schemas.microsoft.com/office/powerpoint/2010/main" val="17453950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94554" y="132220"/>
            <a:ext cx="11838562" cy="461665"/>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dirty="0">
                <a:cs typeface="Arial" panose="020B0604020202020204" pitchFamily="34" charset="0"/>
              </a:rPr>
              <a:t>View Table</a:t>
            </a:r>
          </a:p>
        </p:txBody>
      </p:sp>
      <p:sp>
        <p:nvSpPr>
          <p:cNvPr id="6" name="Content Placeholder 4">
            <a:extLst>
              <a:ext uri="{FF2B5EF4-FFF2-40B4-BE49-F238E27FC236}">
                <a16:creationId xmlns:a16="http://schemas.microsoft.com/office/drawing/2014/main" id="{C867AEA6-BEAE-4E55-981A-8C38A23E727D}"/>
              </a:ext>
            </a:extLst>
          </p:cNvPr>
          <p:cNvSpPr txBox="1">
            <a:spLocks/>
          </p:cNvSpPr>
          <p:nvPr/>
        </p:nvSpPr>
        <p:spPr>
          <a:xfrm>
            <a:off x="4262512" y="321211"/>
            <a:ext cx="7645008" cy="31886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800" b="1" kern="1200" spc="-20" baseline="0">
                <a:solidFill>
                  <a:schemeClr val="tx1"/>
                </a:solidFill>
                <a:latin typeface="Century Gothic" panose="020B0502020202020204" pitchFamily="34" charset="0"/>
                <a:ea typeface="+mn-ea"/>
                <a:cs typeface="+mn-cs"/>
              </a:defRPr>
            </a:lvl1pPr>
            <a:lvl2pPr marL="0" indent="0" algn="l" defTabSz="914400" rtl="0" eaLnBrk="1" latinLnBrk="0" hangingPunct="1">
              <a:lnSpc>
                <a:spcPct val="100000"/>
              </a:lnSpc>
              <a:spcBef>
                <a:spcPts val="2600"/>
              </a:spcBef>
              <a:buFont typeface="Arial" panose="020B0604020202020204" pitchFamily="34" charset="0"/>
              <a:buNone/>
              <a:defRPr sz="1300" kern="1200" spc="-20" baseline="0">
                <a:solidFill>
                  <a:schemeClr val="tx1"/>
                </a:solidFill>
                <a:latin typeface="+mn-lt"/>
                <a:ea typeface="+mn-ea"/>
                <a:cs typeface="+mn-cs"/>
              </a:defRPr>
            </a:lvl2pPr>
            <a:lvl3pPr marL="171450" indent="-171450" algn="l" defTabSz="914400" rtl="0" eaLnBrk="1" latinLnBrk="0" hangingPunct="1">
              <a:lnSpc>
                <a:spcPct val="100000"/>
              </a:lnSpc>
              <a:spcBef>
                <a:spcPts val="1200"/>
              </a:spcBef>
              <a:buFont typeface="Arial" panose="020B0604020202020204" pitchFamily="34" charset="0"/>
              <a:buChar char="•"/>
              <a:defRPr sz="1200" kern="1200" spc="-20" baseline="0">
                <a:solidFill>
                  <a:schemeClr val="tx1"/>
                </a:solidFill>
                <a:latin typeface="+mn-lt"/>
                <a:ea typeface="+mn-ea"/>
                <a:cs typeface="+mn-cs"/>
              </a:defRPr>
            </a:lvl3pPr>
            <a:lvl4pPr marL="342900" indent="-171450" algn="l" defTabSz="914400" rtl="0" eaLnBrk="1" latinLnBrk="0" hangingPunct="1">
              <a:lnSpc>
                <a:spcPct val="100000"/>
              </a:lnSpc>
              <a:spcBef>
                <a:spcPts val="600"/>
              </a:spcBef>
              <a:buFont typeface="Arial" panose="020B0604020202020204" pitchFamily="34" charset="0"/>
              <a:buChar char="‒"/>
              <a:defRPr sz="1100" kern="1200" spc="-20" baseline="0">
                <a:solidFill>
                  <a:schemeClr val="tx1"/>
                </a:solidFill>
                <a:latin typeface="+mn-lt"/>
                <a:ea typeface="+mn-ea"/>
                <a:cs typeface="+mn-cs"/>
              </a:defRPr>
            </a:lvl4pPr>
            <a:lvl5pPr marL="571500" indent="-228600" algn="l" defTabSz="914400" rtl="0" eaLnBrk="1" latinLnBrk="0" hangingPunct="1">
              <a:lnSpc>
                <a:spcPct val="100000"/>
              </a:lnSpc>
              <a:spcBef>
                <a:spcPts val="200"/>
              </a:spcBef>
              <a:buFont typeface="Arial" panose="020B0604020202020204" pitchFamily="34" charset="0"/>
              <a:buChar char="•"/>
              <a:defRPr sz="10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300" b="0" i="0" u="none" strike="noStrike" kern="1200" cap="none" spc="-20" normalizeH="0" baseline="0" noProof="0" dirty="0">
                <a:ln>
                  <a:noFill/>
                </a:ln>
                <a:solidFill>
                  <a:sysClr val="windowText" lastClr="000000"/>
                </a:solidFill>
                <a:effectLst/>
                <a:uLnTx/>
                <a:uFillTx/>
                <a:latin typeface="+mj-lt"/>
                <a:ea typeface="+mn-ea"/>
                <a:cs typeface="+mn-cs"/>
              </a:rPr>
              <a:t>Note that the site automatically chooses a weight for you.  You do have the option to change the weight if you want. </a:t>
            </a:r>
          </a:p>
        </p:txBody>
      </p:sp>
      <p:sp>
        <p:nvSpPr>
          <p:cNvPr id="2" name="Slide Number Placeholder 1">
            <a:extLst>
              <a:ext uri="{FF2B5EF4-FFF2-40B4-BE49-F238E27FC236}">
                <a16:creationId xmlns:a16="http://schemas.microsoft.com/office/drawing/2014/main" id="{FA1FE24D-05FA-4326-8F4E-C7EFCD1E6816}"/>
              </a:ext>
            </a:extLst>
          </p:cNvPr>
          <p:cNvSpPr>
            <a:spLocks noGrp="1"/>
          </p:cNvSpPr>
          <p:nvPr>
            <p:ph type="sldNum" sz="quarter" idx="12"/>
          </p:nvPr>
        </p:nvSpPr>
        <p:spPr/>
        <p:txBody>
          <a:bodyPr/>
          <a:lstStyle/>
          <a:p>
            <a:fld id="{FC63ECC8-719A-498E-B101-491B6A35558E}" type="slidenum">
              <a:rPr lang="en-US" smtClean="0"/>
              <a:t>93</a:t>
            </a:fld>
            <a:endParaRPr lang="en-US" dirty="0"/>
          </a:p>
        </p:txBody>
      </p:sp>
      <p:pic>
        <p:nvPicPr>
          <p:cNvPr id="4" name="Picture 3">
            <a:extLst>
              <a:ext uri="{FF2B5EF4-FFF2-40B4-BE49-F238E27FC236}">
                <a16:creationId xmlns:a16="http://schemas.microsoft.com/office/drawing/2014/main" id="{59927E48-1B63-819C-3038-070F3E159635}"/>
              </a:ext>
            </a:extLst>
          </p:cNvPr>
          <p:cNvPicPr>
            <a:picLocks noChangeAspect="1"/>
          </p:cNvPicPr>
          <p:nvPr/>
        </p:nvPicPr>
        <p:blipFill>
          <a:blip r:embed="rId2"/>
          <a:stretch>
            <a:fillRect/>
          </a:stretch>
        </p:blipFill>
        <p:spPr>
          <a:xfrm>
            <a:off x="324898" y="936904"/>
            <a:ext cx="11582622" cy="5135530"/>
          </a:xfrm>
          <a:prstGeom prst="rect">
            <a:avLst/>
          </a:prstGeom>
          <a:ln>
            <a:solidFill>
              <a:schemeClr val="tx1"/>
            </a:solidFill>
          </a:ln>
        </p:spPr>
      </p:pic>
      <p:cxnSp>
        <p:nvCxnSpPr>
          <p:cNvPr id="8" name="Straight Arrow Connector 7">
            <a:extLst>
              <a:ext uri="{FF2B5EF4-FFF2-40B4-BE49-F238E27FC236}">
                <a16:creationId xmlns:a16="http://schemas.microsoft.com/office/drawing/2014/main" id="{DEC57A90-03BA-AEC0-1A39-210C5F8528CF}"/>
              </a:ext>
            </a:extLst>
          </p:cNvPr>
          <p:cNvCxnSpPr>
            <a:cxnSpLocks/>
          </p:cNvCxnSpPr>
          <p:nvPr/>
        </p:nvCxnSpPr>
        <p:spPr>
          <a:xfrm flipH="1">
            <a:off x="7868093" y="593885"/>
            <a:ext cx="432285" cy="5437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85714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83158" y="132220"/>
            <a:ext cx="11549481" cy="846386"/>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dirty="0">
                <a:cs typeface="Arial" panose="020B0604020202020204" pitchFamily="34" charset="0"/>
              </a:rPr>
              <a:t>Sort Table:</a:t>
            </a:r>
          </a:p>
          <a:p>
            <a:pPr marL="914400" lvl="1" indent="-457200">
              <a:spcBef>
                <a:spcPts val="624"/>
              </a:spcBef>
              <a:buFont typeface="Wingdings" panose="05000000000000000000" pitchFamily="2" charset="2"/>
              <a:buChar char="§"/>
            </a:pPr>
            <a:r>
              <a:rPr lang="en-US" sz="2000" dirty="0">
                <a:latin typeface="+mj-lt"/>
                <a:cs typeface="Arial" panose="020B0604020202020204" pitchFamily="34" charset="0"/>
              </a:rPr>
              <a:t>Click the column header to sort the column in ascending or descending order</a:t>
            </a:r>
          </a:p>
        </p:txBody>
      </p:sp>
      <p:sp>
        <p:nvSpPr>
          <p:cNvPr id="2" name="Slide Number Placeholder 1">
            <a:extLst>
              <a:ext uri="{FF2B5EF4-FFF2-40B4-BE49-F238E27FC236}">
                <a16:creationId xmlns:a16="http://schemas.microsoft.com/office/drawing/2014/main" id="{C54659FF-F467-4622-80DF-BAA7D30111AD}"/>
              </a:ext>
            </a:extLst>
          </p:cNvPr>
          <p:cNvSpPr>
            <a:spLocks noGrp="1"/>
          </p:cNvSpPr>
          <p:nvPr>
            <p:ph type="sldNum" sz="quarter" idx="12"/>
          </p:nvPr>
        </p:nvSpPr>
        <p:spPr/>
        <p:txBody>
          <a:bodyPr/>
          <a:lstStyle/>
          <a:p>
            <a:fld id="{FC63ECC8-719A-498E-B101-491B6A35558E}" type="slidenum">
              <a:rPr lang="en-US" smtClean="0"/>
              <a:t>94</a:t>
            </a:fld>
            <a:endParaRPr lang="en-US" dirty="0"/>
          </a:p>
        </p:txBody>
      </p:sp>
      <p:pic>
        <p:nvPicPr>
          <p:cNvPr id="4" name="Picture 3">
            <a:extLst>
              <a:ext uri="{FF2B5EF4-FFF2-40B4-BE49-F238E27FC236}">
                <a16:creationId xmlns:a16="http://schemas.microsoft.com/office/drawing/2014/main" id="{11459602-EFAB-2D99-8BC3-FE0D0545C341}"/>
              </a:ext>
            </a:extLst>
          </p:cNvPr>
          <p:cNvPicPr>
            <a:picLocks noChangeAspect="1"/>
          </p:cNvPicPr>
          <p:nvPr/>
        </p:nvPicPr>
        <p:blipFill>
          <a:blip r:embed="rId2"/>
          <a:stretch>
            <a:fillRect/>
          </a:stretch>
        </p:blipFill>
        <p:spPr>
          <a:xfrm>
            <a:off x="283158" y="1083857"/>
            <a:ext cx="11549480" cy="4560346"/>
          </a:xfrm>
          <a:prstGeom prst="rect">
            <a:avLst/>
          </a:prstGeom>
          <a:ln>
            <a:solidFill>
              <a:schemeClr val="tx1"/>
            </a:solidFill>
          </a:ln>
        </p:spPr>
      </p:pic>
    </p:spTree>
    <p:extLst>
      <p:ext uri="{BB962C8B-B14F-4D97-AF65-F5344CB8AC3E}">
        <p14:creationId xmlns:p14="http://schemas.microsoft.com/office/powerpoint/2010/main" val="377975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p:txBody>
          <a:bodyPr/>
          <a:lstStyle/>
          <a:p>
            <a:fld id="{FC63ECC8-719A-498E-B101-491B6A35558E}" type="slidenum">
              <a:rPr lang="en-US" smtClean="0"/>
              <a:t>95</a:t>
            </a:fld>
            <a:endParaRPr lang="en-US" dirty="0"/>
          </a:p>
        </p:txBody>
      </p:sp>
      <p:sp>
        <p:nvSpPr>
          <p:cNvPr id="8" name="Title 1">
            <a:extLst>
              <a:ext uri="{FF2B5EF4-FFF2-40B4-BE49-F238E27FC236}">
                <a16:creationId xmlns:a16="http://schemas.microsoft.com/office/drawing/2014/main" id="{0DF309EB-9D7E-9D0E-F34F-6D3A60B2E9DA}"/>
              </a:ext>
            </a:extLst>
          </p:cNvPr>
          <p:cNvSpPr>
            <a:spLocks noGrp="1"/>
          </p:cNvSpPr>
          <p:nvPr>
            <p:ph type="title"/>
          </p:nvPr>
        </p:nvSpPr>
        <p:spPr>
          <a:xfrm>
            <a:off x="181371" y="-1"/>
            <a:ext cx="11172429" cy="685801"/>
          </a:xfrm>
        </p:spPr>
        <p:txBody>
          <a:bodyPr>
            <a:normAutofit/>
          </a:bodyPr>
          <a:lstStyle/>
          <a:p>
            <a:pPr algn="ctr">
              <a:lnSpc>
                <a:spcPct val="100000"/>
              </a:lnSpc>
              <a:defRPr/>
            </a:pPr>
            <a:r>
              <a:rPr lang="en-US" sz="3000" b="1" dirty="0">
                <a:solidFill>
                  <a:srgbClr val="1E2F4D"/>
                </a:solidFill>
                <a:latin typeface="Calibri"/>
              </a:rPr>
              <a:t>data.census.gov and the Microdata Access Tool</a:t>
            </a:r>
          </a:p>
        </p:txBody>
      </p:sp>
      <p:sp>
        <p:nvSpPr>
          <p:cNvPr id="9" name="Content Placeholder 2">
            <a:extLst>
              <a:ext uri="{FF2B5EF4-FFF2-40B4-BE49-F238E27FC236}">
                <a16:creationId xmlns:a16="http://schemas.microsoft.com/office/drawing/2014/main" id="{AD61830A-20C3-954D-4E01-B3CFCAC52471}"/>
              </a:ext>
            </a:extLst>
          </p:cNvPr>
          <p:cNvSpPr>
            <a:spLocks noGrp="1"/>
          </p:cNvSpPr>
          <p:nvPr>
            <p:ph idx="1"/>
          </p:nvPr>
        </p:nvSpPr>
        <p:spPr>
          <a:xfrm>
            <a:off x="181371" y="447777"/>
            <a:ext cx="11745595" cy="5738925"/>
          </a:xfrm>
        </p:spPr>
        <p:txBody>
          <a:bodyPr>
            <a:normAutofit fontScale="40000" lnSpcReduction="20000"/>
          </a:bodyPr>
          <a:lstStyle/>
          <a:p>
            <a:pPr lvl="2" indent="0">
              <a:buNone/>
            </a:pPr>
            <a:r>
              <a:rPr lang="en-US" dirty="0"/>
              <a:t>	</a:t>
            </a:r>
          </a:p>
          <a:p>
            <a:pPr lvl="2" indent="0">
              <a:buNone/>
            </a:pPr>
            <a:endParaRPr lang="en-US" dirty="0"/>
          </a:p>
          <a:p>
            <a:pPr lvl="1"/>
            <a:r>
              <a:rPr lang="en-US" sz="6300" dirty="0">
                <a:solidFill>
                  <a:schemeClr val="bg1">
                    <a:lumMod val="75000"/>
                  </a:schemeClr>
                </a:solidFill>
              </a:rPr>
              <a:t>Latest Updates to data.census.gov</a:t>
            </a:r>
          </a:p>
          <a:p>
            <a:pPr lvl="2"/>
            <a:endParaRPr lang="en-US" sz="6300" dirty="0">
              <a:solidFill>
                <a:schemeClr val="bg1">
                  <a:lumMod val="75000"/>
                </a:schemeClr>
              </a:solidFill>
            </a:endParaRPr>
          </a:p>
          <a:p>
            <a:pPr lvl="1"/>
            <a:r>
              <a:rPr lang="en-US" sz="6300" dirty="0">
                <a:solidFill>
                  <a:schemeClr val="bg1">
                    <a:lumMod val="75000"/>
                  </a:schemeClr>
                </a:solidFill>
              </a:rPr>
              <a:t>Future Updates to data.census.gov</a:t>
            </a:r>
          </a:p>
          <a:p>
            <a:pPr lvl="2"/>
            <a:endParaRPr lang="en-US" sz="6300" dirty="0">
              <a:solidFill>
                <a:schemeClr val="bg1">
                  <a:lumMod val="75000"/>
                </a:schemeClr>
              </a:solidFill>
            </a:endParaRPr>
          </a:p>
          <a:p>
            <a:pPr lvl="1"/>
            <a:r>
              <a:rPr lang="en-US" sz="6300" dirty="0">
                <a:solidFill>
                  <a:schemeClr val="bg1">
                    <a:lumMod val="75000"/>
                  </a:schemeClr>
                </a:solidFill>
              </a:rPr>
              <a:t>Finding Detailed DHC-A Data in data.census.gov</a:t>
            </a:r>
          </a:p>
          <a:p>
            <a:pPr lvl="2"/>
            <a:endParaRPr lang="en-US" sz="4600" dirty="0">
              <a:solidFill>
                <a:schemeClr val="bg1">
                  <a:lumMod val="75000"/>
                </a:schemeClr>
              </a:solidFill>
            </a:endParaRPr>
          </a:p>
          <a:p>
            <a:pPr lvl="2">
              <a:spcBef>
                <a:spcPts val="0"/>
              </a:spcBef>
            </a:pPr>
            <a:r>
              <a:rPr lang="en-US" sz="5000" dirty="0">
                <a:solidFill>
                  <a:schemeClr val="bg1">
                    <a:lumMod val="75000"/>
                  </a:schemeClr>
                </a:solidFill>
              </a:rPr>
              <a:t>Getting Started: Detailed DHC-A Default Tables</a:t>
            </a:r>
          </a:p>
          <a:p>
            <a:pPr lvl="2">
              <a:spcBef>
                <a:spcPts val="0"/>
              </a:spcBef>
            </a:pPr>
            <a:endParaRPr lang="en-US" sz="5000" dirty="0">
              <a:solidFill>
                <a:schemeClr val="bg1">
                  <a:lumMod val="75000"/>
                </a:schemeClr>
              </a:solidFill>
            </a:endParaRPr>
          </a:p>
          <a:p>
            <a:pPr lvl="2">
              <a:lnSpc>
                <a:spcPct val="100000"/>
              </a:lnSpc>
              <a:spcBef>
                <a:spcPts val="0"/>
              </a:spcBef>
            </a:pPr>
            <a:r>
              <a:rPr lang="en-US" sz="5000" dirty="0">
                <a:solidFill>
                  <a:schemeClr val="bg1">
                    <a:lumMod val="75000"/>
                  </a:schemeClr>
                </a:solidFill>
              </a:rPr>
              <a:t>Selecting Multiple Geographies: Navajo Nation alone or in any combination population for all census tracts in Apache County, AZ</a:t>
            </a:r>
          </a:p>
          <a:p>
            <a:pPr lvl="2">
              <a:lnSpc>
                <a:spcPct val="100000"/>
              </a:lnSpc>
              <a:spcBef>
                <a:spcPts val="0"/>
              </a:spcBef>
            </a:pPr>
            <a:endParaRPr lang="en-US" sz="5000" dirty="0">
              <a:solidFill>
                <a:schemeClr val="bg1">
                  <a:lumMod val="75000"/>
                </a:schemeClr>
              </a:solidFill>
            </a:endParaRPr>
          </a:p>
          <a:p>
            <a:pPr lvl="2">
              <a:lnSpc>
                <a:spcPct val="100000"/>
              </a:lnSpc>
              <a:spcBef>
                <a:spcPts val="0"/>
              </a:spcBef>
            </a:pPr>
            <a:r>
              <a:rPr lang="en-US" sz="5000" dirty="0">
                <a:solidFill>
                  <a:schemeClr val="bg1">
                    <a:lumMod val="75000"/>
                  </a:schemeClr>
                </a:solidFill>
              </a:rPr>
              <a:t>Selecting Multiple Population Groups: All available Hispanic origin groups in Maricopa County, AZ</a:t>
            </a:r>
          </a:p>
          <a:p>
            <a:pPr lvl="1"/>
            <a:endParaRPr lang="en-US" sz="4000" dirty="0">
              <a:solidFill>
                <a:schemeClr val="bg1">
                  <a:lumMod val="75000"/>
                </a:schemeClr>
              </a:solidFill>
            </a:endParaRPr>
          </a:p>
          <a:p>
            <a:pPr lvl="1"/>
            <a:r>
              <a:rPr lang="en-US" sz="6300" dirty="0">
                <a:solidFill>
                  <a:schemeClr val="bg1">
                    <a:lumMod val="75000"/>
                  </a:schemeClr>
                </a:solidFill>
              </a:rPr>
              <a:t>Finding Data in the Microdata Access Tool</a:t>
            </a:r>
          </a:p>
          <a:p>
            <a:pPr lvl="2"/>
            <a:r>
              <a:rPr kumimoji="0" lang="en-US" sz="5000" i="0" u="none" strike="noStrike" kern="1200" cap="none" spc="-20" normalizeH="0" baseline="0" noProof="0" dirty="0">
                <a:ln>
                  <a:noFill/>
                </a:ln>
                <a:solidFill>
                  <a:schemeClr val="bg1">
                    <a:lumMod val="75000"/>
                  </a:schemeClr>
                </a:solidFill>
                <a:effectLst/>
                <a:uLnTx/>
                <a:uFillTx/>
                <a:ea typeface="+mn-ea"/>
                <a:cs typeface="+mn-cs"/>
              </a:rPr>
              <a:t>Place of birth by single year of age in Arizona </a:t>
            </a:r>
          </a:p>
          <a:p>
            <a:pPr lvl="2"/>
            <a:endParaRPr lang="en-US" sz="5400" dirty="0">
              <a:solidFill>
                <a:srgbClr val="1E2F4D"/>
              </a:solidFill>
            </a:endParaRPr>
          </a:p>
          <a:p>
            <a:pPr lvl="1"/>
            <a:r>
              <a:rPr lang="en-US" sz="6300" dirty="0">
                <a:solidFill>
                  <a:srgbClr val="1E2F4D"/>
                </a:solidFill>
              </a:rPr>
              <a:t>Resources</a:t>
            </a:r>
          </a:p>
          <a:p>
            <a:pPr lvl="2"/>
            <a:endParaRPr lang="en-US" sz="3600" dirty="0">
              <a:solidFill>
                <a:srgbClr val="1E2F4D"/>
              </a:solidFill>
            </a:endParaRPr>
          </a:p>
          <a:p>
            <a:pPr marL="342900" indent="-342900">
              <a:buAutoNum type="arabicPeriod" startAt="5"/>
            </a:pPr>
            <a:endParaRPr lang="en-US" dirty="0"/>
          </a:p>
        </p:txBody>
      </p:sp>
    </p:spTree>
    <p:extLst>
      <p:ext uri="{BB962C8B-B14F-4D97-AF65-F5344CB8AC3E}">
        <p14:creationId xmlns:p14="http://schemas.microsoft.com/office/powerpoint/2010/main" val="18024611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24BFE6D4-27A9-4AE4-9EAE-AF75F97B179B}" type="slidenum">
              <a:rPr lang="en-US" smtClean="0"/>
              <a:t>96</a:t>
            </a:fld>
            <a:endParaRPr lang="en-US" dirty="0"/>
          </a:p>
        </p:txBody>
      </p:sp>
      <p:sp>
        <p:nvSpPr>
          <p:cNvPr id="2" name="Title 1"/>
          <p:cNvSpPr>
            <a:spLocks noGrp="1"/>
          </p:cNvSpPr>
          <p:nvPr>
            <p:ph type="title"/>
          </p:nvPr>
        </p:nvSpPr>
        <p:spPr>
          <a:xfrm>
            <a:off x="1073888" y="138214"/>
            <a:ext cx="10069033" cy="550768"/>
          </a:xfrm>
        </p:spPr>
        <p:txBody>
          <a:bodyPr>
            <a:normAutofit/>
          </a:bodyPr>
          <a:lstStyle/>
          <a:p>
            <a:pPr algn="ctr"/>
            <a:r>
              <a:rPr lang="en-US" sz="3000" b="1" dirty="0">
                <a:latin typeface="Calibri"/>
              </a:rPr>
              <a:t>data.census.gov Resource Page</a:t>
            </a:r>
          </a:p>
        </p:txBody>
      </p:sp>
      <p:pic>
        <p:nvPicPr>
          <p:cNvPr id="6" name="Picture 5">
            <a:extLst>
              <a:ext uri="{FF2B5EF4-FFF2-40B4-BE49-F238E27FC236}">
                <a16:creationId xmlns:a16="http://schemas.microsoft.com/office/drawing/2014/main" id="{EE28FDAC-BA50-49B6-9468-01315D9E793D}"/>
              </a:ext>
            </a:extLst>
          </p:cNvPr>
          <p:cNvPicPr>
            <a:picLocks noChangeAspect="1"/>
          </p:cNvPicPr>
          <p:nvPr/>
        </p:nvPicPr>
        <p:blipFill>
          <a:blip r:embed="rId3"/>
          <a:stretch>
            <a:fillRect/>
          </a:stretch>
        </p:blipFill>
        <p:spPr>
          <a:xfrm>
            <a:off x="211817" y="734436"/>
            <a:ext cx="8636444" cy="3968954"/>
          </a:xfrm>
          <a:prstGeom prst="rect">
            <a:avLst/>
          </a:prstGeom>
          <a:ln w="19050">
            <a:solidFill>
              <a:schemeClr val="accent2"/>
            </a:solidFill>
          </a:ln>
        </p:spPr>
      </p:pic>
      <p:pic>
        <p:nvPicPr>
          <p:cNvPr id="7" name="Picture 6">
            <a:extLst>
              <a:ext uri="{FF2B5EF4-FFF2-40B4-BE49-F238E27FC236}">
                <a16:creationId xmlns:a16="http://schemas.microsoft.com/office/drawing/2014/main" id="{80D70E81-B782-B655-0C34-B193801A60D4}"/>
              </a:ext>
            </a:extLst>
          </p:cNvPr>
          <p:cNvPicPr>
            <a:picLocks noChangeAspect="1"/>
          </p:cNvPicPr>
          <p:nvPr/>
        </p:nvPicPr>
        <p:blipFill>
          <a:blip r:embed="rId4"/>
          <a:stretch>
            <a:fillRect/>
          </a:stretch>
        </p:blipFill>
        <p:spPr>
          <a:xfrm>
            <a:off x="3981786" y="898563"/>
            <a:ext cx="8135783" cy="3930301"/>
          </a:xfrm>
          <a:prstGeom prst="rect">
            <a:avLst/>
          </a:prstGeom>
          <a:ln w="19050">
            <a:solidFill>
              <a:schemeClr val="accent2"/>
            </a:solidFill>
          </a:ln>
        </p:spPr>
      </p:pic>
      <p:pic>
        <p:nvPicPr>
          <p:cNvPr id="9" name="Picture 8">
            <a:extLst>
              <a:ext uri="{FF2B5EF4-FFF2-40B4-BE49-F238E27FC236}">
                <a16:creationId xmlns:a16="http://schemas.microsoft.com/office/drawing/2014/main" id="{33D31018-B3C8-8CDF-FBBB-F87CBDF53FE0}"/>
              </a:ext>
            </a:extLst>
          </p:cNvPr>
          <p:cNvPicPr>
            <a:picLocks noChangeAspect="1"/>
          </p:cNvPicPr>
          <p:nvPr/>
        </p:nvPicPr>
        <p:blipFill>
          <a:blip r:embed="rId5"/>
          <a:stretch>
            <a:fillRect/>
          </a:stretch>
        </p:blipFill>
        <p:spPr>
          <a:xfrm>
            <a:off x="2136799" y="4198153"/>
            <a:ext cx="7845401" cy="2577986"/>
          </a:xfrm>
          <a:prstGeom prst="rect">
            <a:avLst/>
          </a:prstGeom>
          <a:ln w="19050">
            <a:solidFill>
              <a:schemeClr val="accent2"/>
            </a:solidFill>
          </a:ln>
        </p:spPr>
      </p:pic>
    </p:spTree>
    <p:extLst>
      <p:ext uri="{BB962C8B-B14F-4D97-AF65-F5344CB8AC3E}">
        <p14:creationId xmlns:p14="http://schemas.microsoft.com/office/powerpoint/2010/main" val="28534615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24BFE6D4-27A9-4AE4-9EAE-AF75F97B179B}" type="slidenum">
              <a:rPr lang="en-US" smtClean="0"/>
              <a:t>97</a:t>
            </a:fld>
            <a:endParaRPr lang="en-US" dirty="0"/>
          </a:p>
        </p:txBody>
      </p:sp>
      <p:sp>
        <p:nvSpPr>
          <p:cNvPr id="9" name="TextBox 8"/>
          <p:cNvSpPr txBox="1"/>
          <p:nvPr/>
        </p:nvSpPr>
        <p:spPr>
          <a:xfrm>
            <a:off x="7408831" y="868680"/>
            <a:ext cx="4738212" cy="507831"/>
          </a:xfrm>
          <a:prstGeom prst="rect">
            <a:avLst/>
          </a:prstGeom>
          <a:noFill/>
        </p:spPr>
        <p:txBody>
          <a:bodyPr wrap="square" rtlCol="0">
            <a:spAutoFit/>
          </a:bodyPr>
          <a:lstStyle/>
          <a:p>
            <a:pPr algn="ctr">
              <a:lnSpc>
                <a:spcPct val="90000"/>
              </a:lnSpc>
              <a:spcBef>
                <a:spcPct val="0"/>
              </a:spcBef>
            </a:pPr>
            <a:r>
              <a:rPr lang="en-US" sz="3000" b="1" dirty="0">
                <a:latin typeface="Calibri"/>
                <a:ea typeface="+mj-ea"/>
                <a:cs typeface="+mj-cs"/>
              </a:rPr>
              <a:t>Latest &amp; Upcoming Releases</a:t>
            </a:r>
          </a:p>
        </p:txBody>
      </p:sp>
      <p:pic>
        <p:nvPicPr>
          <p:cNvPr id="11" name="Picture 10">
            <a:extLst>
              <a:ext uri="{FF2B5EF4-FFF2-40B4-BE49-F238E27FC236}">
                <a16:creationId xmlns:a16="http://schemas.microsoft.com/office/drawing/2014/main" id="{79AF2700-0500-A616-FA07-E958E5D580D8}"/>
              </a:ext>
            </a:extLst>
          </p:cNvPr>
          <p:cNvPicPr>
            <a:picLocks noChangeAspect="1"/>
          </p:cNvPicPr>
          <p:nvPr/>
        </p:nvPicPr>
        <p:blipFill>
          <a:blip r:embed="rId3"/>
          <a:stretch>
            <a:fillRect/>
          </a:stretch>
        </p:blipFill>
        <p:spPr>
          <a:xfrm>
            <a:off x="138859" y="112926"/>
            <a:ext cx="7269972" cy="3666594"/>
          </a:xfrm>
          <a:prstGeom prst="rect">
            <a:avLst/>
          </a:prstGeom>
          <a:ln w="19050">
            <a:solidFill>
              <a:schemeClr val="accent2"/>
            </a:solidFill>
          </a:ln>
        </p:spPr>
      </p:pic>
      <p:pic>
        <p:nvPicPr>
          <p:cNvPr id="13" name="Picture 12">
            <a:extLst>
              <a:ext uri="{FF2B5EF4-FFF2-40B4-BE49-F238E27FC236}">
                <a16:creationId xmlns:a16="http://schemas.microsoft.com/office/drawing/2014/main" id="{820FDB61-3EC7-EAA9-0958-463E19D1BCD8}"/>
              </a:ext>
            </a:extLst>
          </p:cNvPr>
          <p:cNvPicPr>
            <a:picLocks noChangeAspect="1"/>
          </p:cNvPicPr>
          <p:nvPr/>
        </p:nvPicPr>
        <p:blipFill>
          <a:blip r:embed="rId4"/>
          <a:stretch>
            <a:fillRect/>
          </a:stretch>
        </p:blipFill>
        <p:spPr>
          <a:xfrm>
            <a:off x="3936156" y="2676317"/>
            <a:ext cx="8096666" cy="4045158"/>
          </a:xfrm>
          <a:prstGeom prst="rect">
            <a:avLst/>
          </a:prstGeom>
          <a:ln w="19050">
            <a:solidFill>
              <a:schemeClr val="accent2"/>
            </a:solidFill>
          </a:ln>
        </p:spPr>
      </p:pic>
    </p:spTree>
    <p:extLst>
      <p:ext uri="{BB962C8B-B14F-4D97-AF65-F5344CB8AC3E}">
        <p14:creationId xmlns:p14="http://schemas.microsoft.com/office/powerpoint/2010/main" val="39559209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24BFE6D4-27A9-4AE4-9EAE-AF75F97B179B}" type="slidenum">
              <a:rPr lang="en-US" smtClean="0"/>
              <a:t>98</a:t>
            </a:fld>
            <a:endParaRPr lang="en-US" dirty="0"/>
          </a:p>
        </p:txBody>
      </p:sp>
      <p:sp>
        <p:nvSpPr>
          <p:cNvPr id="8" name="TextBox 7"/>
          <p:cNvSpPr txBox="1"/>
          <p:nvPr/>
        </p:nvSpPr>
        <p:spPr>
          <a:xfrm>
            <a:off x="794978" y="201260"/>
            <a:ext cx="10462302" cy="507831"/>
          </a:xfrm>
          <a:prstGeom prst="rect">
            <a:avLst/>
          </a:prstGeom>
          <a:noFill/>
        </p:spPr>
        <p:txBody>
          <a:bodyPr wrap="square" rtlCol="0">
            <a:spAutoFit/>
          </a:bodyPr>
          <a:lstStyle/>
          <a:p>
            <a:pPr algn="ctr">
              <a:lnSpc>
                <a:spcPct val="90000"/>
              </a:lnSpc>
              <a:spcBef>
                <a:spcPct val="0"/>
              </a:spcBef>
            </a:pPr>
            <a:r>
              <a:rPr lang="en-US" sz="3000" b="1" dirty="0">
                <a:latin typeface="Calibri"/>
                <a:ea typeface="+mj-ea"/>
                <a:cs typeface="+mj-cs"/>
              </a:rPr>
              <a:t>Developmental &amp; Latest Updates</a:t>
            </a:r>
          </a:p>
        </p:txBody>
      </p:sp>
      <p:pic>
        <p:nvPicPr>
          <p:cNvPr id="3" name="Picture 2">
            <a:extLst>
              <a:ext uri="{FF2B5EF4-FFF2-40B4-BE49-F238E27FC236}">
                <a16:creationId xmlns:a16="http://schemas.microsoft.com/office/drawing/2014/main" id="{1DDF9D5D-47A4-E27B-08ED-728AF4E54C38}"/>
              </a:ext>
            </a:extLst>
          </p:cNvPr>
          <p:cNvPicPr>
            <a:picLocks noChangeAspect="1"/>
          </p:cNvPicPr>
          <p:nvPr/>
        </p:nvPicPr>
        <p:blipFill>
          <a:blip r:embed="rId3"/>
          <a:stretch>
            <a:fillRect/>
          </a:stretch>
        </p:blipFill>
        <p:spPr>
          <a:xfrm>
            <a:off x="378252" y="868575"/>
            <a:ext cx="11417508" cy="5726650"/>
          </a:xfrm>
          <a:prstGeom prst="rect">
            <a:avLst/>
          </a:prstGeom>
          <a:ln w="19050">
            <a:solidFill>
              <a:schemeClr val="accent2"/>
            </a:solidFill>
          </a:ln>
        </p:spPr>
      </p:pic>
    </p:spTree>
    <p:extLst>
      <p:ext uri="{BB962C8B-B14F-4D97-AF65-F5344CB8AC3E}">
        <p14:creationId xmlns:p14="http://schemas.microsoft.com/office/powerpoint/2010/main" val="15226771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24BFE6D4-27A9-4AE4-9EAE-AF75F97B179B}" type="slidenum">
              <a:rPr lang="en-US" smtClean="0"/>
              <a:t>99</a:t>
            </a:fld>
            <a:endParaRPr lang="en-US" dirty="0"/>
          </a:p>
        </p:txBody>
      </p:sp>
      <p:sp>
        <p:nvSpPr>
          <p:cNvPr id="13" name="TextBox 12"/>
          <p:cNvSpPr txBox="1"/>
          <p:nvPr/>
        </p:nvSpPr>
        <p:spPr>
          <a:xfrm>
            <a:off x="7935819" y="136525"/>
            <a:ext cx="4166838" cy="507831"/>
          </a:xfrm>
          <a:prstGeom prst="rect">
            <a:avLst/>
          </a:prstGeom>
          <a:noFill/>
        </p:spPr>
        <p:txBody>
          <a:bodyPr wrap="square" rtlCol="0">
            <a:spAutoFit/>
          </a:bodyPr>
          <a:lstStyle/>
          <a:p>
            <a:pPr>
              <a:lnSpc>
                <a:spcPct val="90000"/>
              </a:lnSpc>
              <a:spcBef>
                <a:spcPct val="0"/>
              </a:spcBef>
            </a:pPr>
            <a:r>
              <a:rPr lang="en-US" sz="3000" b="1" dirty="0">
                <a:latin typeface="Calibri"/>
                <a:ea typeface="+mj-ea"/>
                <a:cs typeface="+mj-cs"/>
              </a:rPr>
              <a:t>Guidance for Data Users</a:t>
            </a:r>
          </a:p>
        </p:txBody>
      </p:sp>
      <p:pic>
        <p:nvPicPr>
          <p:cNvPr id="3" name="Picture 2">
            <a:extLst>
              <a:ext uri="{FF2B5EF4-FFF2-40B4-BE49-F238E27FC236}">
                <a16:creationId xmlns:a16="http://schemas.microsoft.com/office/drawing/2014/main" id="{08ACE479-6C38-0B04-9151-A49A27CCB555}"/>
              </a:ext>
            </a:extLst>
          </p:cNvPr>
          <p:cNvPicPr>
            <a:picLocks noChangeAspect="1"/>
          </p:cNvPicPr>
          <p:nvPr/>
        </p:nvPicPr>
        <p:blipFill rotWithShape="1">
          <a:blip r:embed="rId3"/>
          <a:srcRect b="3002"/>
          <a:stretch/>
        </p:blipFill>
        <p:spPr>
          <a:xfrm>
            <a:off x="89343" y="55881"/>
            <a:ext cx="7461633" cy="4028440"/>
          </a:xfrm>
          <a:prstGeom prst="rect">
            <a:avLst/>
          </a:prstGeom>
          <a:ln w="19050">
            <a:solidFill>
              <a:schemeClr val="accent2"/>
            </a:solidFill>
          </a:ln>
        </p:spPr>
      </p:pic>
      <p:pic>
        <p:nvPicPr>
          <p:cNvPr id="6" name="Picture 5">
            <a:extLst>
              <a:ext uri="{FF2B5EF4-FFF2-40B4-BE49-F238E27FC236}">
                <a16:creationId xmlns:a16="http://schemas.microsoft.com/office/drawing/2014/main" id="{8A310E7F-59FE-FAD4-6B82-551DA1B2524E}"/>
              </a:ext>
            </a:extLst>
          </p:cNvPr>
          <p:cNvPicPr>
            <a:picLocks noChangeAspect="1"/>
          </p:cNvPicPr>
          <p:nvPr/>
        </p:nvPicPr>
        <p:blipFill rotWithShape="1">
          <a:blip r:embed="rId4"/>
          <a:srcRect b="1929"/>
          <a:stretch/>
        </p:blipFill>
        <p:spPr>
          <a:xfrm>
            <a:off x="6118416" y="732683"/>
            <a:ext cx="5848651" cy="4072997"/>
          </a:xfrm>
          <a:prstGeom prst="rect">
            <a:avLst/>
          </a:prstGeom>
          <a:ln w="19050">
            <a:solidFill>
              <a:schemeClr val="accent2"/>
            </a:solidFill>
          </a:ln>
        </p:spPr>
      </p:pic>
      <p:pic>
        <p:nvPicPr>
          <p:cNvPr id="12" name="Picture 11">
            <a:extLst>
              <a:ext uri="{FF2B5EF4-FFF2-40B4-BE49-F238E27FC236}">
                <a16:creationId xmlns:a16="http://schemas.microsoft.com/office/drawing/2014/main" id="{AD576E20-7D40-5383-05CC-FAA67EC491D7}"/>
              </a:ext>
            </a:extLst>
          </p:cNvPr>
          <p:cNvPicPr>
            <a:picLocks noChangeAspect="1"/>
          </p:cNvPicPr>
          <p:nvPr/>
        </p:nvPicPr>
        <p:blipFill>
          <a:blip r:embed="rId5"/>
          <a:stretch>
            <a:fillRect/>
          </a:stretch>
        </p:blipFill>
        <p:spPr>
          <a:xfrm>
            <a:off x="2560228" y="2981133"/>
            <a:ext cx="5823249" cy="3740342"/>
          </a:xfrm>
          <a:prstGeom prst="rect">
            <a:avLst/>
          </a:prstGeom>
          <a:ln w="19050">
            <a:solidFill>
              <a:schemeClr val="accent2"/>
            </a:solidFill>
          </a:ln>
        </p:spPr>
      </p:pic>
    </p:spTree>
    <p:extLst>
      <p:ext uri="{BB962C8B-B14F-4D97-AF65-F5344CB8AC3E}">
        <p14:creationId xmlns:p14="http://schemas.microsoft.com/office/powerpoint/2010/main" val="31793240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Standard Template Document Labeling Version 11-25-2019" id="{2B29FCDE-9991-402A-BF7C-68A845CABF27}" vid="{4C5D4FD4-241C-44A8-88F4-A8E870F593C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9FE28DCF60A55469A767A693C98DF30" ma:contentTypeVersion="11" ma:contentTypeDescription="Create a new document." ma:contentTypeScope="" ma:versionID="fd15eec54e9a16b88682b5772339e0fc">
  <xsd:schema xmlns:xsd="http://www.w3.org/2001/XMLSchema" xmlns:xs="http://www.w3.org/2001/XMLSchema" xmlns:p="http://schemas.microsoft.com/office/2006/metadata/properties" xmlns:ns3="caecc2cd-c125-47bb-b7d8-61f5602bf9df" xmlns:ns4="f42af4b1-c551-450a-9f89-76df0847d194" targetNamespace="http://schemas.microsoft.com/office/2006/metadata/properties" ma:root="true" ma:fieldsID="b9f4a88b264629eea6c93697b8a79db7" ns3:_="" ns4:_="">
    <xsd:import namespace="caecc2cd-c125-47bb-b7d8-61f5602bf9df"/>
    <xsd:import namespace="f42af4b1-c551-450a-9f89-76df0847d19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ecc2cd-c125-47bb-b7d8-61f5602bf9d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2af4b1-c551-450a-9f89-76df0847d194"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29D7FDE-784D-4DEC-B49C-6F84CF51374D}">
  <ds:schemaRefs>
    <ds:schemaRef ds:uri="http://purl.org/dc/terms/"/>
    <ds:schemaRef ds:uri="http://schemas.microsoft.com/office/2006/documentManagement/types"/>
    <ds:schemaRef ds:uri="http://www.w3.org/XML/1998/namespace"/>
    <ds:schemaRef ds:uri="http://schemas.microsoft.com/office/infopath/2007/PartnerControls"/>
    <ds:schemaRef ds:uri="http://purl.org/dc/elements/1.1/"/>
    <ds:schemaRef ds:uri="f42af4b1-c551-450a-9f89-76df0847d194"/>
    <ds:schemaRef ds:uri="http://schemas.microsoft.com/office/2006/metadata/properties"/>
    <ds:schemaRef ds:uri="http://schemas.openxmlformats.org/package/2006/metadata/core-properties"/>
    <ds:schemaRef ds:uri="caecc2cd-c125-47bb-b7d8-61f5602bf9df"/>
    <ds:schemaRef ds:uri="http://purl.org/dc/dcmitype/"/>
  </ds:schemaRefs>
</ds:datastoreItem>
</file>

<file path=customXml/itemProps2.xml><?xml version="1.0" encoding="utf-8"?>
<ds:datastoreItem xmlns:ds="http://schemas.openxmlformats.org/officeDocument/2006/customXml" ds:itemID="{4D92B14D-EDFD-4FDD-92C0-0DF7EDA55E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ecc2cd-c125-47bb-b7d8-61f5602bf9df"/>
    <ds:schemaRef ds:uri="f42af4b1-c551-450a-9f89-76df0847d1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AABB135-AD88-424B-A70F-93719B4573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PPT Standard Template Document Labeling Version 11-25-2019</Template>
  <TotalTime>5291</TotalTime>
  <Words>4120</Words>
  <Application>Microsoft Office PowerPoint</Application>
  <PresentationFormat>Widescreen</PresentationFormat>
  <Paragraphs>784</Paragraphs>
  <Slides>103</Slides>
  <Notes>62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103</vt:i4>
      </vt:variant>
    </vt:vector>
  </HeadingPairs>
  <TitlesOfParts>
    <vt:vector size="111" baseType="lpstr">
      <vt:lpstr>Arial</vt:lpstr>
      <vt:lpstr>Calibri</vt:lpstr>
      <vt:lpstr>Calibri Light</vt:lpstr>
      <vt:lpstr>Century Gothic</vt:lpstr>
      <vt:lpstr>Courier New</vt:lpstr>
      <vt:lpstr>Gotham Book</vt:lpstr>
      <vt:lpstr>Wingdings</vt:lpstr>
      <vt:lpstr>Office Theme</vt:lpstr>
      <vt:lpstr>Updates to data.census.gov and Using the Microdata Access Tool</vt:lpstr>
      <vt:lpstr>data.census.gov and the Microdata Access Tool</vt:lpstr>
      <vt:lpstr>data.census.gov and the Microdata Access Tool</vt:lpstr>
      <vt:lpstr>Redesign of Table Header</vt:lpstr>
      <vt:lpstr>Redesign of Table Header</vt:lpstr>
      <vt:lpstr>Redesign of Variable Section (Mapping)</vt:lpstr>
      <vt:lpstr>Redesign of Variable Section (Mapping)</vt:lpstr>
      <vt:lpstr>Redesign of Variable Section (Mapping)</vt:lpstr>
      <vt:lpstr>Geographic and Industry Profiles</vt:lpstr>
      <vt:lpstr>PowerPoint Presentation</vt:lpstr>
      <vt:lpstr>PowerPoint Presentation</vt:lpstr>
      <vt:lpstr>PowerPoint Presentation</vt:lpstr>
      <vt:lpstr>Exposure of Filters</vt:lpstr>
      <vt:lpstr>Exposure of Filters</vt:lpstr>
      <vt:lpstr>Exposure of Filters</vt:lpstr>
      <vt:lpstr>Citations</vt:lpstr>
      <vt:lpstr>Citations</vt:lpstr>
      <vt:lpstr>Citations</vt:lpstr>
      <vt:lpstr>Pop Stories</vt:lpstr>
      <vt:lpstr>Pop Stories</vt:lpstr>
      <vt:lpstr>Pop Stories Overview</vt:lpstr>
      <vt:lpstr>Pop Stories Overview</vt:lpstr>
      <vt:lpstr>Pop Stories</vt:lpstr>
      <vt:lpstr>Pop Stories</vt:lpstr>
      <vt:lpstr>data.census.gov and the Microdata Access Tool</vt:lpstr>
      <vt:lpstr>Lasso Tool for Mapping</vt:lpstr>
      <vt:lpstr>Lasso Tool for Mapping</vt:lpstr>
      <vt:lpstr>USA Trade Online (UTO)</vt:lpstr>
      <vt:lpstr>USA Trade Online (UTO)</vt:lpstr>
      <vt:lpstr>USA Trade Online (UTO)</vt:lpstr>
      <vt:lpstr>USA Trade Online (UTO)</vt:lpstr>
      <vt:lpstr>New API Interface (CHIPPY)</vt:lpstr>
      <vt:lpstr>CHIPPY – Our New API Interface</vt:lpstr>
      <vt:lpstr>Our New API Interface</vt:lpstr>
      <vt:lpstr>Our New API Interface</vt:lpstr>
      <vt:lpstr>data.census.gov and the Microdata Access Tool</vt:lpstr>
      <vt:lpstr>data.census.gov and the Microdata Access Tool</vt:lpstr>
      <vt:lpstr>2020 Census Detailed Demographic and Housing Characteristics File A</vt:lpstr>
      <vt:lpstr>Subjects</vt:lpstr>
      <vt:lpstr>Detailed Group Thresholds</vt:lpstr>
      <vt:lpstr>PowerPoint Presentation</vt:lpstr>
      <vt:lpstr>Ensure Race/Ethnicity Filters Are Compatible with Detailed DHC-A</vt:lpstr>
      <vt:lpstr>data.census.gov and the Microdata Access Tool</vt:lpstr>
      <vt:lpstr>Open the Filter Panel</vt:lpstr>
      <vt:lpstr>Select Year: 2020</vt:lpstr>
      <vt:lpstr>Select Survey: Detailed Demographic and Housing Characteristics File A</vt:lpstr>
      <vt:lpstr>Select Geography</vt:lpstr>
      <vt:lpstr>Select Population Group</vt:lpstr>
      <vt:lpstr>Select Population Group</vt:lpstr>
      <vt:lpstr>Run Search</vt:lpstr>
      <vt:lpstr>View Results: Total Population and Age and Sex</vt:lpstr>
      <vt:lpstr>Navigate to Map</vt:lpstr>
      <vt:lpstr>Select Data Variable</vt:lpstr>
      <vt:lpstr>View Map</vt:lpstr>
      <vt:lpstr>Detailed Group Thresholds:  Navajo Nation Population for Census Tracts in Apache County = 1,000-4,999</vt:lpstr>
      <vt:lpstr>data.census.gov and the Microdata Access Tool</vt:lpstr>
      <vt:lpstr>Open the Filter Panel</vt:lpstr>
      <vt:lpstr>Select Year: 2020</vt:lpstr>
      <vt:lpstr>Select Survey: Detailed Demographic and Housing Characteristics File A</vt:lpstr>
      <vt:lpstr>Select Geography</vt:lpstr>
      <vt:lpstr>Select Population Group</vt:lpstr>
      <vt:lpstr>Run Search</vt:lpstr>
      <vt:lpstr>View Results: Total Population</vt:lpstr>
      <vt:lpstr>View Results: Age and Sex</vt:lpstr>
      <vt:lpstr>Regional Group Thresholds</vt:lpstr>
      <vt:lpstr>Iterations List: Regional and Detailed Groups</vt:lpstr>
      <vt:lpstr>data.census.gov and the Microdata Access Tool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data.census.gov and the Microdata Access Tool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data.census.gov and the Microdata Access Tool</vt:lpstr>
      <vt:lpstr>data.census.gov Resource Page</vt:lpstr>
      <vt:lpstr>PowerPoint Presentation</vt:lpstr>
      <vt:lpstr>PowerPoint Presentation</vt:lpstr>
      <vt:lpstr>PowerPoint Presentation</vt:lpstr>
      <vt:lpstr>PowerPoint Presentation</vt:lpstr>
      <vt:lpstr>PowerPoint Presentation</vt:lpstr>
      <vt:lpstr>Email Updates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data.census.gov</dc:title>
  <dc:creator>Jessica C Barnett (CENSUS/CED FED)</dc:creator>
  <cp:lastModifiedBy>Kanin L Reese (CENSUS/CED FED)</cp:lastModifiedBy>
  <cp:revision>204</cp:revision>
  <dcterms:created xsi:type="dcterms:W3CDTF">2022-09-19T13:25:46Z</dcterms:created>
  <dcterms:modified xsi:type="dcterms:W3CDTF">2023-10-25T11:59:02Z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0x01010019FE28DCF60A55469A767A693C98DF30</vt:lpwstr>
  </property>
</Properties>
</file>