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97" r:id="rId4"/>
    <p:sldMasterId id="2147483732" r:id="rId5"/>
    <p:sldMasterId id="2147483769" r:id="rId6"/>
    <p:sldMasterId id="2147483777" r:id="rId7"/>
    <p:sldMasterId id="2147483795" r:id="rId8"/>
    <p:sldMasterId id="2147483819" r:id="rId9"/>
    <p:sldMasterId id="2147483831" r:id="rId10"/>
    <p:sldMasterId id="2147483845" r:id="rId11"/>
  </p:sldMasterIdLst>
  <p:notesMasterIdLst>
    <p:notesMasterId r:id="rId41"/>
  </p:notesMasterIdLst>
  <p:handoutMasterIdLst>
    <p:handoutMasterId r:id="rId42"/>
  </p:handoutMasterIdLst>
  <p:sldIdLst>
    <p:sldId id="1656" r:id="rId12"/>
    <p:sldId id="1873" r:id="rId13"/>
    <p:sldId id="1871" r:id="rId14"/>
    <p:sldId id="1853" r:id="rId15"/>
    <p:sldId id="1861" r:id="rId16"/>
    <p:sldId id="1852" r:id="rId17"/>
    <p:sldId id="1811" r:id="rId18"/>
    <p:sldId id="1876" r:id="rId19"/>
    <p:sldId id="1911" r:id="rId20"/>
    <p:sldId id="1909" r:id="rId21"/>
    <p:sldId id="1912" r:id="rId22"/>
    <p:sldId id="1857" r:id="rId23"/>
    <p:sldId id="1598" r:id="rId24"/>
    <p:sldId id="1593" r:id="rId25"/>
    <p:sldId id="1595" r:id="rId26"/>
    <p:sldId id="1917" r:id="rId27"/>
    <p:sldId id="1870" r:id="rId28"/>
    <p:sldId id="1752" r:id="rId29"/>
    <p:sldId id="1766" r:id="rId30"/>
    <p:sldId id="1898" r:id="rId31"/>
    <p:sldId id="1915" r:id="rId32"/>
    <p:sldId id="1807" r:id="rId33"/>
    <p:sldId id="1910" r:id="rId34"/>
    <p:sldId id="1869" r:id="rId35"/>
    <p:sldId id="256" r:id="rId36"/>
    <p:sldId id="258" r:id="rId37"/>
    <p:sldId id="259" r:id="rId38"/>
    <p:sldId id="1638" r:id="rId39"/>
    <p:sldId id="1868" r:id="rId40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orient="horz" pos="4128" userDrawn="1">
          <p15:clr>
            <a:srgbClr val="A4A3A4"/>
          </p15:clr>
        </p15:guide>
        <p15:guide id="11" pos="37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ve Pankey" initials="SP" lastIdx="0" clrIdx="0"/>
  <p:cmAuthor id="7" name="Jay Kerness" initials="JK [7]" lastIdx="1" clrIdx="7"/>
  <p:cmAuthor id="1" name="Jay Kerness" initials="JK" lastIdx="1" clrIdx="1"/>
  <p:cmAuthor id="8" name="Lakitquana Leal (CENSUS/ERD FED)" initials="LL(F" lastIdx="2" clrIdx="8">
    <p:extLst>
      <p:ext uri="{19B8F6BF-5375-455C-9EA6-DF929625EA0E}">
        <p15:presenceInfo xmlns:p15="http://schemas.microsoft.com/office/powerpoint/2012/main" userId="S::lakitquana.leal@census.gov::85b10340-e06e-41df-91a3-a14b4f4b799c" providerId="AD"/>
      </p:ext>
    </p:extLst>
  </p:cmAuthor>
  <p:cmAuthor id="2" name="Jay Kerness" initials="JK [2]" lastIdx="1" clrIdx="2"/>
  <p:cmAuthor id="3" name="Jay Kerness" initials="JK [3]" lastIdx="1" clrIdx="3"/>
  <p:cmAuthor id="4" name="Jay Kerness" initials="JK [4]" lastIdx="1" clrIdx="4"/>
  <p:cmAuthor id="5" name="Jay Kerness" initials="JK [5]" lastIdx="1" clrIdx="5"/>
  <p:cmAuthor id="6" name="Jay Kerness" initials="JK [6]" lastIdx="1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D58"/>
    <a:srgbClr val="162E48"/>
    <a:srgbClr val="093C57"/>
    <a:srgbClr val="EEF1F2"/>
    <a:srgbClr val="51C7ED"/>
    <a:srgbClr val="CAE6C7"/>
    <a:srgbClr val="2B74B7"/>
    <a:srgbClr val="236194"/>
    <a:srgbClr val="1A2F4A"/>
    <a:srgbClr val="E6BC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6" autoAdjust="0"/>
    <p:restoredTop sz="52526" autoAdjust="0"/>
  </p:normalViewPr>
  <p:slideViewPr>
    <p:cSldViewPr snapToGrid="0">
      <p:cViewPr varScale="1">
        <p:scale>
          <a:sx n="56" d="100"/>
          <a:sy n="56" d="100"/>
        </p:scale>
        <p:origin x="2376" y="90"/>
      </p:cViewPr>
      <p:guideLst>
        <p:guide orient="horz" pos="4128"/>
        <p:guide pos="37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810" y="6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A6993B-2E37-4643-B63E-497C58183A3E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DCA20D16-1F23-44AE-A6EB-B778FDC179AB}">
      <dgm:prSet phldrT="[Text]" custT="1"/>
      <dgm:spPr>
        <a:solidFill>
          <a:srgbClr val="E88973"/>
        </a:solidFill>
        <a:ln w="57150">
          <a:solidFill>
            <a:schemeClr val="bg1"/>
          </a:solidFill>
        </a:ln>
      </dgm:spPr>
      <dgm:t>
        <a:bodyPr/>
        <a:lstStyle/>
        <a:p>
          <a:endParaRPr lang="en-US" sz="1600" dirty="0">
            <a:solidFill>
              <a:schemeClr val="bg1"/>
            </a:solidFill>
            <a:latin typeface="Franklin Gothic Demi Cond" panose="020B0706030402020204" pitchFamily="34" charset="0"/>
          </a:endParaRPr>
        </a:p>
      </dgm:t>
    </dgm:pt>
    <dgm:pt modelId="{38BF8370-6CC4-4FE0-876C-E41B03E5ED2F}" type="parTrans" cxnId="{10CBC8F0-D772-4122-89F6-3B3363C207DC}">
      <dgm:prSet/>
      <dgm:spPr/>
      <dgm:t>
        <a:bodyPr/>
        <a:lstStyle/>
        <a:p>
          <a:endParaRPr lang="en-US"/>
        </a:p>
      </dgm:t>
    </dgm:pt>
    <dgm:pt modelId="{E6DA5871-0D3E-4686-AA3D-775300444175}" type="sibTrans" cxnId="{10CBC8F0-D772-4122-89F6-3B3363C207DC}">
      <dgm:prSet/>
      <dgm:spPr/>
      <dgm:t>
        <a:bodyPr/>
        <a:lstStyle/>
        <a:p>
          <a:endParaRPr lang="en-US"/>
        </a:p>
      </dgm:t>
    </dgm:pt>
    <dgm:pt modelId="{CD2039C6-C602-4016-95AC-68C24144EC1E}">
      <dgm:prSet phldrT="[Text]" custT="1"/>
      <dgm:spPr>
        <a:solidFill>
          <a:srgbClr val="A3D0E5"/>
        </a:solidFill>
        <a:ln w="57150">
          <a:solidFill>
            <a:schemeClr val="bg1"/>
          </a:solidFill>
        </a:ln>
      </dgm:spPr>
      <dgm:t>
        <a:bodyPr/>
        <a:lstStyle/>
        <a:p>
          <a:endParaRPr lang="en-US" sz="1600" dirty="0">
            <a:latin typeface="Franklin Gothic Demi Cond" panose="020B0706030402020204" pitchFamily="34" charset="0"/>
          </a:endParaRPr>
        </a:p>
      </dgm:t>
    </dgm:pt>
    <dgm:pt modelId="{539B7076-757B-4A45-B715-E1FD8A1A6442}" type="parTrans" cxnId="{70114A03-8BB9-4996-8039-DB6348F03C5C}">
      <dgm:prSet/>
      <dgm:spPr/>
      <dgm:t>
        <a:bodyPr/>
        <a:lstStyle/>
        <a:p>
          <a:endParaRPr lang="en-US"/>
        </a:p>
      </dgm:t>
    </dgm:pt>
    <dgm:pt modelId="{F4EF44A9-CB1C-4AB8-952D-6E6B30C2D28E}" type="sibTrans" cxnId="{70114A03-8BB9-4996-8039-DB6348F03C5C}">
      <dgm:prSet/>
      <dgm:spPr/>
      <dgm:t>
        <a:bodyPr/>
        <a:lstStyle/>
        <a:p>
          <a:endParaRPr lang="en-US"/>
        </a:p>
      </dgm:t>
    </dgm:pt>
    <dgm:pt modelId="{A6E77568-34F5-4A5A-B1D4-C16455A0D440}">
      <dgm:prSet phldrT="[Text]" custT="1"/>
      <dgm:spPr>
        <a:solidFill>
          <a:srgbClr val="B2CD96"/>
        </a:solidFill>
        <a:ln w="57150">
          <a:solidFill>
            <a:schemeClr val="bg1"/>
          </a:solidFill>
        </a:ln>
      </dgm:spPr>
      <dgm:t>
        <a:bodyPr/>
        <a:lstStyle/>
        <a:p>
          <a:endParaRPr lang="en-US" sz="1600" dirty="0">
            <a:latin typeface="Franklin Gothic Demi Cond" panose="020B0706030402020204" pitchFamily="34" charset="0"/>
          </a:endParaRPr>
        </a:p>
      </dgm:t>
    </dgm:pt>
    <dgm:pt modelId="{40240869-F90C-4379-AA4A-D4F04B1C1D2F}" type="parTrans" cxnId="{BEE3080C-AF31-4BB0-8561-10CB1CADA875}">
      <dgm:prSet/>
      <dgm:spPr/>
      <dgm:t>
        <a:bodyPr/>
        <a:lstStyle/>
        <a:p>
          <a:endParaRPr lang="en-US"/>
        </a:p>
      </dgm:t>
    </dgm:pt>
    <dgm:pt modelId="{91971E1C-C068-4789-B272-EDC22894764D}" type="sibTrans" cxnId="{BEE3080C-AF31-4BB0-8561-10CB1CADA875}">
      <dgm:prSet/>
      <dgm:spPr/>
      <dgm:t>
        <a:bodyPr/>
        <a:lstStyle/>
        <a:p>
          <a:endParaRPr lang="en-US"/>
        </a:p>
      </dgm:t>
    </dgm:pt>
    <dgm:pt modelId="{012A597E-DDE2-4337-93EC-1D003AAA2BE2}">
      <dgm:prSet phldrT="[Text]" custT="1"/>
      <dgm:spPr>
        <a:solidFill>
          <a:srgbClr val="E8CC78"/>
        </a:solidFill>
        <a:ln w="57150">
          <a:solidFill>
            <a:schemeClr val="bg1"/>
          </a:solidFill>
        </a:ln>
      </dgm:spPr>
      <dgm:t>
        <a:bodyPr/>
        <a:lstStyle/>
        <a:p>
          <a:endParaRPr lang="en-US" sz="1600" dirty="0">
            <a:latin typeface="Franklin Gothic Demi Cond" panose="020B0706030402020204" pitchFamily="34" charset="0"/>
          </a:endParaRPr>
        </a:p>
      </dgm:t>
    </dgm:pt>
    <dgm:pt modelId="{A4BC883B-5C3E-4954-A486-CB380C710857}" type="parTrans" cxnId="{A49B8D9D-EEFB-4636-86B0-82674CD332F7}">
      <dgm:prSet/>
      <dgm:spPr/>
      <dgm:t>
        <a:bodyPr/>
        <a:lstStyle/>
        <a:p>
          <a:endParaRPr lang="en-US"/>
        </a:p>
      </dgm:t>
    </dgm:pt>
    <dgm:pt modelId="{4AC48BA8-9C3C-4C48-9E05-04CF01F82F6A}" type="sibTrans" cxnId="{A49B8D9D-EEFB-4636-86B0-82674CD332F7}">
      <dgm:prSet/>
      <dgm:spPr/>
      <dgm:t>
        <a:bodyPr/>
        <a:lstStyle/>
        <a:p>
          <a:endParaRPr lang="en-US"/>
        </a:p>
      </dgm:t>
    </dgm:pt>
    <dgm:pt modelId="{64EA32BF-268D-418E-96F3-4BA2B65BF22A}">
      <dgm:prSet phldrT="[Text]" custT="1"/>
      <dgm:spPr>
        <a:solidFill>
          <a:srgbClr val="62B7C9"/>
        </a:solidFill>
        <a:ln w="57150">
          <a:solidFill>
            <a:schemeClr val="bg1"/>
          </a:solidFill>
        </a:ln>
      </dgm:spPr>
      <dgm:t>
        <a:bodyPr/>
        <a:lstStyle/>
        <a:p>
          <a:endParaRPr lang="en-US" sz="1600" dirty="0">
            <a:solidFill>
              <a:schemeClr val="bg1"/>
            </a:solidFill>
            <a:latin typeface="Franklin Gothic Demi Cond" panose="020B0706030402020204" pitchFamily="34" charset="0"/>
          </a:endParaRPr>
        </a:p>
      </dgm:t>
    </dgm:pt>
    <dgm:pt modelId="{D22AA3FF-9371-4C46-94EF-D9107EEEBDD8}" type="parTrans" cxnId="{94744CF0-42EB-485D-BF6D-BEFC4A4ADCF6}">
      <dgm:prSet/>
      <dgm:spPr/>
      <dgm:t>
        <a:bodyPr/>
        <a:lstStyle/>
        <a:p>
          <a:endParaRPr lang="en-US"/>
        </a:p>
      </dgm:t>
    </dgm:pt>
    <dgm:pt modelId="{EC9C856A-AA41-4C30-95A0-7B355FACF7D1}" type="sibTrans" cxnId="{94744CF0-42EB-485D-BF6D-BEFC4A4ADCF6}">
      <dgm:prSet/>
      <dgm:spPr/>
      <dgm:t>
        <a:bodyPr/>
        <a:lstStyle/>
        <a:p>
          <a:endParaRPr lang="en-US"/>
        </a:p>
      </dgm:t>
    </dgm:pt>
    <dgm:pt modelId="{CC30E8E1-114B-4257-BA37-DD70F976ADF4}" type="pres">
      <dgm:prSet presAssocID="{71A6993B-2E37-4643-B63E-497C58183A3E}" presName="Name0" presStyleCnt="0">
        <dgm:presLayoutVars>
          <dgm:dir/>
          <dgm:animLvl val="lvl"/>
          <dgm:resizeHandles val="exact"/>
        </dgm:presLayoutVars>
      </dgm:prSet>
      <dgm:spPr/>
    </dgm:pt>
    <dgm:pt modelId="{52A1D72D-9392-4B0F-808D-97629288A85E}" type="pres">
      <dgm:prSet presAssocID="{DCA20D16-1F23-44AE-A6EB-B778FDC179AB}" presName="Name8" presStyleCnt="0"/>
      <dgm:spPr/>
    </dgm:pt>
    <dgm:pt modelId="{5A0F5E6F-C8D1-4FC2-9372-24D487467D87}" type="pres">
      <dgm:prSet presAssocID="{DCA20D16-1F23-44AE-A6EB-B778FDC179AB}" presName="level" presStyleLbl="node1" presStyleIdx="0" presStyleCnt="5">
        <dgm:presLayoutVars>
          <dgm:chMax val="1"/>
          <dgm:bulletEnabled val="1"/>
        </dgm:presLayoutVars>
      </dgm:prSet>
      <dgm:spPr/>
    </dgm:pt>
    <dgm:pt modelId="{2396EF39-6E55-4770-A224-537D1977819C}" type="pres">
      <dgm:prSet presAssocID="{DCA20D16-1F23-44AE-A6EB-B778FDC179A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F49F82A-ACD1-41FA-AA44-90883A09E3F0}" type="pres">
      <dgm:prSet presAssocID="{CD2039C6-C602-4016-95AC-68C24144EC1E}" presName="Name8" presStyleCnt="0"/>
      <dgm:spPr/>
    </dgm:pt>
    <dgm:pt modelId="{766D1F30-AC24-4EED-A16D-2D0C52B501AC}" type="pres">
      <dgm:prSet presAssocID="{CD2039C6-C602-4016-95AC-68C24144EC1E}" presName="level" presStyleLbl="node1" presStyleIdx="1" presStyleCnt="5">
        <dgm:presLayoutVars>
          <dgm:chMax val="1"/>
          <dgm:bulletEnabled val="1"/>
        </dgm:presLayoutVars>
      </dgm:prSet>
      <dgm:spPr/>
    </dgm:pt>
    <dgm:pt modelId="{8D21ABD3-47BE-4040-9382-D1333E4531D9}" type="pres">
      <dgm:prSet presAssocID="{CD2039C6-C602-4016-95AC-68C24144EC1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008F878-1D63-4514-9024-95C997FD0A80}" type="pres">
      <dgm:prSet presAssocID="{A6E77568-34F5-4A5A-B1D4-C16455A0D440}" presName="Name8" presStyleCnt="0"/>
      <dgm:spPr/>
    </dgm:pt>
    <dgm:pt modelId="{377845EC-BBF6-4741-B84F-ECA8B17C8EA8}" type="pres">
      <dgm:prSet presAssocID="{A6E77568-34F5-4A5A-B1D4-C16455A0D440}" presName="level" presStyleLbl="node1" presStyleIdx="2" presStyleCnt="5" custLinFactNeighborX="1747" custLinFactNeighborY="1">
        <dgm:presLayoutVars>
          <dgm:chMax val="1"/>
          <dgm:bulletEnabled val="1"/>
        </dgm:presLayoutVars>
      </dgm:prSet>
      <dgm:spPr/>
    </dgm:pt>
    <dgm:pt modelId="{69939477-F0E9-4666-919B-703C8F461CDE}" type="pres">
      <dgm:prSet presAssocID="{A6E77568-34F5-4A5A-B1D4-C16455A0D44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106FF66-3AD7-4FF0-808B-A32095775472}" type="pres">
      <dgm:prSet presAssocID="{012A597E-DDE2-4337-93EC-1D003AAA2BE2}" presName="Name8" presStyleCnt="0"/>
      <dgm:spPr/>
    </dgm:pt>
    <dgm:pt modelId="{32F8EC32-2810-46C4-9C3C-46E07726C676}" type="pres">
      <dgm:prSet presAssocID="{012A597E-DDE2-4337-93EC-1D003AAA2BE2}" presName="level" presStyleLbl="node1" presStyleIdx="3" presStyleCnt="5">
        <dgm:presLayoutVars>
          <dgm:chMax val="1"/>
          <dgm:bulletEnabled val="1"/>
        </dgm:presLayoutVars>
      </dgm:prSet>
      <dgm:spPr/>
    </dgm:pt>
    <dgm:pt modelId="{C0E9A4EC-8F81-4B42-AA08-2CA091D055A1}" type="pres">
      <dgm:prSet presAssocID="{012A597E-DDE2-4337-93EC-1D003AAA2BE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C8DE66E-C2D7-4D7E-86E4-0361D37DB744}" type="pres">
      <dgm:prSet presAssocID="{64EA32BF-268D-418E-96F3-4BA2B65BF22A}" presName="Name8" presStyleCnt="0"/>
      <dgm:spPr/>
    </dgm:pt>
    <dgm:pt modelId="{8C64DE8F-0C2E-484B-A2DF-F782A3EA1B97}" type="pres">
      <dgm:prSet presAssocID="{64EA32BF-268D-418E-96F3-4BA2B65BF22A}" presName="level" presStyleLbl="node1" presStyleIdx="4" presStyleCnt="5">
        <dgm:presLayoutVars>
          <dgm:chMax val="1"/>
          <dgm:bulletEnabled val="1"/>
        </dgm:presLayoutVars>
      </dgm:prSet>
      <dgm:spPr/>
    </dgm:pt>
    <dgm:pt modelId="{01D20177-F8B5-45FE-9382-71BD4F6284AD}" type="pres">
      <dgm:prSet presAssocID="{64EA32BF-268D-418E-96F3-4BA2B65BF22A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CC0DE01-393C-49E5-A9A3-673610CC0D7F}" type="presOf" srcId="{012A597E-DDE2-4337-93EC-1D003AAA2BE2}" destId="{C0E9A4EC-8F81-4B42-AA08-2CA091D055A1}" srcOrd="1" destOrd="0" presId="urn:microsoft.com/office/officeart/2005/8/layout/pyramid1"/>
    <dgm:cxn modelId="{70114A03-8BB9-4996-8039-DB6348F03C5C}" srcId="{71A6993B-2E37-4643-B63E-497C58183A3E}" destId="{CD2039C6-C602-4016-95AC-68C24144EC1E}" srcOrd="1" destOrd="0" parTransId="{539B7076-757B-4A45-B715-E1FD8A1A6442}" sibTransId="{F4EF44A9-CB1C-4AB8-952D-6E6B30C2D28E}"/>
    <dgm:cxn modelId="{BEE3080C-AF31-4BB0-8561-10CB1CADA875}" srcId="{71A6993B-2E37-4643-B63E-497C58183A3E}" destId="{A6E77568-34F5-4A5A-B1D4-C16455A0D440}" srcOrd="2" destOrd="0" parTransId="{40240869-F90C-4379-AA4A-D4F04B1C1D2F}" sibTransId="{91971E1C-C068-4789-B272-EDC22894764D}"/>
    <dgm:cxn modelId="{9D584111-933A-4FFD-83C8-0D569DC7F192}" type="presOf" srcId="{71A6993B-2E37-4643-B63E-497C58183A3E}" destId="{CC30E8E1-114B-4257-BA37-DD70F976ADF4}" srcOrd="0" destOrd="0" presId="urn:microsoft.com/office/officeart/2005/8/layout/pyramid1"/>
    <dgm:cxn modelId="{B8BD8628-4636-4FAE-B72B-AD67A39981CB}" type="presOf" srcId="{A6E77568-34F5-4A5A-B1D4-C16455A0D440}" destId="{377845EC-BBF6-4741-B84F-ECA8B17C8EA8}" srcOrd="0" destOrd="0" presId="urn:microsoft.com/office/officeart/2005/8/layout/pyramid1"/>
    <dgm:cxn modelId="{73018F4C-57DC-4CC3-BFCC-4E15F60A051B}" type="presOf" srcId="{CD2039C6-C602-4016-95AC-68C24144EC1E}" destId="{766D1F30-AC24-4EED-A16D-2D0C52B501AC}" srcOrd="0" destOrd="0" presId="urn:microsoft.com/office/officeart/2005/8/layout/pyramid1"/>
    <dgm:cxn modelId="{D34F866D-E6EA-41D0-ABB4-8C228BFC43E6}" type="presOf" srcId="{64EA32BF-268D-418E-96F3-4BA2B65BF22A}" destId="{8C64DE8F-0C2E-484B-A2DF-F782A3EA1B97}" srcOrd="0" destOrd="0" presId="urn:microsoft.com/office/officeart/2005/8/layout/pyramid1"/>
    <dgm:cxn modelId="{F47BAF6E-898F-4C9B-BB47-549ADBBE96BA}" type="presOf" srcId="{CD2039C6-C602-4016-95AC-68C24144EC1E}" destId="{8D21ABD3-47BE-4040-9382-D1333E4531D9}" srcOrd="1" destOrd="0" presId="urn:microsoft.com/office/officeart/2005/8/layout/pyramid1"/>
    <dgm:cxn modelId="{4EC7E98A-FDA6-4F75-AE60-6D35AC36AFC4}" type="presOf" srcId="{012A597E-DDE2-4337-93EC-1D003AAA2BE2}" destId="{32F8EC32-2810-46C4-9C3C-46E07726C676}" srcOrd="0" destOrd="0" presId="urn:microsoft.com/office/officeart/2005/8/layout/pyramid1"/>
    <dgm:cxn modelId="{A49B8D9D-EEFB-4636-86B0-82674CD332F7}" srcId="{71A6993B-2E37-4643-B63E-497C58183A3E}" destId="{012A597E-DDE2-4337-93EC-1D003AAA2BE2}" srcOrd="3" destOrd="0" parTransId="{A4BC883B-5C3E-4954-A486-CB380C710857}" sibTransId="{4AC48BA8-9C3C-4C48-9E05-04CF01F82F6A}"/>
    <dgm:cxn modelId="{32574DA9-8B72-4BD2-8B4E-C9F8CD3448ED}" type="presOf" srcId="{64EA32BF-268D-418E-96F3-4BA2B65BF22A}" destId="{01D20177-F8B5-45FE-9382-71BD4F6284AD}" srcOrd="1" destOrd="0" presId="urn:microsoft.com/office/officeart/2005/8/layout/pyramid1"/>
    <dgm:cxn modelId="{9CFB30B1-EB48-4795-8B89-CFB712257C77}" type="presOf" srcId="{DCA20D16-1F23-44AE-A6EB-B778FDC179AB}" destId="{5A0F5E6F-C8D1-4FC2-9372-24D487467D87}" srcOrd="0" destOrd="0" presId="urn:microsoft.com/office/officeart/2005/8/layout/pyramid1"/>
    <dgm:cxn modelId="{368603D1-E6D7-4211-91E1-4AB56E56272E}" type="presOf" srcId="{DCA20D16-1F23-44AE-A6EB-B778FDC179AB}" destId="{2396EF39-6E55-4770-A224-537D1977819C}" srcOrd="1" destOrd="0" presId="urn:microsoft.com/office/officeart/2005/8/layout/pyramid1"/>
    <dgm:cxn modelId="{D16045DD-5747-4079-9E29-3FA3B9DC6B37}" type="presOf" srcId="{A6E77568-34F5-4A5A-B1D4-C16455A0D440}" destId="{69939477-F0E9-4666-919B-703C8F461CDE}" srcOrd="1" destOrd="0" presId="urn:microsoft.com/office/officeart/2005/8/layout/pyramid1"/>
    <dgm:cxn modelId="{94744CF0-42EB-485D-BF6D-BEFC4A4ADCF6}" srcId="{71A6993B-2E37-4643-B63E-497C58183A3E}" destId="{64EA32BF-268D-418E-96F3-4BA2B65BF22A}" srcOrd="4" destOrd="0" parTransId="{D22AA3FF-9371-4C46-94EF-D9107EEEBDD8}" sibTransId="{EC9C856A-AA41-4C30-95A0-7B355FACF7D1}"/>
    <dgm:cxn modelId="{10CBC8F0-D772-4122-89F6-3B3363C207DC}" srcId="{71A6993B-2E37-4643-B63E-497C58183A3E}" destId="{DCA20D16-1F23-44AE-A6EB-B778FDC179AB}" srcOrd="0" destOrd="0" parTransId="{38BF8370-6CC4-4FE0-876C-E41B03E5ED2F}" sibTransId="{E6DA5871-0D3E-4686-AA3D-775300444175}"/>
    <dgm:cxn modelId="{0E9355E6-7AFE-4CC6-956B-16589462623F}" type="presParOf" srcId="{CC30E8E1-114B-4257-BA37-DD70F976ADF4}" destId="{52A1D72D-9392-4B0F-808D-97629288A85E}" srcOrd="0" destOrd="0" presId="urn:microsoft.com/office/officeart/2005/8/layout/pyramid1"/>
    <dgm:cxn modelId="{72BB3FAF-E828-4B12-B70F-12EEC6B561D5}" type="presParOf" srcId="{52A1D72D-9392-4B0F-808D-97629288A85E}" destId="{5A0F5E6F-C8D1-4FC2-9372-24D487467D87}" srcOrd="0" destOrd="0" presId="urn:microsoft.com/office/officeart/2005/8/layout/pyramid1"/>
    <dgm:cxn modelId="{F0EE4CA3-DB41-45DF-8ECC-C9DE4D2CCC44}" type="presParOf" srcId="{52A1D72D-9392-4B0F-808D-97629288A85E}" destId="{2396EF39-6E55-4770-A224-537D1977819C}" srcOrd="1" destOrd="0" presId="urn:microsoft.com/office/officeart/2005/8/layout/pyramid1"/>
    <dgm:cxn modelId="{92248BCD-2B58-408F-8A34-592A6EEB6259}" type="presParOf" srcId="{CC30E8E1-114B-4257-BA37-DD70F976ADF4}" destId="{8F49F82A-ACD1-41FA-AA44-90883A09E3F0}" srcOrd="1" destOrd="0" presId="urn:microsoft.com/office/officeart/2005/8/layout/pyramid1"/>
    <dgm:cxn modelId="{E7FA4535-8332-40D5-B603-82969354D0AD}" type="presParOf" srcId="{8F49F82A-ACD1-41FA-AA44-90883A09E3F0}" destId="{766D1F30-AC24-4EED-A16D-2D0C52B501AC}" srcOrd="0" destOrd="0" presId="urn:microsoft.com/office/officeart/2005/8/layout/pyramid1"/>
    <dgm:cxn modelId="{4B034C8A-F9E1-4FDC-93BB-9A49B409E7F5}" type="presParOf" srcId="{8F49F82A-ACD1-41FA-AA44-90883A09E3F0}" destId="{8D21ABD3-47BE-4040-9382-D1333E4531D9}" srcOrd="1" destOrd="0" presId="urn:microsoft.com/office/officeart/2005/8/layout/pyramid1"/>
    <dgm:cxn modelId="{EEA4F36C-DBAB-4C66-8D85-16F2B597E3EF}" type="presParOf" srcId="{CC30E8E1-114B-4257-BA37-DD70F976ADF4}" destId="{D008F878-1D63-4514-9024-95C997FD0A80}" srcOrd="2" destOrd="0" presId="urn:microsoft.com/office/officeart/2005/8/layout/pyramid1"/>
    <dgm:cxn modelId="{12E9D02C-BF73-4FE0-B9F1-3E0CF227239A}" type="presParOf" srcId="{D008F878-1D63-4514-9024-95C997FD0A80}" destId="{377845EC-BBF6-4741-B84F-ECA8B17C8EA8}" srcOrd="0" destOrd="0" presId="urn:microsoft.com/office/officeart/2005/8/layout/pyramid1"/>
    <dgm:cxn modelId="{F3D002AE-6324-410A-B392-0F1E885B61BE}" type="presParOf" srcId="{D008F878-1D63-4514-9024-95C997FD0A80}" destId="{69939477-F0E9-4666-919B-703C8F461CDE}" srcOrd="1" destOrd="0" presId="urn:microsoft.com/office/officeart/2005/8/layout/pyramid1"/>
    <dgm:cxn modelId="{63AD6707-724E-40DC-9A9A-E2257FA6CED6}" type="presParOf" srcId="{CC30E8E1-114B-4257-BA37-DD70F976ADF4}" destId="{0106FF66-3AD7-4FF0-808B-A32095775472}" srcOrd="3" destOrd="0" presId="urn:microsoft.com/office/officeart/2005/8/layout/pyramid1"/>
    <dgm:cxn modelId="{91084EFF-6F1D-44BC-865C-1BF6D89FF01F}" type="presParOf" srcId="{0106FF66-3AD7-4FF0-808B-A32095775472}" destId="{32F8EC32-2810-46C4-9C3C-46E07726C676}" srcOrd="0" destOrd="0" presId="urn:microsoft.com/office/officeart/2005/8/layout/pyramid1"/>
    <dgm:cxn modelId="{CFB26A3F-53E1-4813-9429-CEED042F5BE5}" type="presParOf" srcId="{0106FF66-3AD7-4FF0-808B-A32095775472}" destId="{C0E9A4EC-8F81-4B42-AA08-2CA091D055A1}" srcOrd="1" destOrd="0" presId="urn:microsoft.com/office/officeart/2005/8/layout/pyramid1"/>
    <dgm:cxn modelId="{87905D42-5577-43BA-8F8D-8E85F332F90E}" type="presParOf" srcId="{CC30E8E1-114B-4257-BA37-DD70F976ADF4}" destId="{8C8DE66E-C2D7-4D7E-86E4-0361D37DB744}" srcOrd="4" destOrd="0" presId="urn:microsoft.com/office/officeart/2005/8/layout/pyramid1"/>
    <dgm:cxn modelId="{A46F1A95-0565-4801-9123-4758B05BA36E}" type="presParOf" srcId="{8C8DE66E-C2D7-4D7E-86E4-0361D37DB744}" destId="{8C64DE8F-0C2E-484B-A2DF-F782A3EA1B97}" srcOrd="0" destOrd="0" presId="urn:microsoft.com/office/officeart/2005/8/layout/pyramid1"/>
    <dgm:cxn modelId="{030DF60F-B08A-4FB3-94D4-FA4D15CEC7F8}" type="presParOf" srcId="{8C8DE66E-C2D7-4D7E-86E4-0361D37DB744}" destId="{01D20177-F8B5-45FE-9382-71BD4F6284AD}" srcOrd="1" destOrd="0" presId="urn:microsoft.com/office/officeart/2005/8/layout/pyramid1"/>
  </dgm:cxnLst>
  <dgm:bg/>
  <dgm:whole>
    <a:ln w="57150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86C248-7035-4A07-A538-6A91A0C18C00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4D1F8047-1572-4282-B61F-6C543EF6E2C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/>
            <a:t>Current questions </a:t>
          </a:r>
          <a:r>
            <a:rPr lang="en-US" b="1">
              <a:latin typeface="Calibri Light" panose="020F0302020204030204"/>
            </a:rPr>
            <a:t>from</a:t>
          </a:r>
          <a:r>
            <a:rPr lang="en-US" b="1"/>
            <a:t> seven</a:t>
          </a:r>
          <a:r>
            <a:rPr lang="en-US" b="1">
              <a:latin typeface="Calibri Light" panose="020F0302020204030204"/>
            </a:rPr>
            <a:t> existing</a:t>
          </a:r>
          <a:r>
            <a:rPr lang="en-US" b="1"/>
            <a:t> annual surveys</a:t>
          </a:r>
        </a:p>
      </dgm:t>
    </dgm:pt>
    <dgm:pt modelId="{E2B8C9C1-B52F-442C-B164-8CF8E6A9D541}" type="parTrans" cxnId="{F1918168-CD77-4356-A2E0-B9F29E552B28}">
      <dgm:prSet/>
      <dgm:spPr/>
      <dgm:t>
        <a:bodyPr/>
        <a:lstStyle/>
        <a:p>
          <a:endParaRPr lang="en-US"/>
        </a:p>
      </dgm:t>
    </dgm:pt>
    <dgm:pt modelId="{D4EDCB28-6002-4DE4-A3B1-9A961D2C46F4}" type="sibTrans" cxnId="{F1918168-CD77-4356-A2E0-B9F29E552B28}">
      <dgm:prSet/>
      <dgm:spPr/>
      <dgm:t>
        <a:bodyPr/>
        <a:lstStyle/>
        <a:p>
          <a:endParaRPr lang="en-US"/>
        </a:p>
      </dgm:t>
    </dgm:pt>
    <dgm:pt modelId="{480B7F96-1E86-4B47-8B9C-E2C46BED94B6}">
      <dgm:prSet/>
      <dgm:spPr/>
      <dgm:t>
        <a:bodyPr/>
        <a:lstStyle/>
        <a:p>
          <a:pPr rtl="0">
            <a:lnSpc>
              <a:spcPct val="100000"/>
            </a:lnSpc>
            <a:defRPr b="1"/>
          </a:pPr>
          <a:r>
            <a:rPr lang="en-US" b="1">
              <a:latin typeface="Calibri Light" panose="020F0302020204030204"/>
            </a:rPr>
            <a:t>Wide</a:t>
          </a:r>
          <a:r>
            <a:rPr lang="en-US"/>
            <a:t> range of economic</a:t>
          </a:r>
          <a:r>
            <a:rPr lang="en-US">
              <a:latin typeface="Calibri Light" panose="020F0302020204030204"/>
            </a:rPr>
            <a:t> data</a:t>
          </a:r>
          <a:r>
            <a:rPr lang="en-US"/>
            <a:t> including:</a:t>
          </a:r>
        </a:p>
      </dgm:t>
    </dgm:pt>
    <dgm:pt modelId="{6B309177-51D6-415A-AF3D-DC9E2B6DF78A}" type="parTrans" cxnId="{818BC278-5BEA-48F3-8F7E-67DEB2146B6A}">
      <dgm:prSet/>
      <dgm:spPr/>
      <dgm:t>
        <a:bodyPr/>
        <a:lstStyle/>
        <a:p>
          <a:endParaRPr lang="en-US"/>
        </a:p>
      </dgm:t>
    </dgm:pt>
    <dgm:pt modelId="{E121CD07-A171-43B1-8CD6-7D75D059EB03}" type="sibTrans" cxnId="{818BC278-5BEA-48F3-8F7E-67DEB2146B6A}">
      <dgm:prSet/>
      <dgm:spPr/>
      <dgm:t>
        <a:bodyPr/>
        <a:lstStyle/>
        <a:p>
          <a:endParaRPr lang="en-US"/>
        </a:p>
      </dgm:t>
    </dgm:pt>
    <dgm:pt modelId="{0463F10A-A32A-4A87-B518-BCBF28E0E33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Business Characteristics &amp; Classifications</a:t>
          </a:r>
        </a:p>
      </dgm:t>
    </dgm:pt>
    <dgm:pt modelId="{EA7C0A95-2E91-4395-B5A1-5C30DA6A43AE}" type="parTrans" cxnId="{2EC16EFA-E8C9-4B26-B65D-7F2263E65790}">
      <dgm:prSet/>
      <dgm:spPr/>
      <dgm:t>
        <a:bodyPr/>
        <a:lstStyle/>
        <a:p>
          <a:endParaRPr lang="en-US"/>
        </a:p>
      </dgm:t>
    </dgm:pt>
    <dgm:pt modelId="{8BA44A0A-3C27-452D-B0CD-52ADF2933056}" type="sibTrans" cxnId="{2EC16EFA-E8C9-4B26-B65D-7F2263E65790}">
      <dgm:prSet/>
      <dgm:spPr/>
      <dgm:t>
        <a:bodyPr/>
        <a:lstStyle/>
        <a:p>
          <a:endParaRPr lang="en-US"/>
        </a:p>
      </dgm:t>
    </dgm:pt>
    <dgm:pt modelId="{7D31FA00-1A4B-4907-B5B0-9839A2A48F0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 Light" panose="020F0302020204030204"/>
            </a:rPr>
            <a:t>Revenues</a:t>
          </a:r>
          <a:endParaRPr lang="en-US"/>
        </a:p>
      </dgm:t>
    </dgm:pt>
    <dgm:pt modelId="{7CFD05EF-4C61-46E4-B331-130FC96C1E63}" type="parTrans" cxnId="{839730DD-586C-47CA-B9B3-0EBF31CDA8DD}">
      <dgm:prSet/>
      <dgm:spPr/>
      <dgm:t>
        <a:bodyPr/>
        <a:lstStyle/>
        <a:p>
          <a:endParaRPr lang="en-US"/>
        </a:p>
      </dgm:t>
    </dgm:pt>
    <dgm:pt modelId="{6D2C22FA-54F2-4C61-828C-B17B6EDFCA02}" type="sibTrans" cxnId="{839730DD-586C-47CA-B9B3-0EBF31CDA8DD}">
      <dgm:prSet/>
      <dgm:spPr/>
      <dgm:t>
        <a:bodyPr/>
        <a:lstStyle/>
        <a:p>
          <a:endParaRPr lang="en-US"/>
        </a:p>
      </dgm:t>
    </dgm:pt>
    <dgm:pt modelId="{43C5B9CF-1325-44F8-AE68-641C1DCFD8A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Operating Expenses</a:t>
          </a:r>
        </a:p>
      </dgm:t>
    </dgm:pt>
    <dgm:pt modelId="{354448CC-A47A-4B83-9006-EFFCB0AFACBC}" type="parTrans" cxnId="{A2CE091E-C9F6-47CB-A8EB-A3D464CEB2B0}">
      <dgm:prSet/>
      <dgm:spPr/>
      <dgm:t>
        <a:bodyPr/>
        <a:lstStyle/>
        <a:p>
          <a:endParaRPr lang="en-US"/>
        </a:p>
      </dgm:t>
    </dgm:pt>
    <dgm:pt modelId="{90331011-44FB-4672-A0C7-3FEE2D2D5A96}" type="sibTrans" cxnId="{A2CE091E-C9F6-47CB-A8EB-A3D464CEB2B0}">
      <dgm:prSet/>
      <dgm:spPr/>
      <dgm:t>
        <a:bodyPr/>
        <a:lstStyle/>
        <a:p>
          <a:endParaRPr lang="en-US"/>
        </a:p>
      </dgm:t>
    </dgm:pt>
    <dgm:pt modelId="{34FD56EC-57F0-4A56-ABFC-45C2C7B3B2F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Assets</a:t>
          </a:r>
        </a:p>
      </dgm:t>
    </dgm:pt>
    <dgm:pt modelId="{6F4315AB-D918-48D9-BA5C-87F5CFA02C84}" type="parTrans" cxnId="{05949EB9-C099-453D-9101-92E5B371AC47}">
      <dgm:prSet/>
      <dgm:spPr/>
      <dgm:t>
        <a:bodyPr/>
        <a:lstStyle/>
        <a:p>
          <a:endParaRPr lang="en-US"/>
        </a:p>
      </dgm:t>
    </dgm:pt>
    <dgm:pt modelId="{007AB668-46B8-40CC-AF24-A5D662540840}" type="sibTrans" cxnId="{05949EB9-C099-453D-9101-92E5B371AC47}">
      <dgm:prSet/>
      <dgm:spPr/>
      <dgm:t>
        <a:bodyPr/>
        <a:lstStyle/>
        <a:p>
          <a:endParaRPr lang="en-US"/>
        </a:p>
      </dgm:t>
    </dgm:pt>
    <dgm:pt modelId="{D6C3AE69-A487-41A6-9331-697CDF1E0F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Robotic Equipment</a:t>
          </a:r>
        </a:p>
      </dgm:t>
    </dgm:pt>
    <dgm:pt modelId="{16364C48-00A4-4335-A461-F4D02F9B17F4}" type="parTrans" cxnId="{B76E95D3-FA09-4F24-A0E6-E6AC4A9B19A7}">
      <dgm:prSet/>
      <dgm:spPr/>
      <dgm:t>
        <a:bodyPr/>
        <a:lstStyle/>
        <a:p>
          <a:endParaRPr lang="en-US"/>
        </a:p>
      </dgm:t>
    </dgm:pt>
    <dgm:pt modelId="{FC9C2749-32F1-46FB-A82D-06C0FAA2DFF5}" type="sibTrans" cxnId="{B76E95D3-FA09-4F24-A0E6-E6AC4A9B19A7}">
      <dgm:prSet/>
      <dgm:spPr/>
      <dgm:t>
        <a:bodyPr/>
        <a:lstStyle/>
        <a:p>
          <a:endParaRPr lang="en-US"/>
        </a:p>
      </dgm:t>
    </dgm:pt>
    <dgm:pt modelId="{F118F1B6-E21E-4DE1-9299-0397F15ABB8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 Light" panose="020F0302020204030204"/>
            </a:rPr>
            <a:t>Other</a:t>
          </a:r>
          <a:r>
            <a:rPr lang="en-US"/>
            <a:t> Trade or Industry Specific Content</a:t>
          </a:r>
        </a:p>
      </dgm:t>
    </dgm:pt>
    <dgm:pt modelId="{ED494AF6-4C60-44BD-983E-88CB796A6F42}" type="parTrans" cxnId="{CF0CA5DF-10C3-493D-ABE7-13D0BD3EB5E2}">
      <dgm:prSet/>
      <dgm:spPr/>
      <dgm:t>
        <a:bodyPr/>
        <a:lstStyle/>
        <a:p>
          <a:endParaRPr lang="en-US"/>
        </a:p>
      </dgm:t>
    </dgm:pt>
    <dgm:pt modelId="{72027DBE-31CE-4E70-87D0-B7C5F31DC225}" type="sibTrans" cxnId="{CF0CA5DF-10C3-493D-ABE7-13D0BD3EB5E2}">
      <dgm:prSet/>
      <dgm:spPr/>
      <dgm:t>
        <a:bodyPr/>
        <a:lstStyle/>
        <a:p>
          <a:endParaRPr lang="en-US"/>
        </a:p>
      </dgm:t>
    </dgm:pt>
    <dgm:pt modelId="{3491F0FE-E12D-49CE-884A-8538F4F5540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>
              <a:latin typeface="Calibri Light" panose="020F0302020204030204"/>
            </a:rPr>
            <a:t>Data</a:t>
          </a:r>
          <a:r>
            <a:rPr lang="en-US"/>
            <a:t> across industries and sectors</a:t>
          </a:r>
        </a:p>
      </dgm:t>
    </dgm:pt>
    <dgm:pt modelId="{83B87AE4-E889-4DB0-AC3F-0B46BF4B477C}" type="parTrans" cxnId="{96735163-6D56-4AFE-A164-BE2A77C6CEBB}">
      <dgm:prSet/>
      <dgm:spPr/>
      <dgm:t>
        <a:bodyPr/>
        <a:lstStyle/>
        <a:p>
          <a:endParaRPr lang="en-US"/>
        </a:p>
      </dgm:t>
    </dgm:pt>
    <dgm:pt modelId="{D0B1D8F7-865F-442A-BD37-7114D9C864C3}" type="sibTrans" cxnId="{96735163-6D56-4AFE-A164-BE2A77C6CEBB}">
      <dgm:prSet/>
      <dgm:spPr/>
      <dgm:t>
        <a:bodyPr/>
        <a:lstStyle/>
        <a:p>
          <a:endParaRPr lang="en-US"/>
        </a:p>
      </dgm:t>
    </dgm:pt>
    <dgm:pt modelId="{1988AEE6-F580-4F4C-8C53-CA209A241FC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Geographic location</a:t>
          </a:r>
        </a:p>
      </dgm:t>
    </dgm:pt>
    <dgm:pt modelId="{BB2F9E5A-70EC-4AA6-8C30-1A69182EA973}" type="parTrans" cxnId="{EB49D93C-C37B-498C-B40B-950AF4E94183}">
      <dgm:prSet/>
      <dgm:spPr/>
      <dgm:t>
        <a:bodyPr/>
        <a:lstStyle/>
        <a:p>
          <a:endParaRPr lang="en-US"/>
        </a:p>
      </dgm:t>
    </dgm:pt>
    <dgm:pt modelId="{13FC3CCD-E88D-4AD5-BBBE-B689070F157A}" type="sibTrans" cxnId="{EB49D93C-C37B-498C-B40B-950AF4E94183}">
      <dgm:prSet/>
      <dgm:spPr/>
      <dgm:t>
        <a:bodyPr/>
        <a:lstStyle/>
        <a:p>
          <a:endParaRPr lang="en-US"/>
        </a:p>
      </dgm:t>
    </dgm:pt>
    <dgm:pt modelId="{67CBAC07-00CF-4638-86A8-E603FFF92C62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 Light" panose="020F0302020204030204"/>
            </a:rPr>
            <a:t>Employment</a:t>
          </a:r>
        </a:p>
      </dgm:t>
    </dgm:pt>
    <dgm:pt modelId="{6784C0B2-BC7D-4551-91D2-E19D3BB7BF9E}" type="parTrans" cxnId="{EC294A79-4C76-4B6C-820B-C14DB6340E93}">
      <dgm:prSet/>
      <dgm:spPr/>
    </dgm:pt>
    <dgm:pt modelId="{9246FBDC-4837-4BAB-B5EC-866B8C19ED4C}" type="sibTrans" cxnId="{EC294A79-4C76-4B6C-820B-C14DB6340E93}">
      <dgm:prSet/>
      <dgm:spPr/>
    </dgm:pt>
    <dgm:pt modelId="{FA258134-88C1-4428-A1C2-19C4D21EE8C9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 Light" panose="020F0302020204030204"/>
            </a:rPr>
            <a:t>Agriculture</a:t>
          </a:r>
        </a:p>
      </dgm:t>
    </dgm:pt>
    <dgm:pt modelId="{7F5D4AFB-FB2E-4ECE-85DB-3AC9C7D1DCD3}" type="parTrans" cxnId="{DB382E71-93D9-431E-B146-0DC709E7AED0}">
      <dgm:prSet/>
      <dgm:spPr/>
    </dgm:pt>
    <dgm:pt modelId="{50D3409B-16E8-4DE7-8276-5A3909CC6884}" type="sibTrans" cxnId="{DB382E71-93D9-431E-B146-0DC709E7AED0}">
      <dgm:prSet/>
      <dgm:spPr/>
    </dgm:pt>
    <dgm:pt modelId="{D79E30F2-BCC4-4527-90EB-A88FD9F6BD67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Calibri Light" panose="020F0302020204030204"/>
            </a:rPr>
            <a:t>Mining</a:t>
          </a:r>
        </a:p>
      </dgm:t>
    </dgm:pt>
    <dgm:pt modelId="{038B3748-5524-4316-8C6B-E9D6E3B12518}" type="parTrans" cxnId="{10D2A203-DA48-40C9-9B9B-9AB8510FCACE}">
      <dgm:prSet/>
      <dgm:spPr/>
    </dgm:pt>
    <dgm:pt modelId="{54A5458A-0CC0-48BA-9440-A2175EA61F28}" type="sibTrans" cxnId="{10D2A203-DA48-40C9-9B9B-9AB8510FCACE}">
      <dgm:prSet/>
      <dgm:spPr/>
    </dgm:pt>
    <dgm:pt modelId="{C189C3B3-E6A2-49DD-8ACB-B37E65A36E2D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Calibri Light" panose="020F0302020204030204"/>
            </a:rPr>
            <a:t>Manufacturing</a:t>
          </a:r>
        </a:p>
      </dgm:t>
    </dgm:pt>
    <dgm:pt modelId="{A56EA532-4686-4778-ABAC-5D6917140C04}" type="parTrans" cxnId="{9762CC4E-7544-4F51-BB19-140902D44EE4}">
      <dgm:prSet/>
      <dgm:spPr/>
    </dgm:pt>
    <dgm:pt modelId="{9E59B3F0-8297-40CB-B43E-043CB071D61A}" type="sibTrans" cxnId="{9762CC4E-7544-4F51-BB19-140902D44EE4}">
      <dgm:prSet/>
      <dgm:spPr/>
    </dgm:pt>
    <dgm:pt modelId="{A896B2D0-9814-482A-BF9A-6493BC6406EE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Calibri Light" panose="020F0302020204030204"/>
            </a:rPr>
            <a:t>Construction</a:t>
          </a:r>
        </a:p>
      </dgm:t>
    </dgm:pt>
    <dgm:pt modelId="{5AA45249-27E6-45CE-8D20-401D7E653F3F}" type="parTrans" cxnId="{7BFA7850-9496-4668-9F07-C885E02CE6EA}">
      <dgm:prSet/>
      <dgm:spPr/>
    </dgm:pt>
    <dgm:pt modelId="{B9D54779-58AF-4DDD-8FBF-B83325FA3F8F}" type="sibTrans" cxnId="{7BFA7850-9496-4668-9F07-C885E02CE6EA}">
      <dgm:prSet/>
      <dgm:spPr/>
    </dgm:pt>
    <dgm:pt modelId="{ECA345A8-170A-437F-8E86-0C17E9644C87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Calibri Light" panose="020F0302020204030204"/>
            </a:rPr>
            <a:t>Wholesale</a:t>
          </a:r>
        </a:p>
      </dgm:t>
    </dgm:pt>
    <dgm:pt modelId="{91DC045E-B423-49DB-83E2-EAA49AD772A9}" type="parTrans" cxnId="{7199276B-21D1-4BC8-919F-F79F3351369F}">
      <dgm:prSet/>
      <dgm:spPr/>
    </dgm:pt>
    <dgm:pt modelId="{98750B38-BA60-4F1A-AA72-345C45697600}" type="sibTrans" cxnId="{7199276B-21D1-4BC8-919F-F79F3351369F}">
      <dgm:prSet/>
      <dgm:spPr/>
    </dgm:pt>
    <dgm:pt modelId="{64DDA93B-A6FC-474D-8A93-A2885C4AE98D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Calibri Light" panose="020F0302020204030204"/>
            </a:rPr>
            <a:t>Retail</a:t>
          </a:r>
        </a:p>
      </dgm:t>
    </dgm:pt>
    <dgm:pt modelId="{DE6DCB80-A9B3-46B9-ADB3-77C3427BB835}" type="parTrans" cxnId="{B5D27FCB-5BED-4DC6-B8BE-0B7DE9CF6BF1}">
      <dgm:prSet/>
      <dgm:spPr/>
    </dgm:pt>
    <dgm:pt modelId="{2EC35C1F-79CB-4E3D-8D99-7E36433C6623}" type="sibTrans" cxnId="{B5D27FCB-5BED-4DC6-B8BE-0B7DE9CF6BF1}">
      <dgm:prSet/>
      <dgm:spPr/>
    </dgm:pt>
    <dgm:pt modelId="{63003474-F8DF-4B15-BF40-BBACFC7C28D0}">
      <dgm:prSet phldr="0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0">
              <a:latin typeface="Calibri Light" panose="020F0302020204030204"/>
            </a:rPr>
            <a:t>Services</a:t>
          </a:r>
        </a:p>
      </dgm:t>
    </dgm:pt>
    <dgm:pt modelId="{3D315BC3-4F49-4637-B731-0FC1E55194C5}" type="parTrans" cxnId="{EF692408-1EC1-43CB-9DB1-3C8EA622E37B}">
      <dgm:prSet/>
      <dgm:spPr/>
    </dgm:pt>
    <dgm:pt modelId="{449D2291-CA5D-411A-ACB6-DFD8EA17CA47}" type="sibTrans" cxnId="{EF692408-1EC1-43CB-9DB1-3C8EA622E37B}">
      <dgm:prSet/>
      <dgm:spPr/>
    </dgm:pt>
    <dgm:pt modelId="{C5F40CD0-A76B-4C26-87AE-F747CB36C21E}" type="pres">
      <dgm:prSet presAssocID="{2F86C248-7035-4A07-A538-6A91A0C18C00}" presName="root" presStyleCnt="0">
        <dgm:presLayoutVars>
          <dgm:dir/>
          <dgm:resizeHandles val="exact"/>
        </dgm:presLayoutVars>
      </dgm:prSet>
      <dgm:spPr/>
    </dgm:pt>
    <dgm:pt modelId="{6304199E-F983-4CB0-9156-80742251F365}" type="pres">
      <dgm:prSet presAssocID="{4D1F8047-1572-4282-B61F-6C543EF6E2C8}" presName="compNode" presStyleCnt="0"/>
      <dgm:spPr/>
    </dgm:pt>
    <dgm:pt modelId="{034DE145-EEA6-400B-ADD5-4B082677BE5B}" type="pres">
      <dgm:prSet presAssocID="{4D1F8047-1572-4282-B61F-6C543EF6E2C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AFB73F5D-1FCE-420B-91D7-7EA86D70B26E}" type="pres">
      <dgm:prSet presAssocID="{4D1F8047-1572-4282-B61F-6C543EF6E2C8}" presName="iconSpace" presStyleCnt="0"/>
      <dgm:spPr/>
    </dgm:pt>
    <dgm:pt modelId="{CA46F0D9-6F43-476E-997E-70C8BAF34029}" type="pres">
      <dgm:prSet presAssocID="{4D1F8047-1572-4282-B61F-6C543EF6E2C8}" presName="parTx" presStyleLbl="revTx" presStyleIdx="0" presStyleCnt="8" custScaleY="102651">
        <dgm:presLayoutVars>
          <dgm:chMax val="0"/>
          <dgm:chPref val="0"/>
        </dgm:presLayoutVars>
      </dgm:prSet>
      <dgm:spPr/>
    </dgm:pt>
    <dgm:pt modelId="{99EC74ED-E4B0-4273-B5A1-DC987CA5955C}" type="pres">
      <dgm:prSet presAssocID="{4D1F8047-1572-4282-B61F-6C543EF6E2C8}" presName="txSpace" presStyleCnt="0"/>
      <dgm:spPr/>
    </dgm:pt>
    <dgm:pt modelId="{65D7F76B-E3B9-4EBD-AE88-18FEC7B89CA5}" type="pres">
      <dgm:prSet presAssocID="{4D1F8047-1572-4282-B61F-6C543EF6E2C8}" presName="desTx" presStyleLbl="revTx" presStyleIdx="1" presStyleCnt="8">
        <dgm:presLayoutVars/>
      </dgm:prSet>
      <dgm:spPr/>
    </dgm:pt>
    <dgm:pt modelId="{5C173EBC-C20E-4C1F-ABF7-F8F332152055}" type="pres">
      <dgm:prSet presAssocID="{D4EDCB28-6002-4DE4-A3B1-9A961D2C46F4}" presName="sibTrans" presStyleCnt="0"/>
      <dgm:spPr/>
    </dgm:pt>
    <dgm:pt modelId="{673BDF56-6B51-4FA4-8BB4-C68F57BA05E7}" type="pres">
      <dgm:prSet presAssocID="{480B7F96-1E86-4B47-8B9C-E2C46BED94B6}" presName="compNode" presStyleCnt="0"/>
      <dgm:spPr/>
    </dgm:pt>
    <dgm:pt modelId="{5BF60083-C7F2-4921-9E90-862E24D250AF}" type="pres">
      <dgm:prSet presAssocID="{480B7F96-1E86-4B47-8B9C-E2C46BED94B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ADB76F73-644A-4D52-A508-5450DB52BE00}" type="pres">
      <dgm:prSet presAssocID="{480B7F96-1E86-4B47-8B9C-E2C46BED94B6}" presName="iconSpace" presStyleCnt="0"/>
      <dgm:spPr/>
    </dgm:pt>
    <dgm:pt modelId="{29DEE601-F2F0-4496-8ECA-B82EE6EB279B}" type="pres">
      <dgm:prSet presAssocID="{480B7F96-1E86-4B47-8B9C-E2C46BED94B6}" presName="parTx" presStyleLbl="revTx" presStyleIdx="2" presStyleCnt="8">
        <dgm:presLayoutVars>
          <dgm:chMax val="0"/>
          <dgm:chPref val="0"/>
        </dgm:presLayoutVars>
      </dgm:prSet>
      <dgm:spPr/>
    </dgm:pt>
    <dgm:pt modelId="{B255DF69-38DA-4B7C-8717-699BDACA5192}" type="pres">
      <dgm:prSet presAssocID="{480B7F96-1E86-4B47-8B9C-E2C46BED94B6}" presName="txSpace" presStyleCnt="0"/>
      <dgm:spPr/>
    </dgm:pt>
    <dgm:pt modelId="{BE5279F0-8BE0-45AF-8549-D3DFD4E6C190}" type="pres">
      <dgm:prSet presAssocID="{480B7F96-1E86-4B47-8B9C-E2C46BED94B6}" presName="desTx" presStyleLbl="revTx" presStyleIdx="3" presStyleCnt="8">
        <dgm:presLayoutVars/>
      </dgm:prSet>
      <dgm:spPr/>
    </dgm:pt>
    <dgm:pt modelId="{F7AB4963-3CE7-4C08-B0ED-730B8EDE8B4D}" type="pres">
      <dgm:prSet presAssocID="{E121CD07-A171-43B1-8CD6-7D75D059EB03}" presName="sibTrans" presStyleCnt="0"/>
      <dgm:spPr/>
    </dgm:pt>
    <dgm:pt modelId="{265FC365-70A8-4BB8-9CAE-8DD7FB942F15}" type="pres">
      <dgm:prSet presAssocID="{3491F0FE-E12D-49CE-884A-8538F4F55402}" presName="compNode" presStyleCnt="0"/>
      <dgm:spPr/>
    </dgm:pt>
    <dgm:pt modelId="{FF151210-C65D-4D53-88DC-742580314D84}" type="pres">
      <dgm:prSet presAssocID="{3491F0FE-E12D-49CE-884A-8538F4F5540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30FFAB02-ED9D-4D8C-A429-CEB6250C9DF7}" type="pres">
      <dgm:prSet presAssocID="{3491F0FE-E12D-49CE-884A-8538F4F55402}" presName="iconSpace" presStyleCnt="0"/>
      <dgm:spPr/>
    </dgm:pt>
    <dgm:pt modelId="{09DDC189-8AE7-4185-9AD1-232F8AF03020}" type="pres">
      <dgm:prSet presAssocID="{3491F0FE-E12D-49CE-884A-8538F4F55402}" presName="parTx" presStyleLbl="revTx" presStyleIdx="4" presStyleCnt="8">
        <dgm:presLayoutVars>
          <dgm:chMax val="0"/>
          <dgm:chPref val="0"/>
        </dgm:presLayoutVars>
      </dgm:prSet>
      <dgm:spPr/>
    </dgm:pt>
    <dgm:pt modelId="{132CA4ED-E4FA-4B49-827E-35552E26F5FE}" type="pres">
      <dgm:prSet presAssocID="{3491F0FE-E12D-49CE-884A-8538F4F55402}" presName="txSpace" presStyleCnt="0"/>
      <dgm:spPr/>
    </dgm:pt>
    <dgm:pt modelId="{FD4A3876-A8B4-46CF-A760-1F9F9D7814CB}" type="pres">
      <dgm:prSet presAssocID="{3491F0FE-E12D-49CE-884A-8538F4F55402}" presName="desTx" presStyleLbl="revTx" presStyleIdx="5" presStyleCnt="8">
        <dgm:presLayoutVars/>
      </dgm:prSet>
      <dgm:spPr/>
    </dgm:pt>
    <dgm:pt modelId="{9428FAE4-D811-4245-974A-ED238393870D}" type="pres">
      <dgm:prSet presAssocID="{D0B1D8F7-865F-442A-BD37-7114D9C864C3}" presName="sibTrans" presStyleCnt="0"/>
      <dgm:spPr/>
    </dgm:pt>
    <dgm:pt modelId="{4B87AB47-0C3E-4D8D-A141-778581E20D30}" type="pres">
      <dgm:prSet presAssocID="{1988AEE6-F580-4F4C-8C53-CA209A241FC9}" presName="compNode" presStyleCnt="0"/>
      <dgm:spPr/>
    </dgm:pt>
    <dgm:pt modelId="{23214483-0D94-4869-8778-C0D02CBF85A0}" type="pres">
      <dgm:prSet presAssocID="{1988AEE6-F580-4F4C-8C53-CA209A241FC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p with pin with solid fill"/>
        </a:ext>
      </dgm:extLst>
    </dgm:pt>
    <dgm:pt modelId="{938B71C4-449F-42EE-BDB6-F715710AA3FF}" type="pres">
      <dgm:prSet presAssocID="{1988AEE6-F580-4F4C-8C53-CA209A241FC9}" presName="iconSpace" presStyleCnt="0"/>
      <dgm:spPr/>
    </dgm:pt>
    <dgm:pt modelId="{C6E00585-2C0A-45E7-B7EA-84A3155FF790}" type="pres">
      <dgm:prSet presAssocID="{1988AEE6-F580-4F4C-8C53-CA209A241FC9}" presName="parTx" presStyleLbl="revTx" presStyleIdx="6" presStyleCnt="8">
        <dgm:presLayoutVars>
          <dgm:chMax val="0"/>
          <dgm:chPref val="0"/>
        </dgm:presLayoutVars>
      </dgm:prSet>
      <dgm:spPr/>
    </dgm:pt>
    <dgm:pt modelId="{B8614599-66F5-4408-AB20-0460F46593A6}" type="pres">
      <dgm:prSet presAssocID="{1988AEE6-F580-4F4C-8C53-CA209A241FC9}" presName="txSpace" presStyleCnt="0"/>
      <dgm:spPr/>
    </dgm:pt>
    <dgm:pt modelId="{ED192A82-62E5-4A30-94B3-00D946AC8B92}" type="pres">
      <dgm:prSet presAssocID="{1988AEE6-F580-4F4C-8C53-CA209A241FC9}" presName="desTx" presStyleLbl="revTx" presStyleIdx="7" presStyleCnt="8">
        <dgm:presLayoutVars/>
      </dgm:prSet>
      <dgm:spPr/>
    </dgm:pt>
  </dgm:ptLst>
  <dgm:cxnLst>
    <dgm:cxn modelId="{7AC52A03-17ED-4E63-8210-012E28B438CF}" type="presOf" srcId="{C189C3B3-E6A2-49DD-8ACB-B37E65A36E2D}" destId="{FD4A3876-A8B4-46CF-A760-1F9F9D7814CB}" srcOrd="0" destOrd="3" presId="urn:microsoft.com/office/officeart/2018/5/layout/CenteredIconLabelDescriptionList"/>
    <dgm:cxn modelId="{10D2A203-DA48-40C9-9B9B-9AB8510FCACE}" srcId="{3491F0FE-E12D-49CE-884A-8538F4F55402}" destId="{D79E30F2-BCC4-4527-90EB-A88FD9F6BD67}" srcOrd="1" destOrd="0" parTransId="{038B3748-5524-4316-8C6B-E9D6E3B12518}" sibTransId="{54A5458A-0CC0-48BA-9440-A2175EA61F28}"/>
    <dgm:cxn modelId="{EF692408-1EC1-43CB-9DB1-3C8EA622E37B}" srcId="{3491F0FE-E12D-49CE-884A-8538F4F55402}" destId="{63003474-F8DF-4B15-BF40-BBACFC7C28D0}" srcOrd="6" destOrd="0" parTransId="{3D315BC3-4F49-4637-B731-0FC1E55194C5}" sibTransId="{449D2291-CA5D-411A-ACB6-DFD8EA17CA47}"/>
    <dgm:cxn modelId="{02125B0B-6658-40A3-ACF0-1F9108246AFC}" type="presOf" srcId="{7D31FA00-1A4B-4907-B5B0-9839A2A48F0C}" destId="{BE5279F0-8BE0-45AF-8549-D3DFD4E6C190}" srcOrd="0" destOrd="2" presId="urn:microsoft.com/office/officeart/2018/5/layout/CenteredIconLabelDescriptionList"/>
    <dgm:cxn modelId="{3FC6E412-F5EF-4F2F-A6C6-2D446464AB00}" type="presOf" srcId="{A896B2D0-9814-482A-BF9A-6493BC6406EE}" destId="{FD4A3876-A8B4-46CF-A760-1F9F9D7814CB}" srcOrd="0" destOrd="2" presId="urn:microsoft.com/office/officeart/2018/5/layout/CenteredIconLabelDescriptionList"/>
    <dgm:cxn modelId="{3ACBA81B-38CF-4532-BB3A-3FD36213A0AC}" type="presOf" srcId="{64DDA93B-A6FC-474D-8A93-A2885C4AE98D}" destId="{FD4A3876-A8B4-46CF-A760-1F9F9D7814CB}" srcOrd="0" destOrd="5" presId="urn:microsoft.com/office/officeart/2018/5/layout/CenteredIconLabelDescriptionList"/>
    <dgm:cxn modelId="{A2CE091E-C9F6-47CB-A8EB-A3D464CEB2B0}" srcId="{480B7F96-1E86-4B47-8B9C-E2C46BED94B6}" destId="{43C5B9CF-1325-44F8-AE68-641C1DCFD8AC}" srcOrd="3" destOrd="0" parTransId="{354448CC-A47A-4B83-9006-EFFCB0AFACBC}" sibTransId="{90331011-44FB-4672-A0C7-3FEE2D2D5A96}"/>
    <dgm:cxn modelId="{32B65D2C-3464-454F-8906-A6A9EEB70634}" type="presOf" srcId="{D6C3AE69-A487-41A6-9331-697CDF1E0FCD}" destId="{BE5279F0-8BE0-45AF-8549-D3DFD4E6C190}" srcOrd="0" destOrd="5" presId="urn:microsoft.com/office/officeart/2018/5/layout/CenteredIconLabelDescriptionList"/>
    <dgm:cxn modelId="{EB49D93C-C37B-498C-B40B-950AF4E94183}" srcId="{2F86C248-7035-4A07-A538-6A91A0C18C00}" destId="{1988AEE6-F580-4F4C-8C53-CA209A241FC9}" srcOrd="3" destOrd="0" parTransId="{BB2F9E5A-70EC-4AA6-8C30-1A69182EA973}" sibTransId="{13FC3CCD-E88D-4AD5-BBBE-B689070F157A}"/>
    <dgm:cxn modelId="{96735163-6D56-4AFE-A164-BE2A77C6CEBB}" srcId="{2F86C248-7035-4A07-A538-6A91A0C18C00}" destId="{3491F0FE-E12D-49CE-884A-8538F4F55402}" srcOrd="2" destOrd="0" parTransId="{83B87AE4-E889-4DB0-AC3F-0B46BF4B477C}" sibTransId="{D0B1D8F7-865F-442A-BD37-7114D9C864C3}"/>
    <dgm:cxn modelId="{438BF246-0013-4FBE-8D3E-F82D2459E541}" type="presOf" srcId="{34FD56EC-57F0-4A56-ABFC-45C2C7B3B2FB}" destId="{BE5279F0-8BE0-45AF-8549-D3DFD4E6C190}" srcOrd="0" destOrd="4" presId="urn:microsoft.com/office/officeart/2018/5/layout/CenteredIconLabelDescriptionList"/>
    <dgm:cxn modelId="{F1918168-CD77-4356-A2E0-B9F29E552B28}" srcId="{2F86C248-7035-4A07-A538-6A91A0C18C00}" destId="{4D1F8047-1572-4282-B61F-6C543EF6E2C8}" srcOrd="0" destOrd="0" parTransId="{E2B8C9C1-B52F-442C-B164-8CF8E6A9D541}" sibTransId="{D4EDCB28-6002-4DE4-A3B1-9A961D2C46F4}"/>
    <dgm:cxn modelId="{7199276B-21D1-4BC8-919F-F79F3351369F}" srcId="{3491F0FE-E12D-49CE-884A-8538F4F55402}" destId="{ECA345A8-170A-437F-8E86-0C17E9644C87}" srcOrd="4" destOrd="0" parTransId="{91DC045E-B423-49DB-83E2-EAA49AD772A9}" sibTransId="{98750B38-BA60-4F1A-AA72-345C45697600}"/>
    <dgm:cxn modelId="{9762CC4E-7544-4F51-BB19-140902D44EE4}" srcId="{3491F0FE-E12D-49CE-884A-8538F4F55402}" destId="{C189C3B3-E6A2-49DD-8ACB-B37E65A36E2D}" srcOrd="3" destOrd="0" parTransId="{A56EA532-4686-4778-ABAC-5D6917140C04}" sibTransId="{9E59B3F0-8297-40CB-B43E-043CB071D61A}"/>
    <dgm:cxn modelId="{7BFA7850-9496-4668-9F07-C885E02CE6EA}" srcId="{3491F0FE-E12D-49CE-884A-8538F4F55402}" destId="{A896B2D0-9814-482A-BF9A-6493BC6406EE}" srcOrd="2" destOrd="0" parTransId="{5AA45249-27E6-45CE-8D20-401D7E653F3F}" sibTransId="{B9D54779-58AF-4DDD-8FBF-B83325FA3F8F}"/>
    <dgm:cxn modelId="{DB382E71-93D9-431E-B146-0DC709E7AED0}" srcId="{3491F0FE-E12D-49CE-884A-8538F4F55402}" destId="{FA258134-88C1-4428-A1C2-19C4D21EE8C9}" srcOrd="0" destOrd="0" parTransId="{7F5D4AFB-FB2E-4ECE-85DB-3AC9C7D1DCD3}" sibTransId="{50D3409B-16E8-4DE7-8276-5A3909CC6884}"/>
    <dgm:cxn modelId="{6930F557-785A-4062-A1C4-0D740DB93B68}" type="presOf" srcId="{4D1F8047-1572-4282-B61F-6C543EF6E2C8}" destId="{CA46F0D9-6F43-476E-997E-70C8BAF34029}" srcOrd="0" destOrd="0" presId="urn:microsoft.com/office/officeart/2018/5/layout/CenteredIconLabelDescriptionList"/>
    <dgm:cxn modelId="{818BC278-5BEA-48F3-8F7E-67DEB2146B6A}" srcId="{2F86C248-7035-4A07-A538-6A91A0C18C00}" destId="{480B7F96-1E86-4B47-8B9C-E2C46BED94B6}" srcOrd="1" destOrd="0" parTransId="{6B309177-51D6-415A-AF3D-DC9E2B6DF78A}" sibTransId="{E121CD07-A171-43B1-8CD6-7D75D059EB03}"/>
    <dgm:cxn modelId="{EC294A79-4C76-4B6C-820B-C14DB6340E93}" srcId="{480B7F96-1E86-4B47-8B9C-E2C46BED94B6}" destId="{67CBAC07-00CF-4638-86A8-E603FFF92C62}" srcOrd="1" destOrd="0" parTransId="{6784C0B2-BC7D-4551-91D2-E19D3BB7BF9E}" sibTransId="{9246FBDC-4837-4BAB-B5EC-866B8C19ED4C}"/>
    <dgm:cxn modelId="{9C680E81-F5D3-4BA2-A5F7-CBE417A71B7A}" type="presOf" srcId="{ECA345A8-170A-437F-8E86-0C17E9644C87}" destId="{FD4A3876-A8B4-46CF-A760-1F9F9D7814CB}" srcOrd="0" destOrd="4" presId="urn:microsoft.com/office/officeart/2018/5/layout/CenteredIconLabelDescriptionList"/>
    <dgm:cxn modelId="{CD8F3490-096B-4612-B285-F12308EE8F73}" type="presOf" srcId="{63003474-F8DF-4B15-BF40-BBACFC7C28D0}" destId="{FD4A3876-A8B4-46CF-A760-1F9F9D7814CB}" srcOrd="0" destOrd="6" presId="urn:microsoft.com/office/officeart/2018/5/layout/CenteredIconLabelDescriptionList"/>
    <dgm:cxn modelId="{0DBE5E91-4DB5-4825-90C2-361E1BF110DD}" type="presOf" srcId="{67CBAC07-00CF-4638-86A8-E603FFF92C62}" destId="{BE5279F0-8BE0-45AF-8549-D3DFD4E6C190}" srcOrd="0" destOrd="1" presId="urn:microsoft.com/office/officeart/2018/5/layout/CenteredIconLabelDescriptionList"/>
    <dgm:cxn modelId="{D8ECCD93-3E9D-46F8-A6F5-2709C5426CE5}" type="presOf" srcId="{2F86C248-7035-4A07-A538-6A91A0C18C00}" destId="{C5F40CD0-A76B-4C26-87AE-F747CB36C21E}" srcOrd="0" destOrd="0" presId="urn:microsoft.com/office/officeart/2018/5/layout/CenteredIconLabelDescriptionList"/>
    <dgm:cxn modelId="{ADBE019B-8FB3-4B51-B4A9-BD45C21A0BEA}" type="presOf" srcId="{FA258134-88C1-4428-A1C2-19C4D21EE8C9}" destId="{FD4A3876-A8B4-46CF-A760-1F9F9D7814CB}" srcOrd="0" destOrd="0" presId="urn:microsoft.com/office/officeart/2018/5/layout/CenteredIconLabelDescriptionList"/>
    <dgm:cxn modelId="{898922A3-CA17-4CC2-A581-513C24FD18E5}" type="presOf" srcId="{D79E30F2-BCC4-4527-90EB-A88FD9F6BD67}" destId="{FD4A3876-A8B4-46CF-A760-1F9F9D7814CB}" srcOrd="0" destOrd="1" presId="urn:microsoft.com/office/officeart/2018/5/layout/CenteredIconLabelDescriptionList"/>
    <dgm:cxn modelId="{3AF20AA7-0C90-400A-B17F-FEDE443EBC48}" type="presOf" srcId="{43C5B9CF-1325-44F8-AE68-641C1DCFD8AC}" destId="{BE5279F0-8BE0-45AF-8549-D3DFD4E6C190}" srcOrd="0" destOrd="3" presId="urn:microsoft.com/office/officeart/2018/5/layout/CenteredIconLabelDescriptionList"/>
    <dgm:cxn modelId="{05949EB9-C099-453D-9101-92E5B371AC47}" srcId="{480B7F96-1E86-4B47-8B9C-E2C46BED94B6}" destId="{34FD56EC-57F0-4A56-ABFC-45C2C7B3B2FB}" srcOrd="4" destOrd="0" parTransId="{6F4315AB-D918-48D9-BA5C-87F5CFA02C84}" sibTransId="{007AB668-46B8-40CC-AF24-A5D662540840}"/>
    <dgm:cxn modelId="{4B6CEBBD-895A-4966-9D08-E2D4A001F8B4}" type="presOf" srcId="{0463F10A-A32A-4A87-B518-BCBF28E0E33A}" destId="{BE5279F0-8BE0-45AF-8549-D3DFD4E6C190}" srcOrd="0" destOrd="0" presId="urn:microsoft.com/office/officeart/2018/5/layout/CenteredIconLabelDescriptionList"/>
    <dgm:cxn modelId="{476098C2-4846-476B-B94A-DBEB206D2566}" type="presOf" srcId="{1988AEE6-F580-4F4C-8C53-CA209A241FC9}" destId="{C6E00585-2C0A-45E7-B7EA-84A3155FF790}" srcOrd="0" destOrd="0" presId="urn:microsoft.com/office/officeart/2018/5/layout/CenteredIconLabelDescriptionList"/>
    <dgm:cxn modelId="{E756C3C7-ECFB-412F-827F-ED3EEF36D6D6}" type="presOf" srcId="{480B7F96-1E86-4B47-8B9C-E2C46BED94B6}" destId="{29DEE601-F2F0-4496-8ECA-B82EE6EB279B}" srcOrd="0" destOrd="0" presId="urn:microsoft.com/office/officeart/2018/5/layout/CenteredIconLabelDescriptionList"/>
    <dgm:cxn modelId="{B5D27FCB-5BED-4DC6-B8BE-0B7DE9CF6BF1}" srcId="{3491F0FE-E12D-49CE-884A-8538F4F55402}" destId="{64DDA93B-A6FC-474D-8A93-A2885C4AE98D}" srcOrd="5" destOrd="0" parTransId="{DE6DCB80-A9B3-46B9-ADB3-77C3427BB835}" sibTransId="{2EC35C1F-79CB-4E3D-8D99-7E36433C6623}"/>
    <dgm:cxn modelId="{B76E95D3-FA09-4F24-A0E6-E6AC4A9B19A7}" srcId="{480B7F96-1E86-4B47-8B9C-E2C46BED94B6}" destId="{D6C3AE69-A487-41A6-9331-697CDF1E0FCD}" srcOrd="5" destOrd="0" parTransId="{16364C48-00A4-4335-A461-F4D02F9B17F4}" sibTransId="{FC9C2749-32F1-46FB-A82D-06C0FAA2DFF5}"/>
    <dgm:cxn modelId="{DEB968D9-2BA0-4AF8-B9E3-6FAF3B2C4B01}" type="presOf" srcId="{F118F1B6-E21E-4DE1-9299-0397F15ABB8C}" destId="{BE5279F0-8BE0-45AF-8549-D3DFD4E6C190}" srcOrd="0" destOrd="6" presId="urn:microsoft.com/office/officeart/2018/5/layout/CenteredIconLabelDescriptionList"/>
    <dgm:cxn modelId="{839730DD-586C-47CA-B9B3-0EBF31CDA8DD}" srcId="{480B7F96-1E86-4B47-8B9C-E2C46BED94B6}" destId="{7D31FA00-1A4B-4907-B5B0-9839A2A48F0C}" srcOrd="2" destOrd="0" parTransId="{7CFD05EF-4C61-46E4-B331-130FC96C1E63}" sibTransId="{6D2C22FA-54F2-4C61-828C-B17B6EDFCA02}"/>
    <dgm:cxn modelId="{CF0CA5DF-10C3-493D-ABE7-13D0BD3EB5E2}" srcId="{480B7F96-1E86-4B47-8B9C-E2C46BED94B6}" destId="{F118F1B6-E21E-4DE1-9299-0397F15ABB8C}" srcOrd="6" destOrd="0" parTransId="{ED494AF6-4C60-44BD-983E-88CB796A6F42}" sibTransId="{72027DBE-31CE-4E70-87D0-B7C5F31DC225}"/>
    <dgm:cxn modelId="{2EC16EFA-E8C9-4B26-B65D-7F2263E65790}" srcId="{480B7F96-1E86-4B47-8B9C-E2C46BED94B6}" destId="{0463F10A-A32A-4A87-B518-BCBF28E0E33A}" srcOrd="0" destOrd="0" parTransId="{EA7C0A95-2E91-4395-B5A1-5C30DA6A43AE}" sibTransId="{8BA44A0A-3C27-452D-B0CD-52ADF2933056}"/>
    <dgm:cxn modelId="{A1D5D0FF-9251-4F1E-BA19-F2FB0C15F542}" type="presOf" srcId="{3491F0FE-E12D-49CE-884A-8538F4F55402}" destId="{09DDC189-8AE7-4185-9AD1-232F8AF03020}" srcOrd="0" destOrd="0" presId="urn:microsoft.com/office/officeart/2018/5/layout/CenteredIconLabelDescriptionList"/>
    <dgm:cxn modelId="{EC899642-EB74-4FE2-8957-B626867AD71D}" type="presParOf" srcId="{C5F40CD0-A76B-4C26-87AE-F747CB36C21E}" destId="{6304199E-F983-4CB0-9156-80742251F365}" srcOrd="0" destOrd="0" presId="urn:microsoft.com/office/officeart/2018/5/layout/CenteredIconLabelDescriptionList"/>
    <dgm:cxn modelId="{51CC078A-621E-44C8-B918-6B7AB6BE4865}" type="presParOf" srcId="{6304199E-F983-4CB0-9156-80742251F365}" destId="{034DE145-EEA6-400B-ADD5-4B082677BE5B}" srcOrd="0" destOrd="0" presId="urn:microsoft.com/office/officeart/2018/5/layout/CenteredIconLabelDescriptionList"/>
    <dgm:cxn modelId="{94744039-01EC-42ED-A741-C740BFB05A78}" type="presParOf" srcId="{6304199E-F983-4CB0-9156-80742251F365}" destId="{AFB73F5D-1FCE-420B-91D7-7EA86D70B26E}" srcOrd="1" destOrd="0" presId="urn:microsoft.com/office/officeart/2018/5/layout/CenteredIconLabelDescriptionList"/>
    <dgm:cxn modelId="{083F02EC-984E-4E13-B6DF-A89E82866186}" type="presParOf" srcId="{6304199E-F983-4CB0-9156-80742251F365}" destId="{CA46F0D9-6F43-476E-997E-70C8BAF34029}" srcOrd="2" destOrd="0" presId="urn:microsoft.com/office/officeart/2018/5/layout/CenteredIconLabelDescriptionList"/>
    <dgm:cxn modelId="{E7C27ECA-E6C1-430F-ADCA-00A51087D33E}" type="presParOf" srcId="{6304199E-F983-4CB0-9156-80742251F365}" destId="{99EC74ED-E4B0-4273-B5A1-DC987CA5955C}" srcOrd="3" destOrd="0" presId="urn:microsoft.com/office/officeart/2018/5/layout/CenteredIconLabelDescriptionList"/>
    <dgm:cxn modelId="{CA3FD121-49B4-4FED-8ED7-03F486AB360A}" type="presParOf" srcId="{6304199E-F983-4CB0-9156-80742251F365}" destId="{65D7F76B-E3B9-4EBD-AE88-18FEC7B89CA5}" srcOrd="4" destOrd="0" presId="urn:microsoft.com/office/officeart/2018/5/layout/CenteredIconLabelDescriptionList"/>
    <dgm:cxn modelId="{6CD2F9BF-B792-4AEC-9509-D0395986D9B5}" type="presParOf" srcId="{C5F40CD0-A76B-4C26-87AE-F747CB36C21E}" destId="{5C173EBC-C20E-4C1F-ABF7-F8F332152055}" srcOrd="1" destOrd="0" presId="urn:microsoft.com/office/officeart/2018/5/layout/CenteredIconLabelDescriptionList"/>
    <dgm:cxn modelId="{9322049B-1DD7-43FF-8230-C1565F4AB7E5}" type="presParOf" srcId="{C5F40CD0-A76B-4C26-87AE-F747CB36C21E}" destId="{673BDF56-6B51-4FA4-8BB4-C68F57BA05E7}" srcOrd="2" destOrd="0" presId="urn:microsoft.com/office/officeart/2018/5/layout/CenteredIconLabelDescriptionList"/>
    <dgm:cxn modelId="{A71F8CEF-714F-409D-946A-A846EA15E010}" type="presParOf" srcId="{673BDF56-6B51-4FA4-8BB4-C68F57BA05E7}" destId="{5BF60083-C7F2-4921-9E90-862E24D250AF}" srcOrd="0" destOrd="0" presId="urn:microsoft.com/office/officeart/2018/5/layout/CenteredIconLabelDescriptionList"/>
    <dgm:cxn modelId="{2CB6FC66-9270-4009-BEEE-C66AA31124CC}" type="presParOf" srcId="{673BDF56-6B51-4FA4-8BB4-C68F57BA05E7}" destId="{ADB76F73-644A-4D52-A508-5450DB52BE00}" srcOrd="1" destOrd="0" presId="urn:microsoft.com/office/officeart/2018/5/layout/CenteredIconLabelDescriptionList"/>
    <dgm:cxn modelId="{7041A710-F1AC-4B24-A797-672059F5031A}" type="presParOf" srcId="{673BDF56-6B51-4FA4-8BB4-C68F57BA05E7}" destId="{29DEE601-F2F0-4496-8ECA-B82EE6EB279B}" srcOrd="2" destOrd="0" presId="urn:microsoft.com/office/officeart/2018/5/layout/CenteredIconLabelDescriptionList"/>
    <dgm:cxn modelId="{8C5E35DA-DD1B-4E80-B509-BC9484960A38}" type="presParOf" srcId="{673BDF56-6B51-4FA4-8BB4-C68F57BA05E7}" destId="{B255DF69-38DA-4B7C-8717-699BDACA5192}" srcOrd="3" destOrd="0" presId="urn:microsoft.com/office/officeart/2018/5/layout/CenteredIconLabelDescriptionList"/>
    <dgm:cxn modelId="{A2300DF6-15E4-4987-A9E4-B5BE1617A3AB}" type="presParOf" srcId="{673BDF56-6B51-4FA4-8BB4-C68F57BA05E7}" destId="{BE5279F0-8BE0-45AF-8549-D3DFD4E6C190}" srcOrd="4" destOrd="0" presId="urn:microsoft.com/office/officeart/2018/5/layout/CenteredIconLabelDescriptionList"/>
    <dgm:cxn modelId="{C01BA8CD-68AF-486A-A57D-CF6BF6A09EF4}" type="presParOf" srcId="{C5F40CD0-A76B-4C26-87AE-F747CB36C21E}" destId="{F7AB4963-3CE7-4C08-B0ED-730B8EDE8B4D}" srcOrd="3" destOrd="0" presId="urn:microsoft.com/office/officeart/2018/5/layout/CenteredIconLabelDescriptionList"/>
    <dgm:cxn modelId="{B6BF4C90-E4FD-4408-82DB-4AF4178CE96F}" type="presParOf" srcId="{C5F40CD0-A76B-4C26-87AE-F747CB36C21E}" destId="{265FC365-70A8-4BB8-9CAE-8DD7FB942F15}" srcOrd="4" destOrd="0" presId="urn:microsoft.com/office/officeart/2018/5/layout/CenteredIconLabelDescriptionList"/>
    <dgm:cxn modelId="{E6BAD0E3-5878-4E63-B5C6-7B676952D1D8}" type="presParOf" srcId="{265FC365-70A8-4BB8-9CAE-8DD7FB942F15}" destId="{FF151210-C65D-4D53-88DC-742580314D84}" srcOrd="0" destOrd="0" presId="urn:microsoft.com/office/officeart/2018/5/layout/CenteredIconLabelDescriptionList"/>
    <dgm:cxn modelId="{A41BA269-696F-44F8-BC2C-24F7C5DE9A2B}" type="presParOf" srcId="{265FC365-70A8-4BB8-9CAE-8DD7FB942F15}" destId="{30FFAB02-ED9D-4D8C-A429-CEB6250C9DF7}" srcOrd="1" destOrd="0" presId="urn:microsoft.com/office/officeart/2018/5/layout/CenteredIconLabelDescriptionList"/>
    <dgm:cxn modelId="{58FFD196-EFAB-40A6-8F92-DB5ADC24ABC4}" type="presParOf" srcId="{265FC365-70A8-4BB8-9CAE-8DD7FB942F15}" destId="{09DDC189-8AE7-4185-9AD1-232F8AF03020}" srcOrd="2" destOrd="0" presId="urn:microsoft.com/office/officeart/2018/5/layout/CenteredIconLabelDescriptionList"/>
    <dgm:cxn modelId="{527026C9-487F-4C6A-BC47-7AB8C4FF8CA3}" type="presParOf" srcId="{265FC365-70A8-4BB8-9CAE-8DD7FB942F15}" destId="{132CA4ED-E4FA-4B49-827E-35552E26F5FE}" srcOrd="3" destOrd="0" presId="urn:microsoft.com/office/officeart/2018/5/layout/CenteredIconLabelDescriptionList"/>
    <dgm:cxn modelId="{5ABAB409-5B4B-463A-9355-EF42DC891640}" type="presParOf" srcId="{265FC365-70A8-4BB8-9CAE-8DD7FB942F15}" destId="{FD4A3876-A8B4-46CF-A760-1F9F9D7814CB}" srcOrd="4" destOrd="0" presId="urn:microsoft.com/office/officeart/2018/5/layout/CenteredIconLabelDescriptionList"/>
    <dgm:cxn modelId="{C0260C47-A1CD-4025-87D8-66998914B127}" type="presParOf" srcId="{C5F40CD0-A76B-4C26-87AE-F747CB36C21E}" destId="{9428FAE4-D811-4245-974A-ED238393870D}" srcOrd="5" destOrd="0" presId="urn:microsoft.com/office/officeart/2018/5/layout/CenteredIconLabelDescriptionList"/>
    <dgm:cxn modelId="{5C905CDA-0139-4FF9-8268-2054E52BBAC3}" type="presParOf" srcId="{C5F40CD0-A76B-4C26-87AE-F747CB36C21E}" destId="{4B87AB47-0C3E-4D8D-A141-778581E20D30}" srcOrd="6" destOrd="0" presId="urn:microsoft.com/office/officeart/2018/5/layout/CenteredIconLabelDescriptionList"/>
    <dgm:cxn modelId="{04518E26-29E8-4AFA-9AEA-3C4B0023CE96}" type="presParOf" srcId="{4B87AB47-0C3E-4D8D-A141-778581E20D30}" destId="{23214483-0D94-4869-8778-C0D02CBF85A0}" srcOrd="0" destOrd="0" presId="urn:microsoft.com/office/officeart/2018/5/layout/CenteredIconLabelDescriptionList"/>
    <dgm:cxn modelId="{4AF93085-316D-4A3C-AC20-91242D90122F}" type="presParOf" srcId="{4B87AB47-0C3E-4D8D-A141-778581E20D30}" destId="{938B71C4-449F-42EE-BDB6-F715710AA3FF}" srcOrd="1" destOrd="0" presId="urn:microsoft.com/office/officeart/2018/5/layout/CenteredIconLabelDescriptionList"/>
    <dgm:cxn modelId="{288F79A2-4356-40AC-8741-9178596647D9}" type="presParOf" srcId="{4B87AB47-0C3E-4D8D-A141-778581E20D30}" destId="{C6E00585-2C0A-45E7-B7EA-84A3155FF790}" srcOrd="2" destOrd="0" presId="urn:microsoft.com/office/officeart/2018/5/layout/CenteredIconLabelDescriptionList"/>
    <dgm:cxn modelId="{45F5609B-DF04-48DF-8D4A-8F69E4D87125}" type="presParOf" srcId="{4B87AB47-0C3E-4D8D-A141-778581E20D30}" destId="{B8614599-66F5-4408-AB20-0460F46593A6}" srcOrd="3" destOrd="0" presId="urn:microsoft.com/office/officeart/2018/5/layout/CenteredIconLabelDescriptionList"/>
    <dgm:cxn modelId="{04D361A1-2247-4D67-8B60-3E816DAE203A}" type="presParOf" srcId="{4B87AB47-0C3E-4D8D-A141-778581E20D30}" destId="{ED192A82-62E5-4A30-94B3-00D946AC8B92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F5E6F-C8D1-4FC2-9372-24D487467D87}">
      <dsp:nvSpPr>
        <dsp:cNvPr id="0" name=""/>
        <dsp:cNvSpPr/>
      </dsp:nvSpPr>
      <dsp:spPr>
        <a:xfrm>
          <a:off x="1925319" y="0"/>
          <a:ext cx="962659" cy="908713"/>
        </a:xfrm>
        <a:prstGeom prst="trapezoid">
          <a:avLst>
            <a:gd name="adj" fmla="val 52968"/>
          </a:avLst>
        </a:prstGeom>
        <a:solidFill>
          <a:srgbClr val="E88973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bg1"/>
            </a:solidFill>
            <a:latin typeface="Franklin Gothic Demi Cond" panose="020B0706030402020204" pitchFamily="34" charset="0"/>
          </a:endParaRPr>
        </a:p>
      </dsp:txBody>
      <dsp:txXfrm>
        <a:off x="1925319" y="0"/>
        <a:ext cx="962659" cy="908713"/>
      </dsp:txXfrm>
    </dsp:sp>
    <dsp:sp modelId="{766D1F30-AC24-4EED-A16D-2D0C52B501AC}">
      <dsp:nvSpPr>
        <dsp:cNvPr id="0" name=""/>
        <dsp:cNvSpPr/>
      </dsp:nvSpPr>
      <dsp:spPr>
        <a:xfrm>
          <a:off x="1443989" y="908713"/>
          <a:ext cx="1925319" cy="908713"/>
        </a:xfrm>
        <a:prstGeom prst="trapezoid">
          <a:avLst>
            <a:gd name="adj" fmla="val 52968"/>
          </a:avLst>
        </a:prstGeom>
        <a:solidFill>
          <a:srgbClr val="A3D0E5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Franklin Gothic Demi Cond" panose="020B0706030402020204" pitchFamily="34" charset="0"/>
          </a:endParaRPr>
        </a:p>
      </dsp:txBody>
      <dsp:txXfrm>
        <a:off x="1780920" y="908713"/>
        <a:ext cx="1251457" cy="908713"/>
      </dsp:txXfrm>
    </dsp:sp>
    <dsp:sp modelId="{377845EC-BBF6-4741-B84F-ECA8B17C8EA8}">
      <dsp:nvSpPr>
        <dsp:cNvPr id="0" name=""/>
        <dsp:cNvSpPr/>
      </dsp:nvSpPr>
      <dsp:spPr>
        <a:xfrm>
          <a:off x="1013112" y="1817435"/>
          <a:ext cx="2887979" cy="908713"/>
        </a:xfrm>
        <a:prstGeom prst="trapezoid">
          <a:avLst>
            <a:gd name="adj" fmla="val 52968"/>
          </a:avLst>
        </a:prstGeom>
        <a:solidFill>
          <a:srgbClr val="B2CD96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Franklin Gothic Demi Cond" panose="020B0706030402020204" pitchFamily="34" charset="0"/>
          </a:endParaRPr>
        </a:p>
      </dsp:txBody>
      <dsp:txXfrm>
        <a:off x="1518509" y="1817435"/>
        <a:ext cx="1877186" cy="908713"/>
      </dsp:txXfrm>
    </dsp:sp>
    <dsp:sp modelId="{32F8EC32-2810-46C4-9C3C-46E07726C676}">
      <dsp:nvSpPr>
        <dsp:cNvPr id="0" name=""/>
        <dsp:cNvSpPr/>
      </dsp:nvSpPr>
      <dsp:spPr>
        <a:xfrm>
          <a:off x="481329" y="2726140"/>
          <a:ext cx="3850639" cy="908713"/>
        </a:xfrm>
        <a:prstGeom prst="trapezoid">
          <a:avLst>
            <a:gd name="adj" fmla="val 52968"/>
          </a:avLst>
        </a:prstGeom>
        <a:solidFill>
          <a:srgbClr val="E8CC78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Franklin Gothic Demi Cond" panose="020B0706030402020204" pitchFamily="34" charset="0"/>
          </a:endParaRPr>
        </a:p>
      </dsp:txBody>
      <dsp:txXfrm>
        <a:off x="1155191" y="2726140"/>
        <a:ext cx="2502915" cy="908713"/>
      </dsp:txXfrm>
    </dsp:sp>
    <dsp:sp modelId="{8C64DE8F-0C2E-484B-A2DF-F782A3EA1B97}">
      <dsp:nvSpPr>
        <dsp:cNvPr id="0" name=""/>
        <dsp:cNvSpPr/>
      </dsp:nvSpPr>
      <dsp:spPr>
        <a:xfrm>
          <a:off x="0" y="3634853"/>
          <a:ext cx="4813299" cy="908713"/>
        </a:xfrm>
        <a:prstGeom prst="trapezoid">
          <a:avLst>
            <a:gd name="adj" fmla="val 52968"/>
          </a:avLst>
        </a:prstGeom>
        <a:solidFill>
          <a:srgbClr val="62B7C9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bg1"/>
            </a:solidFill>
            <a:latin typeface="Franklin Gothic Demi Cond" panose="020B0706030402020204" pitchFamily="34" charset="0"/>
          </a:endParaRPr>
        </a:p>
      </dsp:txBody>
      <dsp:txXfrm>
        <a:off x="842327" y="3634853"/>
        <a:ext cx="3128644" cy="9087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DE145-EEA6-400B-ADD5-4B082677BE5B}">
      <dsp:nvSpPr>
        <dsp:cNvPr id="0" name=""/>
        <dsp:cNvSpPr/>
      </dsp:nvSpPr>
      <dsp:spPr>
        <a:xfrm>
          <a:off x="789577" y="573870"/>
          <a:ext cx="836393" cy="8363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46F0D9-6F43-476E-997E-70C8BAF34029}">
      <dsp:nvSpPr>
        <dsp:cNvPr id="0" name=""/>
        <dsp:cNvSpPr/>
      </dsp:nvSpPr>
      <dsp:spPr>
        <a:xfrm>
          <a:off x="12926" y="1534648"/>
          <a:ext cx="2389695" cy="448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kern="1200"/>
            <a:t>Current questions </a:t>
          </a:r>
          <a:r>
            <a:rPr lang="en-US" sz="1400" b="1" kern="1200">
              <a:latin typeface="Calibri Light" panose="020F0302020204030204"/>
            </a:rPr>
            <a:t>from</a:t>
          </a:r>
          <a:r>
            <a:rPr lang="en-US" sz="1400" b="1" kern="1200"/>
            <a:t> seven</a:t>
          </a:r>
          <a:r>
            <a:rPr lang="en-US" sz="1400" b="1" kern="1200">
              <a:latin typeface="Calibri Light" panose="020F0302020204030204"/>
            </a:rPr>
            <a:t> existing</a:t>
          </a:r>
          <a:r>
            <a:rPr lang="en-US" sz="1400" b="1" kern="1200"/>
            <a:t> annual surveys</a:t>
          </a:r>
        </a:p>
      </dsp:txBody>
      <dsp:txXfrm>
        <a:off x="12926" y="1534648"/>
        <a:ext cx="2389695" cy="448447"/>
      </dsp:txXfrm>
    </dsp:sp>
    <dsp:sp modelId="{65D7F76B-E3B9-4EBD-AE88-18FEC7B89CA5}">
      <dsp:nvSpPr>
        <dsp:cNvPr id="0" name=""/>
        <dsp:cNvSpPr/>
      </dsp:nvSpPr>
      <dsp:spPr>
        <a:xfrm>
          <a:off x="12926" y="2037852"/>
          <a:ext cx="2389695" cy="1563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60083-C7F2-4921-9E90-862E24D250AF}">
      <dsp:nvSpPr>
        <dsp:cNvPr id="0" name=""/>
        <dsp:cNvSpPr/>
      </dsp:nvSpPr>
      <dsp:spPr>
        <a:xfrm>
          <a:off x="3597469" y="573870"/>
          <a:ext cx="836393" cy="8363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DEE601-F2F0-4496-8ECA-B82EE6EB279B}">
      <dsp:nvSpPr>
        <dsp:cNvPr id="0" name=""/>
        <dsp:cNvSpPr/>
      </dsp:nvSpPr>
      <dsp:spPr>
        <a:xfrm>
          <a:off x="2820818" y="1540439"/>
          <a:ext cx="2389695" cy="436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kern="1200">
              <a:latin typeface="Calibri Light" panose="020F0302020204030204"/>
            </a:rPr>
            <a:t>Wide</a:t>
          </a:r>
          <a:r>
            <a:rPr lang="en-US" sz="1400" kern="1200"/>
            <a:t> range of economic</a:t>
          </a:r>
          <a:r>
            <a:rPr lang="en-US" sz="1400" kern="1200">
              <a:latin typeface="Calibri Light" panose="020F0302020204030204"/>
            </a:rPr>
            <a:t> data</a:t>
          </a:r>
          <a:r>
            <a:rPr lang="en-US" sz="1400" kern="1200"/>
            <a:t> including:</a:t>
          </a:r>
        </a:p>
      </dsp:txBody>
      <dsp:txXfrm>
        <a:off x="2820818" y="1540439"/>
        <a:ext cx="2389695" cy="436866"/>
      </dsp:txXfrm>
    </dsp:sp>
    <dsp:sp modelId="{BE5279F0-8BE0-45AF-8549-D3DFD4E6C190}">
      <dsp:nvSpPr>
        <dsp:cNvPr id="0" name=""/>
        <dsp:cNvSpPr/>
      </dsp:nvSpPr>
      <dsp:spPr>
        <a:xfrm>
          <a:off x="2820818" y="2037852"/>
          <a:ext cx="2389695" cy="1563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Business Characteristics &amp; Classifications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alibri Light" panose="020F0302020204030204"/>
            </a:rPr>
            <a:t>Employment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alibri Light" panose="020F0302020204030204"/>
            </a:rPr>
            <a:t>Revenues</a:t>
          </a:r>
          <a:endParaRPr lang="en-US" sz="1100" kern="1200"/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Operating Expenses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Assets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Robotic Equipment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alibri Light" panose="020F0302020204030204"/>
            </a:rPr>
            <a:t>Other</a:t>
          </a:r>
          <a:r>
            <a:rPr lang="en-US" sz="1100" kern="1200"/>
            <a:t> Trade or Industry Specific Content</a:t>
          </a:r>
        </a:p>
      </dsp:txBody>
      <dsp:txXfrm>
        <a:off x="2820818" y="2037852"/>
        <a:ext cx="2389695" cy="1563361"/>
      </dsp:txXfrm>
    </dsp:sp>
    <dsp:sp modelId="{FF151210-C65D-4D53-88DC-742580314D84}">
      <dsp:nvSpPr>
        <dsp:cNvPr id="0" name=""/>
        <dsp:cNvSpPr/>
      </dsp:nvSpPr>
      <dsp:spPr>
        <a:xfrm>
          <a:off x="6405361" y="573870"/>
          <a:ext cx="836393" cy="8363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DDC189-8AE7-4185-9AD1-232F8AF03020}">
      <dsp:nvSpPr>
        <dsp:cNvPr id="0" name=""/>
        <dsp:cNvSpPr/>
      </dsp:nvSpPr>
      <dsp:spPr>
        <a:xfrm>
          <a:off x="5628710" y="1540439"/>
          <a:ext cx="2389695" cy="436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>
              <a:latin typeface="Calibri Light" panose="020F0302020204030204"/>
            </a:rPr>
            <a:t>Data</a:t>
          </a:r>
          <a:r>
            <a:rPr lang="en-US" sz="1400" kern="1200"/>
            <a:t> across industries and sectors</a:t>
          </a:r>
        </a:p>
      </dsp:txBody>
      <dsp:txXfrm>
        <a:off x="5628710" y="1540439"/>
        <a:ext cx="2389695" cy="436866"/>
      </dsp:txXfrm>
    </dsp:sp>
    <dsp:sp modelId="{FD4A3876-A8B4-46CF-A760-1F9F9D7814CB}">
      <dsp:nvSpPr>
        <dsp:cNvPr id="0" name=""/>
        <dsp:cNvSpPr/>
      </dsp:nvSpPr>
      <dsp:spPr>
        <a:xfrm>
          <a:off x="5628710" y="2037852"/>
          <a:ext cx="2389695" cy="1563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alibri Light" panose="020F0302020204030204"/>
            </a:rPr>
            <a:t>Agriculture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latin typeface="Calibri Light" panose="020F0302020204030204"/>
            </a:rPr>
            <a:t>Mining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latin typeface="Calibri Light" panose="020F0302020204030204"/>
            </a:rPr>
            <a:t>Construction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latin typeface="Calibri Light" panose="020F0302020204030204"/>
            </a:rPr>
            <a:t>Manufacturing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latin typeface="Calibri Light" panose="020F0302020204030204"/>
            </a:rPr>
            <a:t>Wholesale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latin typeface="Calibri Light" panose="020F0302020204030204"/>
            </a:rPr>
            <a:t>Retail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100" b="0" kern="1200">
              <a:latin typeface="Calibri Light" panose="020F0302020204030204"/>
            </a:rPr>
            <a:t>Services</a:t>
          </a:r>
        </a:p>
      </dsp:txBody>
      <dsp:txXfrm>
        <a:off x="5628710" y="2037852"/>
        <a:ext cx="2389695" cy="1563361"/>
      </dsp:txXfrm>
    </dsp:sp>
    <dsp:sp modelId="{23214483-0D94-4869-8778-C0D02CBF85A0}">
      <dsp:nvSpPr>
        <dsp:cNvPr id="0" name=""/>
        <dsp:cNvSpPr/>
      </dsp:nvSpPr>
      <dsp:spPr>
        <a:xfrm>
          <a:off x="9213253" y="573870"/>
          <a:ext cx="836393" cy="83639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00585-2C0A-45E7-B7EA-84A3155FF790}">
      <dsp:nvSpPr>
        <dsp:cNvPr id="0" name=""/>
        <dsp:cNvSpPr/>
      </dsp:nvSpPr>
      <dsp:spPr>
        <a:xfrm>
          <a:off x="8436602" y="1540439"/>
          <a:ext cx="2389695" cy="436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Geographic location</a:t>
          </a:r>
        </a:p>
      </dsp:txBody>
      <dsp:txXfrm>
        <a:off x="8436602" y="1540439"/>
        <a:ext cx="2389695" cy="436866"/>
      </dsp:txXfrm>
    </dsp:sp>
    <dsp:sp modelId="{ED192A82-62E5-4A30-94B3-00D946AC8B92}">
      <dsp:nvSpPr>
        <dsp:cNvPr id="0" name=""/>
        <dsp:cNvSpPr/>
      </dsp:nvSpPr>
      <dsp:spPr>
        <a:xfrm>
          <a:off x="8436602" y="2037852"/>
          <a:ext cx="2389695" cy="1563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9" y="5"/>
            <a:ext cx="3038475" cy="465136"/>
          </a:xfrm>
          <a:prstGeom prst="rect">
            <a:avLst/>
          </a:prstGeom>
        </p:spPr>
        <p:txBody>
          <a:bodyPr vert="horz" lIns="89693" tIns="44846" rIns="89693" bIns="448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7" y="5"/>
            <a:ext cx="3038475" cy="465136"/>
          </a:xfrm>
          <a:prstGeom prst="rect">
            <a:avLst/>
          </a:prstGeom>
        </p:spPr>
        <p:txBody>
          <a:bodyPr vert="horz" lIns="89693" tIns="44846" rIns="89693" bIns="44846" rtlCol="0"/>
          <a:lstStyle>
            <a:lvl1pPr algn="r">
              <a:defRPr sz="1200"/>
            </a:lvl1pPr>
          </a:lstStyle>
          <a:p>
            <a:fld id="{0B514E1E-FC77-4E95-9140-D304BF6A5DA7}" type="datetimeFigureOut">
              <a:rPr lang="en-US" smtClean="0"/>
              <a:pPr/>
              <a:t>10/26/2023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9" y="8829679"/>
            <a:ext cx="3038475" cy="465136"/>
          </a:xfrm>
          <a:prstGeom prst="rect">
            <a:avLst/>
          </a:prstGeom>
        </p:spPr>
        <p:txBody>
          <a:bodyPr vert="horz" lIns="89693" tIns="44846" rIns="89693" bIns="448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7" y="8829679"/>
            <a:ext cx="3038475" cy="465136"/>
          </a:xfrm>
          <a:prstGeom prst="rect">
            <a:avLst/>
          </a:prstGeom>
        </p:spPr>
        <p:txBody>
          <a:bodyPr vert="horz" lIns="89693" tIns="44846" rIns="89693" bIns="44846" rtlCol="0" anchor="b"/>
          <a:lstStyle>
            <a:lvl1pPr algn="r">
              <a:defRPr sz="1200"/>
            </a:lvl1pPr>
          </a:lstStyle>
          <a:p>
            <a:fld id="{9BE81532-EA74-4AA5-81FC-7A1B5CE0FF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851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" y="0"/>
            <a:ext cx="3037627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00" tIns="44601" rIns="89200" bIns="44601" numCol="1" anchor="t" anchorCtr="0" compatLnSpc="1">
            <a:prstTxWarp prst="textNoShape">
              <a:avLst/>
            </a:prstTxWarp>
          </a:bodyPr>
          <a:lstStyle>
            <a:lvl1pPr defTabSz="892007" eaLnBrk="1" hangingPunct="1">
              <a:defRPr sz="1300"/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190" y="0"/>
            <a:ext cx="3037627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00" tIns="44601" rIns="89200" bIns="44601" numCol="1" anchor="t" anchorCtr="0" compatLnSpc="1">
            <a:prstTxWarp prst="textNoShape">
              <a:avLst/>
            </a:prstTxWarp>
          </a:bodyPr>
          <a:lstStyle>
            <a:lvl1pPr algn="r" defTabSz="892007" eaLnBrk="1" hangingPunct="1">
              <a:defRPr sz="1300"/>
            </a:lvl1pPr>
          </a:lstStyle>
          <a:p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9575" y="701675"/>
            <a:ext cx="6191250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72" y="4416115"/>
            <a:ext cx="5607683" cy="418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00" tIns="44601" rIns="89200" bIns="446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9" y="8830627"/>
            <a:ext cx="3037627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00" tIns="44601" rIns="89200" bIns="44601" numCol="1" anchor="b" anchorCtr="0" compatLnSpc="1">
            <a:prstTxWarp prst="textNoShape">
              <a:avLst/>
            </a:prstTxWarp>
          </a:bodyPr>
          <a:lstStyle>
            <a:lvl1pPr defTabSz="892007" eaLnBrk="1" hangingPunct="1">
              <a:defRPr sz="1300"/>
            </a:lvl1pPr>
          </a:lstStyle>
          <a:p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190" y="8830627"/>
            <a:ext cx="3037627" cy="46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00" tIns="44601" rIns="89200" bIns="44601" numCol="1" anchor="b" anchorCtr="0" compatLnSpc="1">
            <a:prstTxWarp prst="textNoShape">
              <a:avLst/>
            </a:prstTxWarp>
          </a:bodyPr>
          <a:lstStyle>
            <a:lvl1pPr algn="r" defTabSz="892007" eaLnBrk="1" hangingPunct="1">
              <a:defRPr sz="1300"/>
            </a:lvl1pPr>
          </a:lstStyle>
          <a:p>
            <a:fld id="{408FE174-8A2A-45BA-8A3C-FDCF205800B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1343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5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8FE174-8A2A-45BA-8A3C-FDCF205800B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52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305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121EE-CB54-4BCF-A9C2-01531DF26D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343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121EE-CB54-4BCF-A9C2-01531DF26D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867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419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75454-3324-42E9-A5EA-3AFA19B8D5C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658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33367-C7DD-4070-8A8A-4A94FB71ED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87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064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537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FE174-8A2A-45BA-8A3C-FDCF205800B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30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FE174-8A2A-45BA-8A3C-FDCF205800B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597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33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72" y="4416115"/>
            <a:ext cx="5607683" cy="41824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920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8FE174-8A2A-45BA-8A3C-FDCF205800B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920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889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72" y="4416115"/>
            <a:ext cx="5607683" cy="41824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E174-8A2A-45BA-8A3C-FDCF205800B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25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6806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803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3560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33367-C7DD-4070-8A8A-4A94FB71ED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3089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33367-C7DD-4070-8A8A-4A94FB71ED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2021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33367-C7DD-4070-8A8A-4A94FB71ED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1333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FE174-8A2A-45BA-8A3C-FDCF205800B7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258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383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72" y="4416115"/>
            <a:ext cx="5607683" cy="41824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920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8FE174-8A2A-45BA-8A3C-FDCF205800B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920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905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920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3B9073-4934-4A18-B03D-7FA2DABDE59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920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374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480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121EE-CB54-4BCF-A9C2-01531DF26D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476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72" y="4416115"/>
            <a:ext cx="5607683" cy="41824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FE174-8A2A-45BA-8A3C-FDCF205800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4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121EE-CB54-4BCF-A9C2-01531DF26D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801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D19DCB-FFC4-2F43-8715-1E9317051FE8}"/>
              </a:ext>
            </a:extLst>
          </p:cNvPr>
          <p:cNvSpPr/>
          <p:nvPr userDrawn="1"/>
        </p:nvSpPr>
        <p:spPr>
          <a:xfrm>
            <a:off x="0" y="0"/>
            <a:ext cx="12192000" cy="5872164"/>
          </a:xfrm>
          <a:prstGeom prst="rect">
            <a:avLst/>
          </a:prstGeom>
          <a:solidFill>
            <a:srgbClr val="1C2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318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FF45C56A-2920-B741-9471-C6F99838F6F7}"/>
              </a:ext>
            </a:extLst>
          </p:cNvPr>
          <p:cNvGrpSpPr/>
          <p:nvPr userDrawn="1"/>
        </p:nvGrpSpPr>
        <p:grpSpPr>
          <a:xfrm>
            <a:off x="-1017" y="6348785"/>
            <a:ext cx="506723" cy="507493"/>
            <a:chOff x="0" y="0"/>
            <a:chExt cx="1013445" cy="1014983"/>
          </a:xfrm>
        </p:grpSpPr>
        <p:sp>
          <p:nvSpPr>
            <p:cNvPr id="5" name="Square">
              <a:extLst>
                <a:ext uri="{FF2B5EF4-FFF2-40B4-BE49-F238E27FC236}">
                  <a16:creationId xmlns:a16="http://schemas.microsoft.com/office/drawing/2014/main" id="{35F24BB3-56F6-914B-A2DC-03B3185B0E6E}"/>
                </a:ext>
              </a:extLst>
            </p:cNvPr>
            <p:cNvSpPr/>
            <p:nvPr/>
          </p:nvSpPr>
          <p:spPr>
            <a:xfrm>
              <a:off x="0" y="0"/>
              <a:ext cx="1013446" cy="1014984"/>
            </a:xfrm>
            <a:prstGeom prst="rect">
              <a:avLst/>
            </a:pr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spcBef>
                  <a:spcPts val="1500"/>
                </a:spcBef>
                <a:defRPr sz="3200" b="1">
                  <a:solidFill>
                    <a:srgbClr val="FFFFFF"/>
                  </a:solidFill>
                  <a:latin typeface="Gilroy Bold"/>
                  <a:ea typeface="Gilroy Bold"/>
                  <a:cs typeface="Gilroy Bold"/>
                  <a:sym typeface="Gilroy"/>
                </a:defRPr>
              </a:pPr>
              <a:endParaRPr sz="1600" dirty="0"/>
            </a:p>
          </p:txBody>
        </p:sp>
        <p:pic>
          <p:nvPicPr>
            <p:cNvPr id="6" name="Grafik-Logo_Black.png" descr="Grafik-Logo_Black.png">
              <a:extLst>
                <a:ext uri="{FF2B5EF4-FFF2-40B4-BE49-F238E27FC236}">
                  <a16:creationId xmlns:a16="http://schemas.microsoft.com/office/drawing/2014/main" id="{9AA0920E-0128-B641-9A91-5608DF7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815" y="240792"/>
              <a:ext cx="297816" cy="5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93715246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E321A9B-FB3C-2241-9C6B-55FF6081F50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34315391"/>
              </p:ext>
            </p:extLst>
          </p:nvPr>
        </p:nvGraphicFramePr>
        <p:xfrm>
          <a:off x="1489211" y="943037"/>
          <a:ext cx="10311396" cy="54450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9283">
                  <a:extLst>
                    <a:ext uri="{9D8B030D-6E8A-4147-A177-3AD203B41FA5}">
                      <a16:colId xmlns:a16="http://schemas.microsoft.com/office/drawing/2014/main" val="3558723191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2264085060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981872496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692176528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4162704286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2943111433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3699223167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2533739968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4073316257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2596340124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3155175019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1766918819"/>
                    </a:ext>
                  </a:extLst>
                </a:gridCol>
              </a:tblGrid>
              <a:tr h="3106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June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July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August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September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October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November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December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January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February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March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April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May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186102"/>
                  </a:ext>
                </a:extLst>
              </a:tr>
              <a:tr h="51344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234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317563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7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>
            <a:extLst>
              <a:ext uri="{FF2B5EF4-FFF2-40B4-BE49-F238E27FC236}">
                <a16:creationId xmlns:a16="http://schemas.microsoft.com/office/drawing/2014/main" id="{D4714590-0D19-0A4E-A51F-E11BB978AC3C}"/>
              </a:ext>
            </a:extLst>
          </p:cNvPr>
          <p:cNvSpPr/>
          <p:nvPr userDrawn="1"/>
        </p:nvSpPr>
        <p:spPr>
          <a:xfrm>
            <a:off x="1156836" y="801857"/>
            <a:ext cx="10866401" cy="5476588"/>
          </a:xfrm>
          <a:prstGeom prst="rect">
            <a:avLst/>
          </a:prstGeom>
          <a:solidFill>
            <a:srgbClr val="F2F2F2">
              <a:alpha val="97561"/>
            </a:srgbClr>
          </a:solidFill>
          <a:ln w="12700">
            <a:miter lim="400000"/>
          </a:ln>
        </p:spPr>
        <p:txBody>
          <a:bodyPr tIns="45720" bIns="45720"/>
          <a:lstStyle/>
          <a:p>
            <a:pPr algn="ctr" defTabSz="913825">
              <a:lnSpc>
                <a:spcPct val="100000"/>
              </a:lnSpc>
              <a:spcBef>
                <a:spcPts val="0"/>
              </a:spcBef>
              <a:defRPr sz="3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  <a:sym typeface="Gilroy"/>
              </a:defRPr>
            </a:pPr>
            <a:endParaRPr sz="1700" b="0" i="0" dirty="0"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Gilroy" pitchFamily="2" charset="77"/>
              <a:sym typeface="Gilroy"/>
            </a:endParaRP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FF45C56A-2920-B741-9471-C6F99838F6F7}"/>
              </a:ext>
            </a:extLst>
          </p:cNvPr>
          <p:cNvGrpSpPr/>
          <p:nvPr userDrawn="1"/>
        </p:nvGrpSpPr>
        <p:grpSpPr>
          <a:xfrm>
            <a:off x="-1017" y="6348785"/>
            <a:ext cx="506723" cy="507493"/>
            <a:chOff x="0" y="0"/>
            <a:chExt cx="1013445" cy="1014983"/>
          </a:xfrm>
        </p:grpSpPr>
        <p:sp>
          <p:nvSpPr>
            <p:cNvPr id="5" name="Square">
              <a:extLst>
                <a:ext uri="{FF2B5EF4-FFF2-40B4-BE49-F238E27FC236}">
                  <a16:creationId xmlns:a16="http://schemas.microsoft.com/office/drawing/2014/main" id="{35F24BB3-56F6-914B-A2DC-03B3185B0E6E}"/>
                </a:ext>
              </a:extLst>
            </p:cNvPr>
            <p:cNvSpPr/>
            <p:nvPr/>
          </p:nvSpPr>
          <p:spPr>
            <a:xfrm>
              <a:off x="0" y="0"/>
              <a:ext cx="1013446" cy="1014984"/>
            </a:xfrm>
            <a:prstGeom prst="rect">
              <a:avLst/>
            </a:pr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spcBef>
                  <a:spcPts val="1500"/>
                </a:spcBef>
                <a:defRPr sz="3200" b="1">
                  <a:solidFill>
                    <a:srgbClr val="FFFFFF"/>
                  </a:solidFill>
                  <a:latin typeface="Gilroy Bold"/>
                  <a:ea typeface="Gilroy Bold"/>
                  <a:cs typeface="Gilroy Bold"/>
                  <a:sym typeface="Gilroy"/>
                </a:defRPr>
              </a:pPr>
              <a:endParaRPr sz="1600" dirty="0"/>
            </a:p>
          </p:txBody>
        </p:sp>
        <p:pic>
          <p:nvPicPr>
            <p:cNvPr id="6" name="Grafik-Logo_Black.png" descr="Grafik-Logo_Black.png">
              <a:extLst>
                <a:ext uri="{FF2B5EF4-FFF2-40B4-BE49-F238E27FC236}">
                  <a16:creationId xmlns:a16="http://schemas.microsoft.com/office/drawing/2014/main" id="{9AA0920E-0128-B641-9A91-5608DF7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815" y="240792"/>
              <a:ext cx="297816" cy="5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C4DFC24-C90D-9841-B7A5-6DBA453DBDFF}"/>
              </a:ext>
            </a:extLst>
          </p:cNvPr>
          <p:cNvCxnSpPr>
            <a:cxnSpLocks/>
          </p:cNvCxnSpPr>
          <p:nvPr userDrawn="1"/>
        </p:nvCxnSpPr>
        <p:spPr>
          <a:xfrm>
            <a:off x="6591477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FC443C6-964B-A14F-BF00-C6C5040672FC}"/>
              </a:ext>
            </a:extLst>
          </p:cNvPr>
          <p:cNvCxnSpPr>
            <a:cxnSpLocks/>
          </p:cNvCxnSpPr>
          <p:nvPr userDrawn="1"/>
        </p:nvCxnSpPr>
        <p:spPr>
          <a:xfrm flipV="1">
            <a:off x="851345" y="1298915"/>
            <a:ext cx="11346517" cy="1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13C54FC-A110-634A-85B0-4903B9FD2F7F}"/>
              </a:ext>
            </a:extLst>
          </p:cNvPr>
          <p:cNvCxnSpPr/>
          <p:nvPr userDrawn="1"/>
        </p:nvCxnSpPr>
        <p:spPr>
          <a:xfrm>
            <a:off x="12113872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EF8CC61-48F0-F34C-B9E4-87CFAAF99D69}"/>
              </a:ext>
            </a:extLst>
          </p:cNvPr>
          <p:cNvCxnSpPr>
            <a:cxnSpLocks/>
          </p:cNvCxnSpPr>
          <p:nvPr userDrawn="1"/>
        </p:nvCxnSpPr>
        <p:spPr>
          <a:xfrm>
            <a:off x="5685704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1322A53-215E-D04C-B05F-F6EB6FA76CE3}"/>
              </a:ext>
            </a:extLst>
          </p:cNvPr>
          <p:cNvCxnSpPr>
            <a:cxnSpLocks/>
          </p:cNvCxnSpPr>
          <p:nvPr userDrawn="1"/>
        </p:nvCxnSpPr>
        <p:spPr>
          <a:xfrm>
            <a:off x="4779931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5877D70-2D7A-2947-86AE-F02B70AC8C8C}"/>
              </a:ext>
            </a:extLst>
          </p:cNvPr>
          <p:cNvCxnSpPr>
            <a:cxnSpLocks/>
          </p:cNvCxnSpPr>
          <p:nvPr userDrawn="1"/>
        </p:nvCxnSpPr>
        <p:spPr>
          <a:xfrm>
            <a:off x="3874157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A50CE51-B3C3-7344-B4CB-E61DA1E1C509}"/>
              </a:ext>
            </a:extLst>
          </p:cNvPr>
          <p:cNvCxnSpPr>
            <a:cxnSpLocks/>
          </p:cNvCxnSpPr>
          <p:nvPr userDrawn="1"/>
        </p:nvCxnSpPr>
        <p:spPr>
          <a:xfrm>
            <a:off x="2968383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C41E894-9651-EE4B-B730-4B06E6B92DA9}"/>
              </a:ext>
            </a:extLst>
          </p:cNvPr>
          <p:cNvCxnSpPr>
            <a:cxnSpLocks/>
          </p:cNvCxnSpPr>
          <p:nvPr userDrawn="1"/>
        </p:nvCxnSpPr>
        <p:spPr>
          <a:xfrm>
            <a:off x="2062610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8BB185E-5E73-0046-A621-008C4B3DA27C}"/>
              </a:ext>
            </a:extLst>
          </p:cNvPr>
          <p:cNvCxnSpPr>
            <a:cxnSpLocks/>
          </p:cNvCxnSpPr>
          <p:nvPr userDrawn="1"/>
        </p:nvCxnSpPr>
        <p:spPr>
          <a:xfrm>
            <a:off x="11120345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15A0737-BCF7-BC42-B9C3-31E755AE5285}"/>
              </a:ext>
            </a:extLst>
          </p:cNvPr>
          <p:cNvCxnSpPr>
            <a:cxnSpLocks/>
          </p:cNvCxnSpPr>
          <p:nvPr userDrawn="1"/>
        </p:nvCxnSpPr>
        <p:spPr>
          <a:xfrm>
            <a:off x="10214572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B5C3B10-B4E3-D744-AAAD-BB9A1FC41FF8}"/>
              </a:ext>
            </a:extLst>
          </p:cNvPr>
          <p:cNvCxnSpPr>
            <a:cxnSpLocks/>
          </p:cNvCxnSpPr>
          <p:nvPr userDrawn="1"/>
        </p:nvCxnSpPr>
        <p:spPr>
          <a:xfrm>
            <a:off x="9308799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C5192F1-7810-7B4E-88CE-4C108A2DA160}"/>
              </a:ext>
            </a:extLst>
          </p:cNvPr>
          <p:cNvCxnSpPr>
            <a:cxnSpLocks/>
          </p:cNvCxnSpPr>
          <p:nvPr userDrawn="1"/>
        </p:nvCxnSpPr>
        <p:spPr>
          <a:xfrm>
            <a:off x="8403025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E42B4C9-33F9-E441-A451-9706E473CE13}"/>
              </a:ext>
            </a:extLst>
          </p:cNvPr>
          <p:cNvCxnSpPr>
            <a:cxnSpLocks/>
          </p:cNvCxnSpPr>
          <p:nvPr userDrawn="1"/>
        </p:nvCxnSpPr>
        <p:spPr>
          <a:xfrm>
            <a:off x="7497251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9272837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FF45C56A-2920-B741-9471-C6F99838F6F7}"/>
              </a:ext>
            </a:extLst>
          </p:cNvPr>
          <p:cNvGrpSpPr/>
          <p:nvPr userDrawn="1"/>
        </p:nvGrpSpPr>
        <p:grpSpPr>
          <a:xfrm>
            <a:off x="-1017" y="6348785"/>
            <a:ext cx="506723" cy="507493"/>
            <a:chOff x="0" y="0"/>
            <a:chExt cx="1013445" cy="1014983"/>
          </a:xfrm>
        </p:grpSpPr>
        <p:sp>
          <p:nvSpPr>
            <p:cNvPr id="5" name="Square">
              <a:extLst>
                <a:ext uri="{FF2B5EF4-FFF2-40B4-BE49-F238E27FC236}">
                  <a16:creationId xmlns:a16="http://schemas.microsoft.com/office/drawing/2014/main" id="{35F24BB3-56F6-914B-A2DC-03B3185B0E6E}"/>
                </a:ext>
              </a:extLst>
            </p:cNvPr>
            <p:cNvSpPr/>
            <p:nvPr/>
          </p:nvSpPr>
          <p:spPr>
            <a:xfrm>
              <a:off x="0" y="0"/>
              <a:ext cx="1013446" cy="1014984"/>
            </a:xfrm>
            <a:prstGeom prst="rect">
              <a:avLst/>
            </a:pr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spcBef>
                  <a:spcPts val="1500"/>
                </a:spcBef>
                <a:defRPr sz="3200" b="1">
                  <a:solidFill>
                    <a:srgbClr val="FFFFFF"/>
                  </a:solidFill>
                  <a:latin typeface="Gilroy Bold"/>
                  <a:ea typeface="Gilroy Bold"/>
                  <a:cs typeface="Gilroy Bold"/>
                  <a:sym typeface="Gilroy"/>
                </a:defRPr>
              </a:pPr>
              <a:endParaRPr sz="1600" dirty="0"/>
            </a:p>
          </p:txBody>
        </p:sp>
        <p:pic>
          <p:nvPicPr>
            <p:cNvPr id="6" name="Grafik-Logo_Black.png" descr="Grafik-Logo_Black.png">
              <a:extLst>
                <a:ext uri="{FF2B5EF4-FFF2-40B4-BE49-F238E27FC236}">
                  <a16:creationId xmlns:a16="http://schemas.microsoft.com/office/drawing/2014/main" id="{9AA0920E-0128-B641-9A91-5608DF7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815" y="240792"/>
              <a:ext cx="297816" cy="5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" name="Rectangle">
            <a:extLst>
              <a:ext uri="{FF2B5EF4-FFF2-40B4-BE49-F238E27FC236}">
                <a16:creationId xmlns:a16="http://schemas.microsoft.com/office/drawing/2014/main" id="{2C99107C-8816-4E45-AB5C-76B2386716FD}"/>
              </a:ext>
            </a:extLst>
          </p:cNvPr>
          <p:cNvSpPr/>
          <p:nvPr userDrawn="1"/>
        </p:nvSpPr>
        <p:spPr>
          <a:xfrm>
            <a:off x="507709" y="508000"/>
            <a:ext cx="3810001" cy="5842000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spcBef>
                <a:spcPts val="1500"/>
              </a:spcBef>
              <a:defRPr sz="3200" b="1">
                <a:solidFill>
                  <a:srgbClr val="F5F5F5"/>
                </a:solidFill>
                <a:latin typeface="Gilroy Bold"/>
                <a:ea typeface="Gilroy Bold"/>
                <a:cs typeface="Gilroy Bold"/>
                <a:sym typeface="Gilroy"/>
              </a:defRPr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79236031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rgbClr val="182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-Logo_RightIdea_White.png" descr="Grafik-Logo_RightIdea_White.png">
            <a:extLst>
              <a:ext uri="{FF2B5EF4-FFF2-40B4-BE49-F238E27FC236}">
                <a16:creationId xmlns:a16="http://schemas.microsoft.com/office/drawing/2014/main" id="{B7838E36-81B9-BA4C-817C-B2B078009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8967"/>
          <a:stretch/>
        </p:blipFill>
        <p:spPr>
          <a:xfrm>
            <a:off x="168373" y="6459614"/>
            <a:ext cx="203102" cy="2849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1646293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-Logo_RightIdea_White.png" descr="Grafik-Logo_RightIdea_White.png">
            <a:extLst>
              <a:ext uri="{FF2B5EF4-FFF2-40B4-BE49-F238E27FC236}">
                <a16:creationId xmlns:a16="http://schemas.microsoft.com/office/drawing/2014/main" id="{B7838E36-81B9-BA4C-817C-B2B078009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8967"/>
          <a:stretch/>
        </p:blipFill>
        <p:spPr>
          <a:xfrm>
            <a:off x="168373" y="6459614"/>
            <a:ext cx="203102" cy="2849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186334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">
    <p:bg>
      <p:bgPr>
        <a:solidFill>
          <a:schemeClr val="accent6">
            <a:hueOff val="-4390991"/>
            <a:satOff val="-83104"/>
            <a:lumOff val="-4471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rafik-Logo_RightIdea_White.png" descr="Grafik-Logo_RightIdea_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555" y="3322713"/>
            <a:ext cx="3980889" cy="6162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2949814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FF45C56A-2920-B741-9471-C6F99838F6F7}"/>
              </a:ext>
            </a:extLst>
          </p:cNvPr>
          <p:cNvGrpSpPr/>
          <p:nvPr userDrawn="1"/>
        </p:nvGrpSpPr>
        <p:grpSpPr>
          <a:xfrm>
            <a:off x="-1017" y="6348785"/>
            <a:ext cx="506723" cy="507493"/>
            <a:chOff x="0" y="0"/>
            <a:chExt cx="1013445" cy="1014983"/>
          </a:xfrm>
        </p:grpSpPr>
        <p:sp>
          <p:nvSpPr>
            <p:cNvPr id="5" name="Square">
              <a:extLst>
                <a:ext uri="{FF2B5EF4-FFF2-40B4-BE49-F238E27FC236}">
                  <a16:creationId xmlns:a16="http://schemas.microsoft.com/office/drawing/2014/main" id="{35F24BB3-56F6-914B-A2DC-03B3185B0E6E}"/>
                </a:ext>
              </a:extLst>
            </p:cNvPr>
            <p:cNvSpPr/>
            <p:nvPr/>
          </p:nvSpPr>
          <p:spPr>
            <a:xfrm>
              <a:off x="0" y="0"/>
              <a:ext cx="1013446" cy="1014984"/>
            </a:xfrm>
            <a:prstGeom prst="rect">
              <a:avLst/>
            </a:pr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spcBef>
                  <a:spcPts val="1500"/>
                </a:spcBef>
                <a:defRPr sz="3200" b="1">
                  <a:solidFill>
                    <a:srgbClr val="FFFFFF"/>
                  </a:solidFill>
                  <a:latin typeface="Gilroy Bold"/>
                  <a:ea typeface="Gilroy Bold"/>
                  <a:cs typeface="Gilroy Bold"/>
                  <a:sym typeface="Gilroy"/>
                </a:defRPr>
              </a:pPr>
              <a:endParaRPr sz="1600" dirty="0"/>
            </a:p>
          </p:txBody>
        </p:sp>
        <p:pic>
          <p:nvPicPr>
            <p:cNvPr id="6" name="Grafik-Logo_Black.png" descr="Grafik-Logo_Black.png">
              <a:extLst>
                <a:ext uri="{FF2B5EF4-FFF2-40B4-BE49-F238E27FC236}">
                  <a16:creationId xmlns:a16="http://schemas.microsoft.com/office/drawing/2014/main" id="{9AA0920E-0128-B641-9A91-5608DF7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815" y="240792"/>
              <a:ext cx="297816" cy="5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A373A7-8E8A-2643-A29C-7CD1896C9A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8688" y="457200"/>
            <a:ext cx="5167312" cy="74295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000" b="1" i="0" baseline="0">
                <a:solidFill>
                  <a:schemeClr val="tx1"/>
                </a:solidFill>
                <a:latin typeface="Gilroy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D1DCAD-4B5C-544E-8D42-09094DE906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2988" y="1728788"/>
            <a:ext cx="9315450" cy="4619625"/>
          </a:xfrm>
          <a:prstGeom prst="rect">
            <a:avLst/>
          </a:prstGeom>
        </p:spPr>
        <p:txBody>
          <a:bodyPr/>
          <a:lstStyle>
            <a:lvl1pPr>
              <a:defRPr sz="2000" b="0" i="0" baseline="0">
                <a:solidFill>
                  <a:schemeClr val="tx1"/>
                </a:solidFill>
                <a:latin typeface="Gilroy" pitchFamily="2" charset="77"/>
              </a:defRPr>
            </a:lvl1pPr>
            <a:lvl2pPr>
              <a:defRPr sz="2000" b="0" i="0" baseline="0">
                <a:solidFill>
                  <a:schemeClr val="tx1"/>
                </a:solidFill>
                <a:latin typeface="Gilroy" pitchFamily="2" charset="77"/>
              </a:defRPr>
            </a:lvl2pPr>
            <a:lvl3pPr>
              <a:defRPr sz="2000" b="0" i="0" baseline="0">
                <a:solidFill>
                  <a:schemeClr val="tx1"/>
                </a:solidFill>
                <a:latin typeface="Gilroy" pitchFamily="2" charset="77"/>
              </a:defRPr>
            </a:lvl3pPr>
            <a:lvl4pPr>
              <a:defRPr sz="1800" b="0" i="0" baseline="0">
                <a:solidFill>
                  <a:schemeClr val="tx1"/>
                </a:solidFill>
                <a:latin typeface="Gilroy Light" pitchFamily="2" charset="77"/>
              </a:defRPr>
            </a:lvl4pPr>
            <a:lvl5pPr>
              <a:defRPr sz="2000" b="0" i="0" baseline="0">
                <a:solidFill>
                  <a:schemeClr val="tx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8507838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>
            <a:extLst>
              <a:ext uri="{FF2B5EF4-FFF2-40B4-BE49-F238E27FC236}">
                <a16:creationId xmlns:a16="http://schemas.microsoft.com/office/drawing/2014/main" id="{D4714590-0D19-0A4E-A51F-E11BB978AC3C}"/>
              </a:ext>
            </a:extLst>
          </p:cNvPr>
          <p:cNvSpPr/>
          <p:nvPr userDrawn="1"/>
        </p:nvSpPr>
        <p:spPr>
          <a:xfrm>
            <a:off x="1156836" y="801857"/>
            <a:ext cx="10866401" cy="5476588"/>
          </a:xfrm>
          <a:prstGeom prst="rect">
            <a:avLst/>
          </a:prstGeom>
          <a:solidFill>
            <a:srgbClr val="F2F2F2">
              <a:alpha val="97561"/>
            </a:srgbClr>
          </a:solidFill>
          <a:ln w="12700">
            <a:miter lim="400000"/>
          </a:ln>
        </p:spPr>
        <p:txBody>
          <a:bodyPr tIns="45720" bIns="45720"/>
          <a:lstStyle/>
          <a:p>
            <a:pPr algn="ctr" defTabSz="913825">
              <a:lnSpc>
                <a:spcPct val="100000"/>
              </a:lnSpc>
              <a:spcBef>
                <a:spcPts val="0"/>
              </a:spcBef>
              <a:defRPr sz="3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  <a:sym typeface="Gilroy"/>
              </a:defRPr>
            </a:pPr>
            <a:endParaRPr sz="1700" b="0" i="0" dirty="0"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Gilroy" pitchFamily="2" charset="77"/>
              <a:sym typeface="Gilroy"/>
            </a:endParaRP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FF45C56A-2920-B741-9471-C6F99838F6F7}"/>
              </a:ext>
            </a:extLst>
          </p:cNvPr>
          <p:cNvGrpSpPr/>
          <p:nvPr userDrawn="1"/>
        </p:nvGrpSpPr>
        <p:grpSpPr>
          <a:xfrm>
            <a:off x="-1017" y="6348785"/>
            <a:ext cx="506723" cy="507493"/>
            <a:chOff x="0" y="0"/>
            <a:chExt cx="1013445" cy="1014983"/>
          </a:xfrm>
        </p:grpSpPr>
        <p:sp>
          <p:nvSpPr>
            <p:cNvPr id="5" name="Square">
              <a:extLst>
                <a:ext uri="{FF2B5EF4-FFF2-40B4-BE49-F238E27FC236}">
                  <a16:creationId xmlns:a16="http://schemas.microsoft.com/office/drawing/2014/main" id="{35F24BB3-56F6-914B-A2DC-03B3185B0E6E}"/>
                </a:ext>
              </a:extLst>
            </p:cNvPr>
            <p:cNvSpPr/>
            <p:nvPr/>
          </p:nvSpPr>
          <p:spPr>
            <a:xfrm>
              <a:off x="0" y="0"/>
              <a:ext cx="1013446" cy="1014984"/>
            </a:xfrm>
            <a:prstGeom prst="rect">
              <a:avLst/>
            </a:pr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spcBef>
                  <a:spcPts val="1500"/>
                </a:spcBef>
                <a:defRPr sz="3200" b="1">
                  <a:solidFill>
                    <a:srgbClr val="FFFFFF"/>
                  </a:solidFill>
                  <a:latin typeface="Gilroy Bold"/>
                  <a:ea typeface="Gilroy Bold"/>
                  <a:cs typeface="Gilroy Bold"/>
                  <a:sym typeface="Gilroy"/>
                </a:defRPr>
              </a:pPr>
              <a:endParaRPr sz="1600" dirty="0"/>
            </a:p>
          </p:txBody>
        </p:sp>
        <p:pic>
          <p:nvPicPr>
            <p:cNvPr id="6" name="Grafik-Logo_Black.png" descr="Grafik-Logo_Black.png">
              <a:extLst>
                <a:ext uri="{FF2B5EF4-FFF2-40B4-BE49-F238E27FC236}">
                  <a16:creationId xmlns:a16="http://schemas.microsoft.com/office/drawing/2014/main" id="{9AA0920E-0128-B641-9A91-5608DF7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815" y="240792"/>
              <a:ext cx="297816" cy="5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13C54FC-A110-634A-85B0-4903B9FD2F7F}"/>
              </a:ext>
            </a:extLst>
          </p:cNvPr>
          <p:cNvCxnSpPr/>
          <p:nvPr userDrawn="1"/>
        </p:nvCxnSpPr>
        <p:spPr>
          <a:xfrm>
            <a:off x="12113872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8BB185E-5E73-0046-A621-008C4B3DA27C}"/>
              </a:ext>
            </a:extLst>
          </p:cNvPr>
          <p:cNvCxnSpPr>
            <a:cxnSpLocks/>
          </p:cNvCxnSpPr>
          <p:nvPr userDrawn="1"/>
        </p:nvCxnSpPr>
        <p:spPr>
          <a:xfrm>
            <a:off x="11192102" y="506437"/>
            <a:ext cx="0" cy="5972184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139262-D35A-6F45-9491-649AF817CE89}"/>
              </a:ext>
            </a:extLst>
          </p:cNvPr>
          <p:cNvGrpSpPr/>
          <p:nvPr userDrawn="1"/>
        </p:nvGrpSpPr>
        <p:grpSpPr>
          <a:xfrm>
            <a:off x="52867" y="720105"/>
            <a:ext cx="11346517" cy="468472"/>
            <a:chOff x="851345" y="804775"/>
            <a:chExt cx="11346517" cy="46847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0555DB2-0004-9A41-9E60-037BA18357D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51345" y="1188844"/>
              <a:ext cx="11346517" cy="1"/>
            </a:xfrm>
            <a:prstGeom prst="line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2" name="July">
              <a:extLst>
                <a:ext uri="{FF2B5EF4-FFF2-40B4-BE49-F238E27FC236}">
                  <a16:creationId xmlns:a16="http://schemas.microsoft.com/office/drawing/2014/main" id="{15D318D6-2A7D-7D43-9B4F-439FF0148950}"/>
                </a:ext>
              </a:extLst>
            </p:cNvPr>
            <p:cNvSpPr/>
            <p:nvPr userDrawn="1"/>
          </p:nvSpPr>
          <p:spPr>
            <a:xfrm>
              <a:off x="1928111" y="810883"/>
              <a:ext cx="862642" cy="45578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000000"/>
                  </a:solidFill>
                  <a:latin typeface="Gilroy" pitchFamily="2" charset="77"/>
                </a:rPr>
                <a:t>May</a:t>
              </a: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  <p:sp>
          <p:nvSpPr>
            <p:cNvPr id="23" name="July">
              <a:extLst>
                <a:ext uri="{FF2B5EF4-FFF2-40B4-BE49-F238E27FC236}">
                  <a16:creationId xmlns:a16="http://schemas.microsoft.com/office/drawing/2014/main" id="{C5FEC808-0D26-FF4B-9F2A-739252AE395C}"/>
                </a:ext>
              </a:extLst>
            </p:cNvPr>
            <p:cNvSpPr/>
            <p:nvPr userDrawn="1"/>
          </p:nvSpPr>
          <p:spPr>
            <a:xfrm>
              <a:off x="2744600" y="810883"/>
              <a:ext cx="862642" cy="45578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000000"/>
                  </a:solidFill>
                  <a:latin typeface="Gilroy" pitchFamily="2" charset="77"/>
                </a:rPr>
                <a:t>June</a:t>
              </a: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  <p:sp>
          <p:nvSpPr>
            <p:cNvPr id="24" name="July">
              <a:extLst>
                <a:ext uri="{FF2B5EF4-FFF2-40B4-BE49-F238E27FC236}">
                  <a16:creationId xmlns:a16="http://schemas.microsoft.com/office/drawing/2014/main" id="{DAF8D41F-CF4B-654A-A55D-833ADB27F98F}"/>
                </a:ext>
              </a:extLst>
            </p:cNvPr>
            <p:cNvSpPr/>
            <p:nvPr userDrawn="1"/>
          </p:nvSpPr>
          <p:spPr>
            <a:xfrm>
              <a:off x="3624958" y="810883"/>
              <a:ext cx="795914" cy="45578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000000"/>
                  </a:solidFill>
                  <a:latin typeface="Gilroy" pitchFamily="2" charset="77"/>
                </a:rPr>
                <a:t>July</a:t>
              </a: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  <p:sp>
          <p:nvSpPr>
            <p:cNvPr id="25" name="July">
              <a:extLst>
                <a:ext uri="{FF2B5EF4-FFF2-40B4-BE49-F238E27FC236}">
                  <a16:creationId xmlns:a16="http://schemas.microsoft.com/office/drawing/2014/main" id="{9B11D302-5CA6-B74B-AC8C-6F2F7F321C8F}"/>
                </a:ext>
              </a:extLst>
            </p:cNvPr>
            <p:cNvSpPr/>
            <p:nvPr userDrawn="1"/>
          </p:nvSpPr>
          <p:spPr>
            <a:xfrm>
              <a:off x="1117969" y="891466"/>
              <a:ext cx="862642" cy="307778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  <p:sp>
          <p:nvSpPr>
            <p:cNvPr id="26" name="July">
              <a:extLst>
                <a:ext uri="{FF2B5EF4-FFF2-40B4-BE49-F238E27FC236}">
                  <a16:creationId xmlns:a16="http://schemas.microsoft.com/office/drawing/2014/main" id="{931E10A4-298F-E541-9BF9-51176DFD5FF8}"/>
                </a:ext>
              </a:extLst>
            </p:cNvPr>
            <p:cNvSpPr/>
            <p:nvPr userDrawn="1"/>
          </p:nvSpPr>
          <p:spPr>
            <a:xfrm>
              <a:off x="4412065" y="810883"/>
              <a:ext cx="717987" cy="45578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000000"/>
                  </a:solidFill>
                  <a:latin typeface="Gilroy" pitchFamily="2" charset="77"/>
                </a:rPr>
                <a:t>August</a:t>
              </a: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  <p:sp>
          <p:nvSpPr>
            <p:cNvPr id="27" name="July">
              <a:extLst>
                <a:ext uri="{FF2B5EF4-FFF2-40B4-BE49-F238E27FC236}">
                  <a16:creationId xmlns:a16="http://schemas.microsoft.com/office/drawing/2014/main" id="{24539431-56CF-2140-8110-9E3643055E91}"/>
                </a:ext>
              </a:extLst>
            </p:cNvPr>
            <p:cNvSpPr/>
            <p:nvPr userDrawn="1"/>
          </p:nvSpPr>
          <p:spPr>
            <a:xfrm>
              <a:off x="5127285" y="817463"/>
              <a:ext cx="913997" cy="45578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000000"/>
                  </a:solidFill>
                  <a:latin typeface="Gilroy" pitchFamily="2" charset="77"/>
                </a:rPr>
                <a:t>September</a:t>
              </a: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  <p:sp>
          <p:nvSpPr>
            <p:cNvPr id="28" name="July">
              <a:extLst>
                <a:ext uri="{FF2B5EF4-FFF2-40B4-BE49-F238E27FC236}">
                  <a16:creationId xmlns:a16="http://schemas.microsoft.com/office/drawing/2014/main" id="{232DACA9-6A88-1244-A992-153DE4892929}"/>
                </a:ext>
              </a:extLst>
            </p:cNvPr>
            <p:cNvSpPr/>
            <p:nvPr userDrawn="1"/>
          </p:nvSpPr>
          <p:spPr>
            <a:xfrm>
              <a:off x="5978542" y="810883"/>
              <a:ext cx="736536" cy="45578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000000"/>
                  </a:solidFill>
                  <a:latin typeface="Gilroy" pitchFamily="2" charset="77"/>
                </a:rPr>
                <a:t>October</a:t>
              </a: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  <p:sp>
          <p:nvSpPr>
            <p:cNvPr id="29" name="July">
              <a:extLst>
                <a:ext uri="{FF2B5EF4-FFF2-40B4-BE49-F238E27FC236}">
                  <a16:creationId xmlns:a16="http://schemas.microsoft.com/office/drawing/2014/main" id="{8838E96B-FF01-5740-9F61-4D1DB4802297}"/>
                </a:ext>
              </a:extLst>
            </p:cNvPr>
            <p:cNvSpPr/>
            <p:nvPr userDrawn="1"/>
          </p:nvSpPr>
          <p:spPr>
            <a:xfrm>
              <a:off x="6742756" y="817463"/>
              <a:ext cx="855584" cy="45578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000000"/>
                  </a:solidFill>
                  <a:latin typeface="Gilroy" pitchFamily="2" charset="77"/>
                </a:rPr>
                <a:t>November</a:t>
              </a: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  <p:sp>
          <p:nvSpPr>
            <p:cNvPr id="30" name="July">
              <a:extLst>
                <a:ext uri="{FF2B5EF4-FFF2-40B4-BE49-F238E27FC236}">
                  <a16:creationId xmlns:a16="http://schemas.microsoft.com/office/drawing/2014/main" id="{205C93FC-CF60-7646-AEC9-F61E18D5D56D}"/>
                </a:ext>
              </a:extLst>
            </p:cNvPr>
            <p:cNvSpPr/>
            <p:nvPr userDrawn="1"/>
          </p:nvSpPr>
          <p:spPr>
            <a:xfrm>
              <a:off x="7623323" y="810883"/>
              <a:ext cx="862642" cy="45578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000000"/>
                  </a:solidFill>
                  <a:latin typeface="Gilroy" pitchFamily="2" charset="77"/>
                </a:rPr>
                <a:t>December</a:t>
              </a: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  <p:sp>
          <p:nvSpPr>
            <p:cNvPr id="31" name="July">
              <a:extLst>
                <a:ext uri="{FF2B5EF4-FFF2-40B4-BE49-F238E27FC236}">
                  <a16:creationId xmlns:a16="http://schemas.microsoft.com/office/drawing/2014/main" id="{EAE7FA9E-570C-9949-898E-3984A7513716}"/>
                </a:ext>
              </a:extLst>
            </p:cNvPr>
            <p:cNvSpPr/>
            <p:nvPr userDrawn="1"/>
          </p:nvSpPr>
          <p:spPr>
            <a:xfrm>
              <a:off x="8501505" y="810883"/>
              <a:ext cx="862642" cy="45578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000000"/>
                  </a:solidFill>
                  <a:latin typeface="Gilroy" pitchFamily="2" charset="77"/>
                </a:rPr>
                <a:t>January</a:t>
              </a: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  <p:sp>
          <p:nvSpPr>
            <p:cNvPr id="32" name="July">
              <a:extLst>
                <a:ext uri="{FF2B5EF4-FFF2-40B4-BE49-F238E27FC236}">
                  <a16:creationId xmlns:a16="http://schemas.microsoft.com/office/drawing/2014/main" id="{79E06A01-E4A8-B94A-90EC-452A3560C512}"/>
                </a:ext>
              </a:extLst>
            </p:cNvPr>
            <p:cNvSpPr/>
            <p:nvPr userDrawn="1"/>
          </p:nvSpPr>
          <p:spPr>
            <a:xfrm>
              <a:off x="9423515" y="804775"/>
              <a:ext cx="862642" cy="45578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000000"/>
                  </a:solidFill>
                  <a:latin typeface="Gilroy" pitchFamily="2" charset="77"/>
                </a:rPr>
                <a:t>February</a:t>
              </a: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  <p:sp>
          <p:nvSpPr>
            <p:cNvPr id="33" name="July">
              <a:extLst>
                <a:ext uri="{FF2B5EF4-FFF2-40B4-BE49-F238E27FC236}">
                  <a16:creationId xmlns:a16="http://schemas.microsoft.com/office/drawing/2014/main" id="{D249F5D2-EF94-494C-8F07-755181FECF71}"/>
                </a:ext>
              </a:extLst>
            </p:cNvPr>
            <p:cNvSpPr/>
            <p:nvPr userDrawn="1"/>
          </p:nvSpPr>
          <p:spPr>
            <a:xfrm>
              <a:off x="10322465" y="810883"/>
              <a:ext cx="862642" cy="45578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000000"/>
                  </a:solidFill>
                  <a:latin typeface="Gilroy" pitchFamily="2" charset="77"/>
                </a:rPr>
                <a:t>March</a:t>
              </a: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13E4872-BA2E-BB4E-9C1B-89A2F8BF579B}"/>
              </a:ext>
            </a:extLst>
          </p:cNvPr>
          <p:cNvCxnSpPr>
            <a:cxnSpLocks/>
          </p:cNvCxnSpPr>
          <p:nvPr userDrawn="1"/>
        </p:nvCxnSpPr>
        <p:spPr>
          <a:xfrm>
            <a:off x="5947722" y="6588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C7BB60A-9174-0445-A8B2-111929B8B4EB}"/>
              </a:ext>
            </a:extLst>
          </p:cNvPr>
          <p:cNvCxnSpPr>
            <a:cxnSpLocks/>
          </p:cNvCxnSpPr>
          <p:nvPr userDrawn="1"/>
        </p:nvCxnSpPr>
        <p:spPr>
          <a:xfrm>
            <a:off x="5186953" y="6588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277921D-572B-B34D-8863-396292034DE5}"/>
              </a:ext>
            </a:extLst>
          </p:cNvPr>
          <p:cNvCxnSpPr>
            <a:cxnSpLocks/>
          </p:cNvCxnSpPr>
          <p:nvPr userDrawn="1"/>
        </p:nvCxnSpPr>
        <p:spPr>
          <a:xfrm>
            <a:off x="4404678" y="6588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B270061-72DC-D247-BD6E-D3D7066B1D73}"/>
              </a:ext>
            </a:extLst>
          </p:cNvPr>
          <p:cNvCxnSpPr>
            <a:cxnSpLocks/>
          </p:cNvCxnSpPr>
          <p:nvPr userDrawn="1"/>
        </p:nvCxnSpPr>
        <p:spPr>
          <a:xfrm>
            <a:off x="3624142" y="6588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A6CD83-0358-1D43-9C13-B0BA370D29BF}"/>
              </a:ext>
            </a:extLst>
          </p:cNvPr>
          <p:cNvCxnSpPr>
            <a:cxnSpLocks/>
          </p:cNvCxnSpPr>
          <p:nvPr userDrawn="1"/>
        </p:nvCxnSpPr>
        <p:spPr>
          <a:xfrm>
            <a:off x="2811905" y="6588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D777429-B3B7-1F4C-B8A5-3EBAE324B6BF}"/>
              </a:ext>
            </a:extLst>
          </p:cNvPr>
          <p:cNvCxnSpPr>
            <a:cxnSpLocks/>
          </p:cNvCxnSpPr>
          <p:nvPr userDrawn="1"/>
        </p:nvCxnSpPr>
        <p:spPr>
          <a:xfrm>
            <a:off x="1957135" y="6588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277EB5D-C6EF-3542-A55A-3C95078D5F9F}"/>
              </a:ext>
            </a:extLst>
          </p:cNvPr>
          <p:cNvCxnSpPr>
            <a:cxnSpLocks/>
          </p:cNvCxnSpPr>
          <p:nvPr userDrawn="1"/>
        </p:nvCxnSpPr>
        <p:spPr>
          <a:xfrm>
            <a:off x="10320253" y="506437"/>
            <a:ext cx="0" cy="5962457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31616EE-CE9F-9F4B-B720-B201BD3E9767}"/>
              </a:ext>
            </a:extLst>
          </p:cNvPr>
          <p:cNvCxnSpPr>
            <a:cxnSpLocks/>
          </p:cNvCxnSpPr>
          <p:nvPr userDrawn="1"/>
        </p:nvCxnSpPr>
        <p:spPr>
          <a:xfrm>
            <a:off x="9410042" y="506437"/>
            <a:ext cx="0" cy="5894363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2530125-CD9D-3947-9BE7-96DF9AE69EB7}"/>
              </a:ext>
            </a:extLst>
          </p:cNvPr>
          <p:cNvCxnSpPr>
            <a:cxnSpLocks/>
          </p:cNvCxnSpPr>
          <p:nvPr userDrawn="1"/>
        </p:nvCxnSpPr>
        <p:spPr>
          <a:xfrm>
            <a:off x="8483547" y="658837"/>
            <a:ext cx="0" cy="5790601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7F15D73-BA5F-8E4D-ABC9-5E909DA116B7}"/>
              </a:ext>
            </a:extLst>
          </p:cNvPr>
          <p:cNvCxnSpPr>
            <a:cxnSpLocks/>
          </p:cNvCxnSpPr>
          <p:nvPr userDrawn="1"/>
        </p:nvCxnSpPr>
        <p:spPr>
          <a:xfrm>
            <a:off x="7598462" y="658837"/>
            <a:ext cx="0" cy="5848967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90844B6-766E-1144-BAFE-9E55E470EDA6}"/>
              </a:ext>
            </a:extLst>
          </p:cNvPr>
          <p:cNvCxnSpPr>
            <a:cxnSpLocks/>
          </p:cNvCxnSpPr>
          <p:nvPr userDrawn="1"/>
        </p:nvCxnSpPr>
        <p:spPr>
          <a:xfrm>
            <a:off x="6727390" y="6588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7" name="July">
            <a:extLst>
              <a:ext uri="{FF2B5EF4-FFF2-40B4-BE49-F238E27FC236}">
                <a16:creationId xmlns:a16="http://schemas.microsoft.com/office/drawing/2014/main" id="{33581411-EC68-114B-A346-DE40C9F6C59A}"/>
              </a:ext>
            </a:extLst>
          </p:cNvPr>
          <p:cNvSpPr/>
          <p:nvPr userDrawn="1"/>
        </p:nvSpPr>
        <p:spPr>
          <a:xfrm>
            <a:off x="11205414" y="732984"/>
            <a:ext cx="862642" cy="455784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 anchor="ctr"/>
          <a:lstStyle>
            <a:lvl1pPr algn="ctr" defTabSz="1827650">
              <a:defRPr sz="2400">
                <a:latin typeface="+mn-lt"/>
                <a:ea typeface="+mn-ea"/>
                <a:cs typeface="+mn-cs"/>
                <a:sym typeface="Gilroy"/>
              </a:defRPr>
            </a:lvl1pPr>
          </a:lstStyle>
          <a:p>
            <a:pPr defTabSz="913825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Gilroy" pitchFamily="2" charset="77"/>
              </a:rPr>
              <a:t>April</a:t>
            </a:r>
            <a:endParaRPr sz="1000" dirty="0">
              <a:solidFill>
                <a:srgbClr val="000000"/>
              </a:solidFill>
              <a:latin typeface="Gilro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420122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74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>
            <a:extLst>
              <a:ext uri="{FF2B5EF4-FFF2-40B4-BE49-F238E27FC236}">
                <a16:creationId xmlns:a16="http://schemas.microsoft.com/office/drawing/2014/main" id="{D4714590-0D19-0A4E-A51F-E11BB978AC3C}"/>
              </a:ext>
            </a:extLst>
          </p:cNvPr>
          <p:cNvSpPr/>
          <p:nvPr userDrawn="1"/>
        </p:nvSpPr>
        <p:spPr>
          <a:xfrm>
            <a:off x="811198" y="801857"/>
            <a:ext cx="10866401" cy="5476588"/>
          </a:xfrm>
          <a:prstGeom prst="rect">
            <a:avLst/>
          </a:prstGeom>
          <a:solidFill>
            <a:srgbClr val="F2F2F2">
              <a:alpha val="97561"/>
            </a:srgbClr>
          </a:solidFill>
          <a:ln w="12700">
            <a:miter lim="400000"/>
          </a:ln>
        </p:spPr>
        <p:txBody>
          <a:bodyPr tIns="45720" bIns="45720"/>
          <a:lstStyle/>
          <a:p>
            <a:pPr algn="ctr" defTabSz="913825">
              <a:lnSpc>
                <a:spcPct val="100000"/>
              </a:lnSpc>
              <a:spcBef>
                <a:spcPts val="0"/>
              </a:spcBef>
              <a:defRPr sz="3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  <a:sym typeface="Gilroy"/>
              </a:defRPr>
            </a:pPr>
            <a:endParaRPr sz="1700" b="0" i="0" dirty="0"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Gilroy" pitchFamily="2" charset="77"/>
              <a:sym typeface="Gilroy"/>
            </a:endParaRP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FF45C56A-2920-B741-9471-C6F99838F6F7}"/>
              </a:ext>
            </a:extLst>
          </p:cNvPr>
          <p:cNvGrpSpPr/>
          <p:nvPr userDrawn="1"/>
        </p:nvGrpSpPr>
        <p:grpSpPr>
          <a:xfrm>
            <a:off x="-1017" y="6348785"/>
            <a:ext cx="506723" cy="507493"/>
            <a:chOff x="0" y="0"/>
            <a:chExt cx="1013445" cy="1014983"/>
          </a:xfrm>
        </p:grpSpPr>
        <p:sp>
          <p:nvSpPr>
            <p:cNvPr id="5" name="Square">
              <a:extLst>
                <a:ext uri="{FF2B5EF4-FFF2-40B4-BE49-F238E27FC236}">
                  <a16:creationId xmlns:a16="http://schemas.microsoft.com/office/drawing/2014/main" id="{35F24BB3-56F6-914B-A2DC-03B3185B0E6E}"/>
                </a:ext>
              </a:extLst>
            </p:cNvPr>
            <p:cNvSpPr/>
            <p:nvPr/>
          </p:nvSpPr>
          <p:spPr>
            <a:xfrm>
              <a:off x="0" y="0"/>
              <a:ext cx="1013446" cy="1014984"/>
            </a:xfrm>
            <a:prstGeom prst="rect">
              <a:avLst/>
            </a:pr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spcBef>
                  <a:spcPts val="1500"/>
                </a:spcBef>
                <a:defRPr sz="3200" b="1">
                  <a:solidFill>
                    <a:srgbClr val="FFFFFF"/>
                  </a:solidFill>
                  <a:latin typeface="Gilroy Bold"/>
                  <a:ea typeface="Gilroy Bold"/>
                  <a:cs typeface="Gilroy Bold"/>
                  <a:sym typeface="Gilroy"/>
                </a:defRPr>
              </a:pPr>
              <a:endParaRPr sz="1600" dirty="0"/>
            </a:p>
          </p:txBody>
        </p:sp>
        <p:pic>
          <p:nvPicPr>
            <p:cNvPr id="6" name="Grafik-Logo_Black.png" descr="Grafik-Logo_Black.png">
              <a:extLst>
                <a:ext uri="{FF2B5EF4-FFF2-40B4-BE49-F238E27FC236}">
                  <a16:creationId xmlns:a16="http://schemas.microsoft.com/office/drawing/2014/main" id="{9AA0920E-0128-B641-9A91-5608DF7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815" y="240792"/>
              <a:ext cx="297816" cy="5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C4DFC24-C90D-9841-B7A5-6DBA453DBDFF}"/>
              </a:ext>
            </a:extLst>
          </p:cNvPr>
          <p:cNvCxnSpPr>
            <a:cxnSpLocks/>
          </p:cNvCxnSpPr>
          <p:nvPr userDrawn="1"/>
        </p:nvCxnSpPr>
        <p:spPr>
          <a:xfrm>
            <a:off x="6245839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FC443C6-964B-A14F-BF00-C6C5040672FC}"/>
              </a:ext>
            </a:extLst>
          </p:cNvPr>
          <p:cNvCxnSpPr>
            <a:cxnSpLocks/>
          </p:cNvCxnSpPr>
          <p:nvPr userDrawn="1"/>
        </p:nvCxnSpPr>
        <p:spPr>
          <a:xfrm flipV="1">
            <a:off x="505707" y="1298915"/>
            <a:ext cx="11346517" cy="1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13C54FC-A110-634A-85B0-4903B9FD2F7F}"/>
              </a:ext>
            </a:extLst>
          </p:cNvPr>
          <p:cNvCxnSpPr/>
          <p:nvPr userDrawn="1"/>
        </p:nvCxnSpPr>
        <p:spPr>
          <a:xfrm>
            <a:off x="11768234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1322A53-215E-D04C-B05F-F6EB6FA76CE3}"/>
              </a:ext>
            </a:extLst>
          </p:cNvPr>
          <p:cNvCxnSpPr>
            <a:cxnSpLocks/>
          </p:cNvCxnSpPr>
          <p:nvPr userDrawn="1"/>
        </p:nvCxnSpPr>
        <p:spPr>
          <a:xfrm>
            <a:off x="4434293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A50CE51-B3C3-7344-B4CB-E61DA1E1C509}"/>
              </a:ext>
            </a:extLst>
          </p:cNvPr>
          <p:cNvCxnSpPr>
            <a:cxnSpLocks/>
          </p:cNvCxnSpPr>
          <p:nvPr userDrawn="1"/>
        </p:nvCxnSpPr>
        <p:spPr>
          <a:xfrm>
            <a:off x="2622745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15A0737-BCF7-BC42-B9C3-31E755AE5285}"/>
              </a:ext>
            </a:extLst>
          </p:cNvPr>
          <p:cNvCxnSpPr>
            <a:cxnSpLocks/>
          </p:cNvCxnSpPr>
          <p:nvPr userDrawn="1"/>
        </p:nvCxnSpPr>
        <p:spPr>
          <a:xfrm>
            <a:off x="9868934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C5192F1-7810-7B4E-88CE-4C108A2DA160}"/>
              </a:ext>
            </a:extLst>
          </p:cNvPr>
          <p:cNvCxnSpPr>
            <a:cxnSpLocks/>
          </p:cNvCxnSpPr>
          <p:nvPr userDrawn="1"/>
        </p:nvCxnSpPr>
        <p:spPr>
          <a:xfrm>
            <a:off x="8057387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3539877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67D80E-B129-6E5D-C213-95D709FE9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6" y="6117759"/>
            <a:ext cx="1279281" cy="499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0BA303-2F54-6635-B288-3C6F14319441}"/>
              </a:ext>
            </a:extLst>
          </p:cNvPr>
          <p:cNvSpPr txBox="1"/>
          <p:nvPr userDrawn="1"/>
        </p:nvSpPr>
        <p:spPr>
          <a:xfrm>
            <a:off x="7833853" y="6270506"/>
            <a:ext cx="4073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+mn-lt"/>
              </a:rPr>
              <a:t>Economic Census Overview  |  February 2023  |  </a:t>
            </a:r>
            <a:fld id="{C57923EB-5663-814D-8520-41A222571678}" type="slidenum">
              <a:rPr lang="en-US" sz="1100" smtClean="0">
                <a:latin typeface="+mn-lt"/>
              </a:rPr>
              <a:t>‹#›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3256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>
            <a:extLst>
              <a:ext uri="{FF2B5EF4-FFF2-40B4-BE49-F238E27FC236}">
                <a16:creationId xmlns:a16="http://schemas.microsoft.com/office/drawing/2014/main" id="{D4714590-0D19-0A4E-A51F-E11BB978AC3C}"/>
              </a:ext>
            </a:extLst>
          </p:cNvPr>
          <p:cNvSpPr/>
          <p:nvPr userDrawn="1"/>
        </p:nvSpPr>
        <p:spPr>
          <a:xfrm>
            <a:off x="2822837" y="872197"/>
            <a:ext cx="8862647" cy="5476588"/>
          </a:xfrm>
          <a:prstGeom prst="rect">
            <a:avLst/>
          </a:prstGeom>
          <a:solidFill>
            <a:srgbClr val="F2F2F2">
              <a:alpha val="97561"/>
            </a:srgbClr>
          </a:solidFill>
          <a:ln w="12700">
            <a:miter lim="400000"/>
          </a:ln>
        </p:spPr>
        <p:txBody>
          <a:bodyPr tIns="45720" bIns="45720"/>
          <a:lstStyle/>
          <a:p>
            <a:pPr algn="ctr" defTabSz="913825">
              <a:lnSpc>
                <a:spcPct val="100000"/>
              </a:lnSpc>
              <a:spcBef>
                <a:spcPts val="0"/>
              </a:spcBef>
              <a:defRPr sz="3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  <a:sym typeface="Gilroy"/>
              </a:defRPr>
            </a:pPr>
            <a:endParaRPr sz="1700" b="0" i="0" dirty="0"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Gilroy" pitchFamily="2" charset="77"/>
              <a:sym typeface="Gilroy"/>
            </a:endParaRP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FF45C56A-2920-B741-9471-C6F99838F6F7}"/>
              </a:ext>
            </a:extLst>
          </p:cNvPr>
          <p:cNvGrpSpPr/>
          <p:nvPr userDrawn="1"/>
        </p:nvGrpSpPr>
        <p:grpSpPr>
          <a:xfrm>
            <a:off x="-1017" y="6348785"/>
            <a:ext cx="506723" cy="507493"/>
            <a:chOff x="0" y="0"/>
            <a:chExt cx="1013445" cy="1014983"/>
          </a:xfrm>
        </p:grpSpPr>
        <p:sp>
          <p:nvSpPr>
            <p:cNvPr id="5" name="Square">
              <a:extLst>
                <a:ext uri="{FF2B5EF4-FFF2-40B4-BE49-F238E27FC236}">
                  <a16:creationId xmlns:a16="http://schemas.microsoft.com/office/drawing/2014/main" id="{35F24BB3-56F6-914B-A2DC-03B3185B0E6E}"/>
                </a:ext>
              </a:extLst>
            </p:cNvPr>
            <p:cNvSpPr/>
            <p:nvPr/>
          </p:nvSpPr>
          <p:spPr>
            <a:xfrm>
              <a:off x="0" y="0"/>
              <a:ext cx="1013446" cy="1014984"/>
            </a:xfrm>
            <a:prstGeom prst="rect">
              <a:avLst/>
            </a:pr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spcBef>
                  <a:spcPts val="1500"/>
                </a:spcBef>
                <a:defRPr sz="3200" b="1">
                  <a:solidFill>
                    <a:srgbClr val="FFFFFF"/>
                  </a:solidFill>
                  <a:latin typeface="Gilroy Bold"/>
                  <a:ea typeface="Gilroy Bold"/>
                  <a:cs typeface="Gilroy Bold"/>
                  <a:sym typeface="Gilroy"/>
                </a:defRPr>
              </a:pPr>
              <a:endParaRPr sz="1600" dirty="0"/>
            </a:p>
          </p:txBody>
        </p:sp>
        <p:pic>
          <p:nvPicPr>
            <p:cNvPr id="6" name="Grafik-Logo_Black.png" descr="Grafik-Logo_Black.png">
              <a:extLst>
                <a:ext uri="{FF2B5EF4-FFF2-40B4-BE49-F238E27FC236}">
                  <a16:creationId xmlns:a16="http://schemas.microsoft.com/office/drawing/2014/main" id="{9AA0920E-0128-B641-9A91-5608DF7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815" y="240792"/>
              <a:ext cx="297816" cy="5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C4DFC24-C90D-9841-B7A5-6DBA453DBDFF}"/>
              </a:ext>
            </a:extLst>
          </p:cNvPr>
          <p:cNvCxnSpPr/>
          <p:nvPr userDrawn="1"/>
        </p:nvCxnSpPr>
        <p:spPr>
          <a:xfrm>
            <a:off x="2822837" y="506437"/>
            <a:ext cx="0" cy="6063175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331468E-692F-8841-8546-C40FEA29F491}"/>
              </a:ext>
            </a:extLst>
          </p:cNvPr>
          <p:cNvCxnSpPr/>
          <p:nvPr userDrawn="1"/>
        </p:nvCxnSpPr>
        <p:spPr>
          <a:xfrm>
            <a:off x="1556745" y="506437"/>
            <a:ext cx="0" cy="6063175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BCA2726-9145-3444-BBBA-1B3E309B3BC2}"/>
              </a:ext>
            </a:extLst>
          </p:cNvPr>
          <p:cNvCxnSpPr/>
          <p:nvPr userDrawn="1"/>
        </p:nvCxnSpPr>
        <p:spPr>
          <a:xfrm>
            <a:off x="4088930" y="506437"/>
            <a:ext cx="0" cy="6063175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E48F4B5-588A-5144-A08A-0265E58311BF}"/>
              </a:ext>
            </a:extLst>
          </p:cNvPr>
          <p:cNvCxnSpPr/>
          <p:nvPr userDrawn="1"/>
        </p:nvCxnSpPr>
        <p:spPr>
          <a:xfrm>
            <a:off x="5355022" y="506437"/>
            <a:ext cx="0" cy="6063175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74C30D6-A76E-A84B-A626-3198631BCD87}"/>
              </a:ext>
            </a:extLst>
          </p:cNvPr>
          <p:cNvCxnSpPr/>
          <p:nvPr userDrawn="1"/>
        </p:nvCxnSpPr>
        <p:spPr>
          <a:xfrm>
            <a:off x="6621115" y="506437"/>
            <a:ext cx="0" cy="6063175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C2B4438-D512-3A42-A4DD-938DA51BB950}"/>
              </a:ext>
            </a:extLst>
          </p:cNvPr>
          <p:cNvCxnSpPr/>
          <p:nvPr userDrawn="1"/>
        </p:nvCxnSpPr>
        <p:spPr>
          <a:xfrm>
            <a:off x="7887208" y="506437"/>
            <a:ext cx="0" cy="6063175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3AEEB95-018D-8540-9CC4-C1103D5F50B1}"/>
              </a:ext>
            </a:extLst>
          </p:cNvPr>
          <p:cNvCxnSpPr/>
          <p:nvPr userDrawn="1"/>
        </p:nvCxnSpPr>
        <p:spPr>
          <a:xfrm>
            <a:off x="9153300" y="506437"/>
            <a:ext cx="0" cy="6063175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590E70E-1D37-EC4D-8A72-DE790D2A6204}"/>
              </a:ext>
            </a:extLst>
          </p:cNvPr>
          <p:cNvCxnSpPr/>
          <p:nvPr userDrawn="1"/>
        </p:nvCxnSpPr>
        <p:spPr>
          <a:xfrm>
            <a:off x="10419393" y="506437"/>
            <a:ext cx="0" cy="6063175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5953A91-0261-F84A-983F-D510D67E71C0}"/>
              </a:ext>
            </a:extLst>
          </p:cNvPr>
          <p:cNvCxnSpPr/>
          <p:nvPr userDrawn="1"/>
        </p:nvCxnSpPr>
        <p:spPr>
          <a:xfrm>
            <a:off x="11685486" y="506437"/>
            <a:ext cx="0" cy="6063175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FC443C6-964B-A14F-BF00-C6C5040672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253446" y="1369254"/>
            <a:ext cx="10528825" cy="1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26858490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bg>
      <p:bgPr>
        <a:solidFill>
          <a:srgbClr val="182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-Logo_RightIdea_White.png" descr="Grafik-Logo_RightIdea_White.png">
            <a:extLst>
              <a:ext uri="{FF2B5EF4-FFF2-40B4-BE49-F238E27FC236}">
                <a16:creationId xmlns:a16="http://schemas.microsoft.com/office/drawing/2014/main" id="{B7838E36-81B9-BA4C-817C-B2B078009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8967"/>
          <a:stretch/>
        </p:blipFill>
        <p:spPr>
          <a:xfrm>
            <a:off x="168373" y="6459614"/>
            <a:ext cx="203102" cy="28495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MRP  |   Tenant Survey Findings  |   September 25, 2020">
            <a:extLst>
              <a:ext uri="{FF2B5EF4-FFF2-40B4-BE49-F238E27FC236}">
                <a16:creationId xmlns:a16="http://schemas.microsoft.com/office/drawing/2014/main" id="{5591A147-A325-0FD7-C835-128F31C1846C}"/>
              </a:ext>
            </a:extLst>
          </p:cNvPr>
          <p:cNvSpPr/>
          <p:nvPr userDrawn="1"/>
        </p:nvSpPr>
        <p:spPr>
          <a:xfrm>
            <a:off x="2744243" y="6512194"/>
            <a:ext cx="9272918" cy="2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 marL="0" marR="0" lvl="0" indent="0" algn="r" defTabSz="2921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424738" algn="l"/>
              </a:tabLst>
              <a:defRPr/>
            </a:pPr>
            <a:r>
              <a:rPr lang="en-US" sz="900" b="0" i="0" dirty="0">
                <a:solidFill>
                  <a:schemeClr val="bg1"/>
                </a:solidFill>
                <a:latin typeface="Gilroy" pitchFamily="2" charset="77"/>
                <a:cs typeface="Arial" panose="020B0604020202020204" pitchFamily="34" charset="0"/>
              </a:rPr>
              <a:t>Census Leadership Briefing  |  08.25.2022  |  </a:t>
            </a:r>
            <a:fld id="{86CB4B4D-7CA3-9044-876B-883B54F8677D}" type="slidenum">
              <a:rPr lang="en-US" sz="900" b="0" i="0" smtClean="0">
                <a:solidFill>
                  <a:schemeClr val="bg1"/>
                </a:solidFill>
                <a:latin typeface="Gilroy" pitchFamily="2" charset="77"/>
                <a:cs typeface="Arial" panose="020B0604020202020204" pitchFamily="34" charset="0"/>
              </a:rPr>
              <a:pPr marL="0" indent="0">
                <a:tabLst>
                  <a:tab pos="7424738" algn="l"/>
                </a:tabLst>
              </a:pPr>
              <a:t>‹#›</a:t>
            </a:fld>
            <a:r>
              <a:rPr lang="en-US" sz="900" b="0" i="0" dirty="0">
                <a:solidFill>
                  <a:schemeClr val="bg1"/>
                </a:solidFill>
                <a:latin typeface="Gilroy" pitchFamily="2" charset="77"/>
                <a:cs typeface="Arial" panose="020B0604020202020204" pitchFamily="34" charset="0"/>
              </a:rPr>
              <a:t>  </a:t>
            </a:r>
            <a:endParaRPr sz="900" b="0" i="0" dirty="0">
              <a:solidFill>
                <a:schemeClr val="bg1"/>
              </a:solidFill>
              <a:latin typeface="Gilroy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88379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ext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"/>
          <p:cNvGrpSpPr/>
          <p:nvPr/>
        </p:nvGrpSpPr>
        <p:grpSpPr>
          <a:xfrm>
            <a:off x="-1017" y="6348785"/>
            <a:ext cx="506723" cy="507493"/>
            <a:chOff x="0" y="0"/>
            <a:chExt cx="1013445" cy="1014983"/>
          </a:xfrm>
        </p:grpSpPr>
        <p:sp>
          <p:nvSpPr>
            <p:cNvPr id="72" name="Square"/>
            <p:cNvSpPr/>
            <p:nvPr/>
          </p:nvSpPr>
          <p:spPr>
            <a:xfrm>
              <a:off x="0" y="0"/>
              <a:ext cx="1013446" cy="1014984"/>
            </a:xfrm>
            <a:prstGeom prst="rect">
              <a:avLst/>
            </a:pr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lnSpc>
                  <a:spcPct val="120000"/>
                </a:lnSpc>
                <a:spcBef>
                  <a:spcPts val="1500"/>
                </a:spcBef>
                <a:defRPr sz="3200" b="1">
                  <a:solidFill>
                    <a:srgbClr val="FFFFFF"/>
                  </a:solidFill>
                  <a:latin typeface="Gilroy Bold"/>
                  <a:ea typeface="Gilroy Bold"/>
                  <a:cs typeface="Gilroy Bold"/>
                  <a:sym typeface="Gilroy"/>
                </a:defRPr>
              </a:pPr>
              <a:endParaRPr sz="1600" dirty="0"/>
            </a:p>
          </p:txBody>
        </p:sp>
        <p:pic>
          <p:nvPicPr>
            <p:cNvPr id="73" name="Grafik-Logo_Black.png" descr="Grafik-Logo_Black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815" y="240792"/>
              <a:ext cx="297816" cy="5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6" name="Optional Breadcrumb"/>
          <p:cNvSpPr txBox="1">
            <a:spLocks noGrp="1"/>
          </p:cNvSpPr>
          <p:nvPr>
            <p:ph type="body" sz="quarter" idx="22"/>
          </p:nvPr>
        </p:nvSpPr>
        <p:spPr>
          <a:xfrm>
            <a:off x="510630" y="190160"/>
            <a:ext cx="11170742" cy="15240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000" cap="all" spc="150">
                <a:solidFill>
                  <a:srgbClr val="000000"/>
                </a:solidFill>
              </a:defRPr>
            </a:lvl1pPr>
          </a:lstStyle>
          <a:p>
            <a:r>
              <a:t>Optional Breadcrumb</a:t>
            </a:r>
          </a:p>
        </p:txBody>
      </p:sp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xfrm>
            <a:off x="1016000" y="764488"/>
            <a:ext cx="10160000" cy="508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412750">
              <a:lnSpc>
                <a:spcPct val="100000"/>
              </a:lnSpc>
              <a:spcBef>
                <a:spcPts val="0"/>
              </a:spcBef>
              <a:defRPr sz="3000"/>
            </a:lvl1pPr>
          </a:lstStyle>
          <a:p>
            <a:r>
              <a:t>Title Text</a:t>
            </a:r>
          </a:p>
        </p:txBody>
      </p:sp>
      <p:sp>
        <p:nvSpPr>
          <p:cNvPr id="78" name="Body Level One…"/>
          <p:cNvSpPr txBox="1">
            <a:spLocks noGrp="1"/>
          </p:cNvSpPr>
          <p:nvPr>
            <p:ph type="body" idx="1"/>
          </p:nvPr>
        </p:nvSpPr>
        <p:spPr>
          <a:xfrm>
            <a:off x="1012915" y="1905386"/>
            <a:ext cx="10160001" cy="40613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defTabSz="292100">
              <a:spcBef>
                <a:spcPts val="1000"/>
              </a:spcBef>
              <a:buClrTx/>
              <a:buSzTx/>
              <a:buNone/>
              <a:defRPr sz="2000" b="0">
                <a:solidFill>
                  <a:srgbClr val="000000"/>
                </a:solidFill>
                <a:latin typeface="+mn-lt"/>
                <a:ea typeface="+mn-ea"/>
                <a:cs typeface="+mn-cs"/>
                <a:sym typeface="Gilroy Medium"/>
              </a:defRPr>
            </a:lvl1pPr>
            <a:lvl2pPr marL="254000" indent="-254000" defTabSz="292100">
              <a:spcBef>
                <a:spcPts val="1000"/>
              </a:spcBef>
              <a:defRPr sz="2000" b="0">
                <a:solidFill>
                  <a:srgbClr val="000000"/>
                </a:solidFill>
                <a:latin typeface="+mn-lt"/>
                <a:ea typeface="+mn-ea"/>
                <a:cs typeface="+mn-cs"/>
                <a:sym typeface="Gilroy Medium"/>
              </a:defRPr>
            </a:lvl2pPr>
            <a:lvl3pPr marL="698500" indent="-254000" defTabSz="292100">
              <a:spcBef>
                <a:spcPts val="1000"/>
              </a:spcBef>
              <a:defRPr sz="2000" b="0">
                <a:solidFill>
                  <a:srgbClr val="000000"/>
                </a:solidFill>
                <a:latin typeface="+mn-lt"/>
                <a:ea typeface="+mn-ea"/>
                <a:cs typeface="+mn-cs"/>
                <a:sym typeface="Gilroy Medium"/>
              </a:defRPr>
            </a:lvl3pPr>
            <a:lvl4pPr marL="920750" indent="-254000" defTabSz="292100">
              <a:spcBef>
                <a:spcPts val="1000"/>
              </a:spcBef>
              <a:defRPr sz="2000" b="0">
                <a:solidFill>
                  <a:srgbClr val="000000"/>
                </a:solidFill>
                <a:latin typeface="+mn-lt"/>
                <a:ea typeface="+mn-ea"/>
                <a:cs typeface="+mn-cs"/>
                <a:sym typeface="Gilroy Medium"/>
              </a:defRPr>
            </a:lvl4pPr>
            <a:lvl5pPr marL="1143000" indent="-254000" defTabSz="292100">
              <a:spcBef>
                <a:spcPts val="1000"/>
              </a:spcBef>
              <a:defRPr sz="2000" b="0">
                <a:solidFill>
                  <a:srgbClr val="000000"/>
                </a:solidFill>
                <a:latin typeface="+mn-lt"/>
                <a:ea typeface="+mn-ea"/>
                <a:cs typeface="+mn-cs"/>
                <a:sym typeface="Gilroy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8888131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Calend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E321A9B-FB3C-2241-9C6B-55FF6081F50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34315391"/>
              </p:ext>
            </p:extLst>
          </p:nvPr>
        </p:nvGraphicFramePr>
        <p:xfrm>
          <a:off x="1489211" y="943037"/>
          <a:ext cx="10311396" cy="54450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9283">
                  <a:extLst>
                    <a:ext uri="{9D8B030D-6E8A-4147-A177-3AD203B41FA5}">
                      <a16:colId xmlns:a16="http://schemas.microsoft.com/office/drawing/2014/main" val="3558723191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2264085060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981872496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692176528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4162704286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2943111433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3699223167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2533739968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4073316257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2596340124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3155175019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1766918819"/>
                    </a:ext>
                  </a:extLst>
                </a:gridCol>
              </a:tblGrid>
              <a:tr h="3106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June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July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August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September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October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November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December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January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February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March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April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May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186102"/>
                  </a:ext>
                </a:extLst>
              </a:tr>
              <a:tr h="51344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234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738078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74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D19DCB-FFC4-2F43-8715-1E9317051FE8}"/>
              </a:ext>
            </a:extLst>
          </p:cNvPr>
          <p:cNvSpPr/>
          <p:nvPr userDrawn="1"/>
        </p:nvSpPr>
        <p:spPr>
          <a:xfrm>
            <a:off x="2210" y="-17464"/>
            <a:ext cx="12189790" cy="58896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258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38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D19DCB-FFC4-2F43-8715-1E9317051FE8}"/>
              </a:ext>
            </a:extLst>
          </p:cNvPr>
          <p:cNvSpPr/>
          <p:nvPr userDrawn="1"/>
        </p:nvSpPr>
        <p:spPr>
          <a:xfrm>
            <a:off x="-164123" y="-17465"/>
            <a:ext cx="12449908" cy="6875465"/>
          </a:xfrm>
          <a:prstGeom prst="rect">
            <a:avLst/>
          </a:prstGeom>
          <a:solidFill>
            <a:srgbClr val="162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82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D19DCB-FFC4-2F43-8715-1E9317051FE8}"/>
              </a:ext>
            </a:extLst>
          </p:cNvPr>
          <p:cNvSpPr/>
          <p:nvPr userDrawn="1"/>
        </p:nvSpPr>
        <p:spPr>
          <a:xfrm>
            <a:off x="6679235" y="-17465"/>
            <a:ext cx="5512765" cy="5818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6AD95A-155B-854F-A834-BC826122FC6F}"/>
              </a:ext>
            </a:extLst>
          </p:cNvPr>
          <p:cNvSpPr/>
          <p:nvPr userDrawn="1"/>
        </p:nvSpPr>
        <p:spPr>
          <a:xfrm>
            <a:off x="0" y="-17465"/>
            <a:ext cx="7008190" cy="58181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7880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D19DCB-FFC4-2F43-8715-1E9317051FE8}"/>
              </a:ext>
            </a:extLst>
          </p:cNvPr>
          <p:cNvSpPr/>
          <p:nvPr userDrawn="1"/>
        </p:nvSpPr>
        <p:spPr>
          <a:xfrm>
            <a:off x="6679235" y="-17465"/>
            <a:ext cx="5512765" cy="5818189"/>
          </a:xfrm>
          <a:prstGeom prst="rect">
            <a:avLst/>
          </a:prstGeom>
          <a:solidFill>
            <a:srgbClr val="2C4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6AD95A-155B-854F-A834-BC826122FC6F}"/>
              </a:ext>
            </a:extLst>
          </p:cNvPr>
          <p:cNvSpPr/>
          <p:nvPr userDrawn="1"/>
        </p:nvSpPr>
        <p:spPr>
          <a:xfrm>
            <a:off x="0" y="-17465"/>
            <a:ext cx="7008190" cy="58181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679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197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67D80E-B129-6E5D-C213-95D709FE9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6" y="6117759"/>
            <a:ext cx="1279281" cy="499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0BA303-2F54-6635-B288-3C6F14319441}"/>
              </a:ext>
            </a:extLst>
          </p:cNvPr>
          <p:cNvSpPr txBox="1"/>
          <p:nvPr userDrawn="1"/>
        </p:nvSpPr>
        <p:spPr>
          <a:xfrm>
            <a:off x="7833853" y="6270506"/>
            <a:ext cx="4073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57923EB-5663-814D-8520-41A222571678}" type="slidenum">
              <a:rPr lang="en-US" sz="1100" smtClean="0">
                <a:latin typeface="+mn-lt"/>
              </a:rPr>
              <a:t>‹#›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33703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bg>
      <p:bgPr>
        <a:solidFill>
          <a:srgbClr val="182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26457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FF45C56A-2920-B741-9471-C6F99838F6F7}"/>
              </a:ext>
            </a:extLst>
          </p:cNvPr>
          <p:cNvGrpSpPr/>
          <p:nvPr userDrawn="1"/>
        </p:nvGrpSpPr>
        <p:grpSpPr>
          <a:xfrm>
            <a:off x="-1017" y="6348785"/>
            <a:ext cx="506723" cy="507493"/>
            <a:chOff x="0" y="0"/>
            <a:chExt cx="1013445" cy="1014983"/>
          </a:xfrm>
        </p:grpSpPr>
        <p:sp>
          <p:nvSpPr>
            <p:cNvPr id="5" name="Square">
              <a:extLst>
                <a:ext uri="{FF2B5EF4-FFF2-40B4-BE49-F238E27FC236}">
                  <a16:creationId xmlns:a16="http://schemas.microsoft.com/office/drawing/2014/main" id="{35F24BB3-56F6-914B-A2DC-03B3185B0E6E}"/>
                </a:ext>
              </a:extLst>
            </p:cNvPr>
            <p:cNvSpPr/>
            <p:nvPr/>
          </p:nvSpPr>
          <p:spPr>
            <a:xfrm>
              <a:off x="0" y="0"/>
              <a:ext cx="1013446" cy="1014984"/>
            </a:xfrm>
            <a:prstGeom prst="rect">
              <a:avLst/>
            </a:pr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spcBef>
                  <a:spcPts val="1500"/>
                </a:spcBef>
                <a:defRPr sz="3200" b="1">
                  <a:solidFill>
                    <a:srgbClr val="FFFFFF"/>
                  </a:solidFill>
                  <a:latin typeface="Gilroy Bold"/>
                  <a:ea typeface="Gilroy Bold"/>
                  <a:cs typeface="Gilroy Bold"/>
                  <a:sym typeface="Gilroy"/>
                </a:defRPr>
              </a:pPr>
              <a:endParaRPr sz="1600" dirty="0"/>
            </a:p>
          </p:txBody>
        </p:sp>
        <p:pic>
          <p:nvPicPr>
            <p:cNvPr id="6" name="Grafik-Logo_Black.png" descr="Grafik-Logo_Black.png">
              <a:extLst>
                <a:ext uri="{FF2B5EF4-FFF2-40B4-BE49-F238E27FC236}">
                  <a16:creationId xmlns:a16="http://schemas.microsoft.com/office/drawing/2014/main" id="{9AA0920E-0128-B641-9A91-5608DF7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815" y="240792"/>
              <a:ext cx="297816" cy="5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A373A7-8E8A-2643-A29C-7CD1896C9A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8688" y="457200"/>
            <a:ext cx="5167312" cy="74295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000" b="1" i="0" baseline="0">
                <a:solidFill>
                  <a:schemeClr val="tx1"/>
                </a:solidFill>
                <a:latin typeface="Gilroy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D1DCAD-4B5C-544E-8D42-09094DE906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2988" y="1696651"/>
            <a:ext cx="9315450" cy="4619625"/>
          </a:xfrm>
          <a:prstGeom prst="rect">
            <a:avLst/>
          </a:prstGeom>
        </p:spPr>
        <p:txBody>
          <a:bodyPr/>
          <a:lstStyle>
            <a:lvl1pPr>
              <a:defRPr sz="2000" b="0" i="0" baseline="0">
                <a:solidFill>
                  <a:schemeClr val="tx1"/>
                </a:solidFill>
                <a:latin typeface="Gilroy" pitchFamily="2" charset="77"/>
              </a:defRPr>
            </a:lvl1pPr>
            <a:lvl2pPr>
              <a:defRPr sz="2000" b="0" i="0" baseline="0">
                <a:solidFill>
                  <a:schemeClr val="tx1"/>
                </a:solidFill>
                <a:latin typeface="Gilroy" pitchFamily="2" charset="77"/>
              </a:defRPr>
            </a:lvl2pPr>
            <a:lvl3pPr>
              <a:defRPr sz="2000" b="0" i="0" baseline="0">
                <a:solidFill>
                  <a:schemeClr val="tx1"/>
                </a:solidFill>
                <a:latin typeface="Gilroy" pitchFamily="2" charset="77"/>
              </a:defRPr>
            </a:lvl3pPr>
            <a:lvl4pPr>
              <a:defRPr sz="1800" b="0" i="0" baseline="0">
                <a:solidFill>
                  <a:schemeClr val="tx1"/>
                </a:solidFill>
                <a:latin typeface="Gilroy Light" pitchFamily="2" charset="77"/>
              </a:defRPr>
            </a:lvl4pPr>
            <a:lvl5pPr>
              <a:defRPr sz="2000" b="0" i="0" baseline="0">
                <a:solidFill>
                  <a:schemeClr val="tx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8154808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FF45C56A-2920-B741-9471-C6F99838F6F7}"/>
              </a:ext>
            </a:extLst>
          </p:cNvPr>
          <p:cNvGrpSpPr/>
          <p:nvPr userDrawn="1"/>
        </p:nvGrpSpPr>
        <p:grpSpPr>
          <a:xfrm>
            <a:off x="-1017" y="6348785"/>
            <a:ext cx="506723" cy="507493"/>
            <a:chOff x="0" y="0"/>
            <a:chExt cx="1013445" cy="1014983"/>
          </a:xfrm>
        </p:grpSpPr>
        <p:sp>
          <p:nvSpPr>
            <p:cNvPr id="5" name="Square">
              <a:extLst>
                <a:ext uri="{FF2B5EF4-FFF2-40B4-BE49-F238E27FC236}">
                  <a16:creationId xmlns:a16="http://schemas.microsoft.com/office/drawing/2014/main" id="{35F24BB3-56F6-914B-A2DC-03B3185B0E6E}"/>
                </a:ext>
              </a:extLst>
            </p:cNvPr>
            <p:cNvSpPr/>
            <p:nvPr/>
          </p:nvSpPr>
          <p:spPr>
            <a:xfrm>
              <a:off x="0" y="0"/>
              <a:ext cx="1013446" cy="1014984"/>
            </a:xfrm>
            <a:prstGeom prst="rect">
              <a:avLst/>
            </a:pr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spcBef>
                  <a:spcPts val="1500"/>
                </a:spcBef>
                <a:defRPr sz="3200" b="1">
                  <a:solidFill>
                    <a:srgbClr val="FFFFFF"/>
                  </a:solidFill>
                  <a:latin typeface="Gilroy Bold"/>
                  <a:ea typeface="Gilroy Bold"/>
                  <a:cs typeface="Gilroy Bold"/>
                  <a:sym typeface="Gilroy"/>
                </a:defRPr>
              </a:pPr>
              <a:endParaRPr sz="1600" dirty="0"/>
            </a:p>
          </p:txBody>
        </p:sp>
        <p:pic>
          <p:nvPicPr>
            <p:cNvPr id="6" name="Grafik-Logo_Black.png" descr="Grafik-Logo_Black.png">
              <a:extLst>
                <a:ext uri="{FF2B5EF4-FFF2-40B4-BE49-F238E27FC236}">
                  <a16:creationId xmlns:a16="http://schemas.microsoft.com/office/drawing/2014/main" id="{9AA0920E-0128-B641-9A91-5608DF7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815" y="240792"/>
              <a:ext cx="297816" cy="5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3931807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E321A9B-FB3C-2241-9C6B-55FF6081F50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34315391"/>
              </p:ext>
            </p:extLst>
          </p:nvPr>
        </p:nvGraphicFramePr>
        <p:xfrm>
          <a:off x="1489211" y="943037"/>
          <a:ext cx="10311396" cy="54450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9283">
                  <a:extLst>
                    <a:ext uri="{9D8B030D-6E8A-4147-A177-3AD203B41FA5}">
                      <a16:colId xmlns:a16="http://schemas.microsoft.com/office/drawing/2014/main" val="3558723191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2264085060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981872496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692176528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4162704286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2943111433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3699223167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2533739968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4073316257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2596340124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3155175019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1766918819"/>
                    </a:ext>
                  </a:extLst>
                </a:gridCol>
              </a:tblGrid>
              <a:tr h="3106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June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July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August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September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October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November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December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January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February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March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April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May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186102"/>
                  </a:ext>
                </a:extLst>
              </a:tr>
              <a:tr h="51344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234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21977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74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>
            <a:extLst>
              <a:ext uri="{FF2B5EF4-FFF2-40B4-BE49-F238E27FC236}">
                <a16:creationId xmlns:a16="http://schemas.microsoft.com/office/drawing/2014/main" id="{D4714590-0D19-0A4E-A51F-E11BB978AC3C}"/>
              </a:ext>
            </a:extLst>
          </p:cNvPr>
          <p:cNvSpPr/>
          <p:nvPr userDrawn="1"/>
        </p:nvSpPr>
        <p:spPr>
          <a:xfrm>
            <a:off x="1156836" y="801857"/>
            <a:ext cx="10866401" cy="5476588"/>
          </a:xfrm>
          <a:prstGeom prst="rect">
            <a:avLst/>
          </a:prstGeom>
          <a:solidFill>
            <a:srgbClr val="F2F2F2">
              <a:alpha val="97561"/>
            </a:srgbClr>
          </a:solidFill>
          <a:ln w="12700">
            <a:miter lim="400000"/>
          </a:ln>
        </p:spPr>
        <p:txBody>
          <a:bodyPr tIns="45720" bIns="45720"/>
          <a:lstStyle/>
          <a:p>
            <a:pPr algn="ctr" defTabSz="913825">
              <a:lnSpc>
                <a:spcPct val="100000"/>
              </a:lnSpc>
              <a:spcBef>
                <a:spcPts val="0"/>
              </a:spcBef>
              <a:defRPr sz="3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  <a:sym typeface="Gilroy"/>
              </a:defRPr>
            </a:pPr>
            <a:endParaRPr sz="1700" b="0" i="0" dirty="0"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Gilroy" pitchFamily="2" charset="77"/>
              <a:sym typeface="Gilroy"/>
            </a:endParaRP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FF45C56A-2920-B741-9471-C6F99838F6F7}"/>
              </a:ext>
            </a:extLst>
          </p:cNvPr>
          <p:cNvGrpSpPr/>
          <p:nvPr userDrawn="1"/>
        </p:nvGrpSpPr>
        <p:grpSpPr>
          <a:xfrm>
            <a:off x="-1017" y="6348785"/>
            <a:ext cx="506723" cy="507493"/>
            <a:chOff x="0" y="0"/>
            <a:chExt cx="1013445" cy="1014983"/>
          </a:xfrm>
        </p:grpSpPr>
        <p:sp>
          <p:nvSpPr>
            <p:cNvPr id="5" name="Square">
              <a:extLst>
                <a:ext uri="{FF2B5EF4-FFF2-40B4-BE49-F238E27FC236}">
                  <a16:creationId xmlns:a16="http://schemas.microsoft.com/office/drawing/2014/main" id="{35F24BB3-56F6-914B-A2DC-03B3185B0E6E}"/>
                </a:ext>
              </a:extLst>
            </p:cNvPr>
            <p:cNvSpPr/>
            <p:nvPr/>
          </p:nvSpPr>
          <p:spPr>
            <a:xfrm>
              <a:off x="0" y="0"/>
              <a:ext cx="1013446" cy="1014984"/>
            </a:xfrm>
            <a:prstGeom prst="rect">
              <a:avLst/>
            </a:pr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spcBef>
                  <a:spcPts val="1500"/>
                </a:spcBef>
                <a:defRPr sz="3200" b="1">
                  <a:solidFill>
                    <a:srgbClr val="FFFFFF"/>
                  </a:solidFill>
                  <a:latin typeface="Gilroy Bold"/>
                  <a:ea typeface="Gilroy Bold"/>
                  <a:cs typeface="Gilroy Bold"/>
                  <a:sym typeface="Gilroy"/>
                </a:defRPr>
              </a:pPr>
              <a:endParaRPr sz="1600" dirty="0"/>
            </a:p>
          </p:txBody>
        </p:sp>
        <p:pic>
          <p:nvPicPr>
            <p:cNvPr id="6" name="Grafik-Logo_Black.png" descr="Grafik-Logo_Black.png">
              <a:extLst>
                <a:ext uri="{FF2B5EF4-FFF2-40B4-BE49-F238E27FC236}">
                  <a16:creationId xmlns:a16="http://schemas.microsoft.com/office/drawing/2014/main" id="{9AA0920E-0128-B641-9A91-5608DF7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815" y="240792"/>
              <a:ext cx="297816" cy="5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C4DFC24-C90D-9841-B7A5-6DBA453DBDFF}"/>
              </a:ext>
            </a:extLst>
          </p:cNvPr>
          <p:cNvCxnSpPr>
            <a:cxnSpLocks/>
          </p:cNvCxnSpPr>
          <p:nvPr userDrawn="1"/>
        </p:nvCxnSpPr>
        <p:spPr>
          <a:xfrm>
            <a:off x="6591477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FC443C6-964B-A14F-BF00-C6C5040672FC}"/>
              </a:ext>
            </a:extLst>
          </p:cNvPr>
          <p:cNvCxnSpPr>
            <a:cxnSpLocks/>
          </p:cNvCxnSpPr>
          <p:nvPr userDrawn="1"/>
        </p:nvCxnSpPr>
        <p:spPr>
          <a:xfrm flipV="1">
            <a:off x="851345" y="1298915"/>
            <a:ext cx="11346517" cy="1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13C54FC-A110-634A-85B0-4903B9FD2F7F}"/>
              </a:ext>
            </a:extLst>
          </p:cNvPr>
          <p:cNvCxnSpPr/>
          <p:nvPr userDrawn="1"/>
        </p:nvCxnSpPr>
        <p:spPr>
          <a:xfrm>
            <a:off x="12113872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EF8CC61-48F0-F34C-B9E4-87CFAAF99D69}"/>
              </a:ext>
            </a:extLst>
          </p:cNvPr>
          <p:cNvCxnSpPr>
            <a:cxnSpLocks/>
          </p:cNvCxnSpPr>
          <p:nvPr userDrawn="1"/>
        </p:nvCxnSpPr>
        <p:spPr>
          <a:xfrm>
            <a:off x="5685704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1322A53-215E-D04C-B05F-F6EB6FA76CE3}"/>
              </a:ext>
            </a:extLst>
          </p:cNvPr>
          <p:cNvCxnSpPr>
            <a:cxnSpLocks/>
          </p:cNvCxnSpPr>
          <p:nvPr userDrawn="1"/>
        </p:nvCxnSpPr>
        <p:spPr>
          <a:xfrm>
            <a:off x="4779931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5877D70-2D7A-2947-86AE-F02B70AC8C8C}"/>
              </a:ext>
            </a:extLst>
          </p:cNvPr>
          <p:cNvCxnSpPr>
            <a:cxnSpLocks/>
          </p:cNvCxnSpPr>
          <p:nvPr userDrawn="1"/>
        </p:nvCxnSpPr>
        <p:spPr>
          <a:xfrm>
            <a:off x="3874157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A50CE51-B3C3-7344-B4CB-E61DA1E1C509}"/>
              </a:ext>
            </a:extLst>
          </p:cNvPr>
          <p:cNvCxnSpPr>
            <a:cxnSpLocks/>
          </p:cNvCxnSpPr>
          <p:nvPr userDrawn="1"/>
        </p:nvCxnSpPr>
        <p:spPr>
          <a:xfrm>
            <a:off x="2968383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C41E894-9651-EE4B-B730-4B06E6B92DA9}"/>
              </a:ext>
            </a:extLst>
          </p:cNvPr>
          <p:cNvCxnSpPr>
            <a:cxnSpLocks/>
          </p:cNvCxnSpPr>
          <p:nvPr userDrawn="1"/>
        </p:nvCxnSpPr>
        <p:spPr>
          <a:xfrm>
            <a:off x="2062610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8BB185E-5E73-0046-A621-008C4B3DA27C}"/>
              </a:ext>
            </a:extLst>
          </p:cNvPr>
          <p:cNvCxnSpPr>
            <a:cxnSpLocks/>
          </p:cNvCxnSpPr>
          <p:nvPr userDrawn="1"/>
        </p:nvCxnSpPr>
        <p:spPr>
          <a:xfrm>
            <a:off x="11120345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15A0737-BCF7-BC42-B9C3-31E755AE5285}"/>
              </a:ext>
            </a:extLst>
          </p:cNvPr>
          <p:cNvCxnSpPr>
            <a:cxnSpLocks/>
          </p:cNvCxnSpPr>
          <p:nvPr userDrawn="1"/>
        </p:nvCxnSpPr>
        <p:spPr>
          <a:xfrm>
            <a:off x="10214572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B5C3B10-B4E3-D744-AAAD-BB9A1FC41FF8}"/>
              </a:ext>
            </a:extLst>
          </p:cNvPr>
          <p:cNvCxnSpPr>
            <a:cxnSpLocks/>
          </p:cNvCxnSpPr>
          <p:nvPr userDrawn="1"/>
        </p:nvCxnSpPr>
        <p:spPr>
          <a:xfrm>
            <a:off x="9308799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C5192F1-7810-7B4E-88CE-4C108A2DA160}"/>
              </a:ext>
            </a:extLst>
          </p:cNvPr>
          <p:cNvCxnSpPr>
            <a:cxnSpLocks/>
          </p:cNvCxnSpPr>
          <p:nvPr userDrawn="1"/>
        </p:nvCxnSpPr>
        <p:spPr>
          <a:xfrm>
            <a:off x="8403025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E42B4C9-33F9-E441-A451-9706E473CE13}"/>
              </a:ext>
            </a:extLst>
          </p:cNvPr>
          <p:cNvCxnSpPr>
            <a:cxnSpLocks/>
          </p:cNvCxnSpPr>
          <p:nvPr userDrawn="1"/>
        </p:nvCxnSpPr>
        <p:spPr>
          <a:xfrm>
            <a:off x="7497251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8331492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FF45C56A-2920-B741-9471-C6F99838F6F7}"/>
              </a:ext>
            </a:extLst>
          </p:cNvPr>
          <p:cNvGrpSpPr/>
          <p:nvPr userDrawn="1"/>
        </p:nvGrpSpPr>
        <p:grpSpPr>
          <a:xfrm>
            <a:off x="-1017" y="6348785"/>
            <a:ext cx="506723" cy="507493"/>
            <a:chOff x="0" y="0"/>
            <a:chExt cx="1013445" cy="1014983"/>
          </a:xfrm>
        </p:grpSpPr>
        <p:sp>
          <p:nvSpPr>
            <p:cNvPr id="5" name="Square">
              <a:extLst>
                <a:ext uri="{FF2B5EF4-FFF2-40B4-BE49-F238E27FC236}">
                  <a16:creationId xmlns:a16="http://schemas.microsoft.com/office/drawing/2014/main" id="{35F24BB3-56F6-914B-A2DC-03B3185B0E6E}"/>
                </a:ext>
              </a:extLst>
            </p:cNvPr>
            <p:cNvSpPr/>
            <p:nvPr/>
          </p:nvSpPr>
          <p:spPr>
            <a:xfrm>
              <a:off x="0" y="0"/>
              <a:ext cx="1013446" cy="1014984"/>
            </a:xfrm>
            <a:prstGeom prst="rect">
              <a:avLst/>
            </a:pr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spcBef>
                  <a:spcPts val="1500"/>
                </a:spcBef>
                <a:defRPr sz="3200" b="1">
                  <a:solidFill>
                    <a:srgbClr val="FFFFFF"/>
                  </a:solidFill>
                  <a:latin typeface="Gilroy Bold"/>
                  <a:ea typeface="Gilroy Bold"/>
                  <a:cs typeface="Gilroy Bold"/>
                  <a:sym typeface="Gilroy"/>
                </a:defRPr>
              </a:pPr>
              <a:endParaRPr sz="1600" dirty="0"/>
            </a:p>
          </p:txBody>
        </p:sp>
        <p:pic>
          <p:nvPicPr>
            <p:cNvPr id="6" name="Grafik-Logo_Black.png" descr="Grafik-Logo_Black.png">
              <a:extLst>
                <a:ext uri="{FF2B5EF4-FFF2-40B4-BE49-F238E27FC236}">
                  <a16:creationId xmlns:a16="http://schemas.microsoft.com/office/drawing/2014/main" id="{9AA0920E-0128-B641-9A91-5608DF7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815" y="240792"/>
              <a:ext cx="297816" cy="5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" name="Rectangle">
            <a:extLst>
              <a:ext uri="{FF2B5EF4-FFF2-40B4-BE49-F238E27FC236}">
                <a16:creationId xmlns:a16="http://schemas.microsoft.com/office/drawing/2014/main" id="{2C99107C-8816-4E45-AB5C-76B2386716FD}"/>
              </a:ext>
            </a:extLst>
          </p:cNvPr>
          <p:cNvSpPr/>
          <p:nvPr userDrawn="1"/>
        </p:nvSpPr>
        <p:spPr>
          <a:xfrm>
            <a:off x="507709" y="508000"/>
            <a:ext cx="3810001" cy="5842000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spcBef>
                <a:spcPts val="1500"/>
              </a:spcBef>
              <a:defRPr sz="3200" b="1">
                <a:solidFill>
                  <a:srgbClr val="F5F5F5"/>
                </a:solidFill>
                <a:latin typeface="Gilroy Bold"/>
                <a:ea typeface="Gilroy Bold"/>
                <a:cs typeface="Gilroy Bold"/>
                <a:sym typeface="Gilroy"/>
              </a:defRPr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37148514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rgbClr val="182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-Logo_RightIdea_White.png" descr="Grafik-Logo_RightIdea_White.png">
            <a:extLst>
              <a:ext uri="{FF2B5EF4-FFF2-40B4-BE49-F238E27FC236}">
                <a16:creationId xmlns:a16="http://schemas.microsoft.com/office/drawing/2014/main" id="{B7838E36-81B9-BA4C-817C-B2B078009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8967"/>
          <a:stretch/>
        </p:blipFill>
        <p:spPr>
          <a:xfrm>
            <a:off x="168373" y="6459614"/>
            <a:ext cx="203102" cy="2849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9141104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-Logo_RightIdea_White.png" descr="Grafik-Logo_RightIdea_White.png">
            <a:extLst>
              <a:ext uri="{FF2B5EF4-FFF2-40B4-BE49-F238E27FC236}">
                <a16:creationId xmlns:a16="http://schemas.microsoft.com/office/drawing/2014/main" id="{B7838E36-81B9-BA4C-817C-B2B078009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8967"/>
          <a:stretch/>
        </p:blipFill>
        <p:spPr>
          <a:xfrm>
            <a:off x="168373" y="6459614"/>
            <a:ext cx="203102" cy="2849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506154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">
    <p:bg>
      <p:bgPr>
        <a:solidFill>
          <a:schemeClr val="accent6">
            <a:hueOff val="-4390991"/>
            <a:satOff val="-83104"/>
            <a:lumOff val="-4471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rafik-Logo_RightIdea_White.png" descr="Grafik-Logo_RightIdea_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555" y="3322713"/>
            <a:ext cx="3980889" cy="6162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5208133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FF45C56A-2920-B741-9471-C6F99838F6F7}"/>
              </a:ext>
            </a:extLst>
          </p:cNvPr>
          <p:cNvGrpSpPr/>
          <p:nvPr userDrawn="1"/>
        </p:nvGrpSpPr>
        <p:grpSpPr>
          <a:xfrm>
            <a:off x="-1017" y="6348785"/>
            <a:ext cx="506723" cy="507493"/>
            <a:chOff x="0" y="0"/>
            <a:chExt cx="1013445" cy="1014983"/>
          </a:xfrm>
        </p:grpSpPr>
        <p:sp>
          <p:nvSpPr>
            <p:cNvPr id="5" name="Square">
              <a:extLst>
                <a:ext uri="{FF2B5EF4-FFF2-40B4-BE49-F238E27FC236}">
                  <a16:creationId xmlns:a16="http://schemas.microsoft.com/office/drawing/2014/main" id="{35F24BB3-56F6-914B-A2DC-03B3185B0E6E}"/>
                </a:ext>
              </a:extLst>
            </p:cNvPr>
            <p:cNvSpPr/>
            <p:nvPr/>
          </p:nvSpPr>
          <p:spPr>
            <a:xfrm>
              <a:off x="0" y="0"/>
              <a:ext cx="1013446" cy="1014984"/>
            </a:xfrm>
            <a:prstGeom prst="rect">
              <a:avLst/>
            </a:pr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spcBef>
                  <a:spcPts val="1500"/>
                </a:spcBef>
                <a:defRPr sz="3200" b="1">
                  <a:solidFill>
                    <a:srgbClr val="FFFFFF"/>
                  </a:solidFill>
                  <a:latin typeface="Gilroy Bold"/>
                  <a:ea typeface="Gilroy Bold"/>
                  <a:cs typeface="Gilroy Bold"/>
                  <a:sym typeface="Gilroy"/>
                </a:defRPr>
              </a:pPr>
              <a:endParaRPr sz="1600" dirty="0"/>
            </a:p>
          </p:txBody>
        </p:sp>
        <p:pic>
          <p:nvPicPr>
            <p:cNvPr id="6" name="Grafik-Logo_Black.png" descr="Grafik-Logo_Black.png">
              <a:extLst>
                <a:ext uri="{FF2B5EF4-FFF2-40B4-BE49-F238E27FC236}">
                  <a16:creationId xmlns:a16="http://schemas.microsoft.com/office/drawing/2014/main" id="{9AA0920E-0128-B641-9A91-5608DF7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815" y="240792"/>
              <a:ext cx="297816" cy="5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A373A7-8E8A-2643-A29C-7CD1896C9A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8688" y="457200"/>
            <a:ext cx="5167312" cy="74295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000" b="1" i="0" baseline="0">
                <a:solidFill>
                  <a:schemeClr val="tx1"/>
                </a:solidFill>
                <a:latin typeface="Gilroy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D1DCAD-4B5C-544E-8D42-09094DE906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2988" y="1728788"/>
            <a:ext cx="9315450" cy="4619625"/>
          </a:xfrm>
          <a:prstGeom prst="rect">
            <a:avLst/>
          </a:prstGeom>
        </p:spPr>
        <p:txBody>
          <a:bodyPr/>
          <a:lstStyle>
            <a:lvl1pPr>
              <a:defRPr sz="2000" b="0" i="0" baseline="0">
                <a:solidFill>
                  <a:schemeClr val="tx1"/>
                </a:solidFill>
                <a:latin typeface="Gilroy" pitchFamily="2" charset="77"/>
              </a:defRPr>
            </a:lvl1pPr>
            <a:lvl2pPr>
              <a:defRPr sz="2000" b="0" i="0" baseline="0">
                <a:solidFill>
                  <a:schemeClr val="tx1"/>
                </a:solidFill>
                <a:latin typeface="Gilroy" pitchFamily="2" charset="77"/>
              </a:defRPr>
            </a:lvl2pPr>
            <a:lvl3pPr>
              <a:defRPr sz="2000" b="0" i="0" baseline="0">
                <a:solidFill>
                  <a:schemeClr val="tx1"/>
                </a:solidFill>
                <a:latin typeface="Gilroy" pitchFamily="2" charset="77"/>
              </a:defRPr>
            </a:lvl3pPr>
            <a:lvl4pPr>
              <a:defRPr sz="1800" b="0" i="0" baseline="0">
                <a:solidFill>
                  <a:schemeClr val="tx1"/>
                </a:solidFill>
                <a:latin typeface="Gilroy Light" pitchFamily="2" charset="77"/>
              </a:defRPr>
            </a:lvl4pPr>
            <a:lvl5pPr>
              <a:defRPr sz="2000" b="0" i="0" baseline="0">
                <a:solidFill>
                  <a:schemeClr val="tx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3915358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D19DCB-FFC4-2F43-8715-1E9317051FE8}"/>
              </a:ext>
            </a:extLst>
          </p:cNvPr>
          <p:cNvSpPr/>
          <p:nvPr userDrawn="1"/>
        </p:nvSpPr>
        <p:spPr>
          <a:xfrm>
            <a:off x="-164123" y="-17465"/>
            <a:ext cx="12449908" cy="6875465"/>
          </a:xfrm>
          <a:prstGeom prst="rect">
            <a:avLst/>
          </a:prstGeom>
          <a:solidFill>
            <a:srgbClr val="162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DA339A-87FB-DEDD-556F-CBED539A1A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36"/>
          <a:stretch/>
        </p:blipFill>
        <p:spPr>
          <a:xfrm>
            <a:off x="488950" y="6108700"/>
            <a:ext cx="1181219" cy="44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1B0B7F-6156-7D6A-7CA8-0F3AEA142C80}"/>
              </a:ext>
            </a:extLst>
          </p:cNvPr>
          <p:cNvSpPr txBox="1"/>
          <p:nvPr userDrawn="1"/>
        </p:nvSpPr>
        <p:spPr>
          <a:xfrm>
            <a:off x="7833853" y="6270506"/>
            <a:ext cx="4073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+mn-lt"/>
              </a:rPr>
              <a:t>Economic Census Overview  |  February 2023  |  </a:t>
            </a:r>
            <a:fld id="{C57923EB-5663-814D-8520-41A222571678}" type="slidenum">
              <a:rPr lang="en-US" sz="1100" smtClean="0">
                <a:solidFill>
                  <a:schemeClr val="bg1"/>
                </a:solidFill>
                <a:latin typeface="+mn-lt"/>
              </a:rPr>
              <a:t>‹#›</a:t>
            </a:fld>
            <a:endParaRPr lang="en-US" sz="11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1600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>
            <a:extLst>
              <a:ext uri="{FF2B5EF4-FFF2-40B4-BE49-F238E27FC236}">
                <a16:creationId xmlns:a16="http://schemas.microsoft.com/office/drawing/2014/main" id="{D4714590-0D19-0A4E-A51F-E11BB978AC3C}"/>
              </a:ext>
            </a:extLst>
          </p:cNvPr>
          <p:cNvSpPr/>
          <p:nvPr userDrawn="1"/>
        </p:nvSpPr>
        <p:spPr>
          <a:xfrm>
            <a:off x="1156836" y="801857"/>
            <a:ext cx="10866401" cy="5476588"/>
          </a:xfrm>
          <a:prstGeom prst="rect">
            <a:avLst/>
          </a:prstGeom>
          <a:solidFill>
            <a:srgbClr val="F2F2F2">
              <a:alpha val="97561"/>
            </a:srgbClr>
          </a:solidFill>
          <a:ln w="12700">
            <a:miter lim="400000"/>
          </a:ln>
        </p:spPr>
        <p:txBody>
          <a:bodyPr tIns="45720" bIns="45720"/>
          <a:lstStyle/>
          <a:p>
            <a:pPr algn="ctr" defTabSz="913825">
              <a:lnSpc>
                <a:spcPct val="100000"/>
              </a:lnSpc>
              <a:spcBef>
                <a:spcPts val="0"/>
              </a:spcBef>
              <a:defRPr sz="3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  <a:sym typeface="Gilroy"/>
              </a:defRPr>
            </a:pPr>
            <a:endParaRPr sz="1700" b="0" i="0" dirty="0"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Gilroy" pitchFamily="2" charset="77"/>
              <a:sym typeface="Gilroy"/>
            </a:endParaRP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FF45C56A-2920-B741-9471-C6F99838F6F7}"/>
              </a:ext>
            </a:extLst>
          </p:cNvPr>
          <p:cNvGrpSpPr/>
          <p:nvPr userDrawn="1"/>
        </p:nvGrpSpPr>
        <p:grpSpPr>
          <a:xfrm>
            <a:off x="-1017" y="6348785"/>
            <a:ext cx="506723" cy="507493"/>
            <a:chOff x="0" y="0"/>
            <a:chExt cx="1013445" cy="1014983"/>
          </a:xfrm>
        </p:grpSpPr>
        <p:sp>
          <p:nvSpPr>
            <p:cNvPr id="5" name="Square">
              <a:extLst>
                <a:ext uri="{FF2B5EF4-FFF2-40B4-BE49-F238E27FC236}">
                  <a16:creationId xmlns:a16="http://schemas.microsoft.com/office/drawing/2014/main" id="{35F24BB3-56F6-914B-A2DC-03B3185B0E6E}"/>
                </a:ext>
              </a:extLst>
            </p:cNvPr>
            <p:cNvSpPr/>
            <p:nvPr/>
          </p:nvSpPr>
          <p:spPr>
            <a:xfrm>
              <a:off x="0" y="0"/>
              <a:ext cx="1013446" cy="1014984"/>
            </a:xfrm>
            <a:prstGeom prst="rect">
              <a:avLst/>
            </a:pr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spcBef>
                  <a:spcPts val="1500"/>
                </a:spcBef>
                <a:defRPr sz="3200" b="1">
                  <a:solidFill>
                    <a:srgbClr val="FFFFFF"/>
                  </a:solidFill>
                  <a:latin typeface="Gilroy Bold"/>
                  <a:ea typeface="Gilroy Bold"/>
                  <a:cs typeface="Gilroy Bold"/>
                  <a:sym typeface="Gilroy"/>
                </a:defRPr>
              </a:pPr>
              <a:endParaRPr sz="1600" dirty="0"/>
            </a:p>
          </p:txBody>
        </p:sp>
        <p:pic>
          <p:nvPicPr>
            <p:cNvPr id="6" name="Grafik-Logo_Black.png" descr="Grafik-Logo_Black.png">
              <a:extLst>
                <a:ext uri="{FF2B5EF4-FFF2-40B4-BE49-F238E27FC236}">
                  <a16:creationId xmlns:a16="http://schemas.microsoft.com/office/drawing/2014/main" id="{9AA0920E-0128-B641-9A91-5608DF7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815" y="240792"/>
              <a:ext cx="297816" cy="5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13C54FC-A110-634A-85B0-4903B9FD2F7F}"/>
              </a:ext>
            </a:extLst>
          </p:cNvPr>
          <p:cNvCxnSpPr/>
          <p:nvPr userDrawn="1"/>
        </p:nvCxnSpPr>
        <p:spPr>
          <a:xfrm>
            <a:off x="12113872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8BB185E-5E73-0046-A621-008C4B3DA27C}"/>
              </a:ext>
            </a:extLst>
          </p:cNvPr>
          <p:cNvCxnSpPr>
            <a:cxnSpLocks/>
          </p:cNvCxnSpPr>
          <p:nvPr userDrawn="1"/>
        </p:nvCxnSpPr>
        <p:spPr>
          <a:xfrm>
            <a:off x="11192102" y="506437"/>
            <a:ext cx="0" cy="5972184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139262-D35A-6F45-9491-649AF817CE89}"/>
              </a:ext>
            </a:extLst>
          </p:cNvPr>
          <p:cNvGrpSpPr/>
          <p:nvPr userDrawn="1"/>
        </p:nvGrpSpPr>
        <p:grpSpPr>
          <a:xfrm>
            <a:off x="52867" y="720105"/>
            <a:ext cx="11346517" cy="468472"/>
            <a:chOff x="851345" y="804775"/>
            <a:chExt cx="11346517" cy="46847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0555DB2-0004-9A41-9E60-037BA18357D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51345" y="1188844"/>
              <a:ext cx="11346517" cy="1"/>
            </a:xfrm>
            <a:prstGeom prst="line">
              <a:avLst/>
            </a:prstGeom>
            <a:noFill/>
            <a:ln w="381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2" name="July">
              <a:extLst>
                <a:ext uri="{FF2B5EF4-FFF2-40B4-BE49-F238E27FC236}">
                  <a16:creationId xmlns:a16="http://schemas.microsoft.com/office/drawing/2014/main" id="{15D318D6-2A7D-7D43-9B4F-439FF0148950}"/>
                </a:ext>
              </a:extLst>
            </p:cNvPr>
            <p:cNvSpPr/>
            <p:nvPr userDrawn="1"/>
          </p:nvSpPr>
          <p:spPr>
            <a:xfrm>
              <a:off x="1928111" y="810883"/>
              <a:ext cx="862642" cy="45578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000000"/>
                  </a:solidFill>
                  <a:latin typeface="Gilroy" pitchFamily="2" charset="77"/>
                </a:rPr>
                <a:t>May</a:t>
              </a: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  <p:sp>
          <p:nvSpPr>
            <p:cNvPr id="23" name="July">
              <a:extLst>
                <a:ext uri="{FF2B5EF4-FFF2-40B4-BE49-F238E27FC236}">
                  <a16:creationId xmlns:a16="http://schemas.microsoft.com/office/drawing/2014/main" id="{C5FEC808-0D26-FF4B-9F2A-739252AE395C}"/>
                </a:ext>
              </a:extLst>
            </p:cNvPr>
            <p:cNvSpPr/>
            <p:nvPr userDrawn="1"/>
          </p:nvSpPr>
          <p:spPr>
            <a:xfrm>
              <a:off x="2744600" y="810883"/>
              <a:ext cx="862642" cy="45578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000000"/>
                  </a:solidFill>
                  <a:latin typeface="Gilroy" pitchFamily="2" charset="77"/>
                </a:rPr>
                <a:t>June</a:t>
              </a: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  <p:sp>
          <p:nvSpPr>
            <p:cNvPr id="24" name="July">
              <a:extLst>
                <a:ext uri="{FF2B5EF4-FFF2-40B4-BE49-F238E27FC236}">
                  <a16:creationId xmlns:a16="http://schemas.microsoft.com/office/drawing/2014/main" id="{DAF8D41F-CF4B-654A-A55D-833ADB27F98F}"/>
                </a:ext>
              </a:extLst>
            </p:cNvPr>
            <p:cNvSpPr/>
            <p:nvPr userDrawn="1"/>
          </p:nvSpPr>
          <p:spPr>
            <a:xfrm>
              <a:off x="3624958" y="810883"/>
              <a:ext cx="795914" cy="45578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000000"/>
                  </a:solidFill>
                  <a:latin typeface="Gilroy" pitchFamily="2" charset="77"/>
                </a:rPr>
                <a:t>July</a:t>
              </a: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  <p:sp>
          <p:nvSpPr>
            <p:cNvPr id="25" name="July">
              <a:extLst>
                <a:ext uri="{FF2B5EF4-FFF2-40B4-BE49-F238E27FC236}">
                  <a16:creationId xmlns:a16="http://schemas.microsoft.com/office/drawing/2014/main" id="{9B11D302-5CA6-B74B-AC8C-6F2F7F321C8F}"/>
                </a:ext>
              </a:extLst>
            </p:cNvPr>
            <p:cNvSpPr/>
            <p:nvPr userDrawn="1"/>
          </p:nvSpPr>
          <p:spPr>
            <a:xfrm>
              <a:off x="1117969" y="891466"/>
              <a:ext cx="862642" cy="307778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  <p:sp>
          <p:nvSpPr>
            <p:cNvPr id="26" name="July">
              <a:extLst>
                <a:ext uri="{FF2B5EF4-FFF2-40B4-BE49-F238E27FC236}">
                  <a16:creationId xmlns:a16="http://schemas.microsoft.com/office/drawing/2014/main" id="{931E10A4-298F-E541-9BF9-51176DFD5FF8}"/>
                </a:ext>
              </a:extLst>
            </p:cNvPr>
            <p:cNvSpPr/>
            <p:nvPr userDrawn="1"/>
          </p:nvSpPr>
          <p:spPr>
            <a:xfrm>
              <a:off x="4412065" y="810883"/>
              <a:ext cx="717987" cy="45578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000000"/>
                  </a:solidFill>
                  <a:latin typeface="Gilroy" pitchFamily="2" charset="77"/>
                </a:rPr>
                <a:t>August</a:t>
              </a: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  <p:sp>
          <p:nvSpPr>
            <p:cNvPr id="27" name="July">
              <a:extLst>
                <a:ext uri="{FF2B5EF4-FFF2-40B4-BE49-F238E27FC236}">
                  <a16:creationId xmlns:a16="http://schemas.microsoft.com/office/drawing/2014/main" id="{24539431-56CF-2140-8110-9E3643055E91}"/>
                </a:ext>
              </a:extLst>
            </p:cNvPr>
            <p:cNvSpPr/>
            <p:nvPr userDrawn="1"/>
          </p:nvSpPr>
          <p:spPr>
            <a:xfrm>
              <a:off x="5127285" y="817463"/>
              <a:ext cx="913997" cy="45578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000000"/>
                  </a:solidFill>
                  <a:latin typeface="Gilroy" pitchFamily="2" charset="77"/>
                </a:rPr>
                <a:t>September</a:t>
              </a: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  <p:sp>
          <p:nvSpPr>
            <p:cNvPr id="28" name="July">
              <a:extLst>
                <a:ext uri="{FF2B5EF4-FFF2-40B4-BE49-F238E27FC236}">
                  <a16:creationId xmlns:a16="http://schemas.microsoft.com/office/drawing/2014/main" id="{232DACA9-6A88-1244-A992-153DE4892929}"/>
                </a:ext>
              </a:extLst>
            </p:cNvPr>
            <p:cNvSpPr/>
            <p:nvPr userDrawn="1"/>
          </p:nvSpPr>
          <p:spPr>
            <a:xfrm>
              <a:off x="5978542" y="810883"/>
              <a:ext cx="736536" cy="45578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000000"/>
                  </a:solidFill>
                  <a:latin typeface="Gilroy" pitchFamily="2" charset="77"/>
                </a:rPr>
                <a:t>October</a:t>
              </a: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  <p:sp>
          <p:nvSpPr>
            <p:cNvPr id="29" name="July">
              <a:extLst>
                <a:ext uri="{FF2B5EF4-FFF2-40B4-BE49-F238E27FC236}">
                  <a16:creationId xmlns:a16="http://schemas.microsoft.com/office/drawing/2014/main" id="{8838E96B-FF01-5740-9F61-4D1DB4802297}"/>
                </a:ext>
              </a:extLst>
            </p:cNvPr>
            <p:cNvSpPr/>
            <p:nvPr userDrawn="1"/>
          </p:nvSpPr>
          <p:spPr>
            <a:xfrm>
              <a:off x="6742756" y="817463"/>
              <a:ext cx="855584" cy="45578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000000"/>
                  </a:solidFill>
                  <a:latin typeface="Gilroy" pitchFamily="2" charset="77"/>
                </a:rPr>
                <a:t>November</a:t>
              </a: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  <p:sp>
          <p:nvSpPr>
            <p:cNvPr id="30" name="July">
              <a:extLst>
                <a:ext uri="{FF2B5EF4-FFF2-40B4-BE49-F238E27FC236}">
                  <a16:creationId xmlns:a16="http://schemas.microsoft.com/office/drawing/2014/main" id="{205C93FC-CF60-7646-AEC9-F61E18D5D56D}"/>
                </a:ext>
              </a:extLst>
            </p:cNvPr>
            <p:cNvSpPr/>
            <p:nvPr userDrawn="1"/>
          </p:nvSpPr>
          <p:spPr>
            <a:xfrm>
              <a:off x="7623323" y="810883"/>
              <a:ext cx="862642" cy="45578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000000"/>
                  </a:solidFill>
                  <a:latin typeface="Gilroy" pitchFamily="2" charset="77"/>
                </a:rPr>
                <a:t>December</a:t>
              </a: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  <p:sp>
          <p:nvSpPr>
            <p:cNvPr id="31" name="July">
              <a:extLst>
                <a:ext uri="{FF2B5EF4-FFF2-40B4-BE49-F238E27FC236}">
                  <a16:creationId xmlns:a16="http://schemas.microsoft.com/office/drawing/2014/main" id="{EAE7FA9E-570C-9949-898E-3984A7513716}"/>
                </a:ext>
              </a:extLst>
            </p:cNvPr>
            <p:cNvSpPr/>
            <p:nvPr userDrawn="1"/>
          </p:nvSpPr>
          <p:spPr>
            <a:xfrm>
              <a:off x="8501505" y="810883"/>
              <a:ext cx="862642" cy="45578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000000"/>
                  </a:solidFill>
                  <a:latin typeface="Gilroy" pitchFamily="2" charset="77"/>
                </a:rPr>
                <a:t>January</a:t>
              </a: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  <p:sp>
          <p:nvSpPr>
            <p:cNvPr id="32" name="July">
              <a:extLst>
                <a:ext uri="{FF2B5EF4-FFF2-40B4-BE49-F238E27FC236}">
                  <a16:creationId xmlns:a16="http://schemas.microsoft.com/office/drawing/2014/main" id="{79E06A01-E4A8-B94A-90EC-452A3560C512}"/>
                </a:ext>
              </a:extLst>
            </p:cNvPr>
            <p:cNvSpPr/>
            <p:nvPr userDrawn="1"/>
          </p:nvSpPr>
          <p:spPr>
            <a:xfrm>
              <a:off x="9423515" y="804775"/>
              <a:ext cx="862642" cy="45578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000000"/>
                  </a:solidFill>
                  <a:latin typeface="Gilroy" pitchFamily="2" charset="77"/>
                </a:rPr>
                <a:t>February</a:t>
              </a: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  <p:sp>
          <p:nvSpPr>
            <p:cNvPr id="33" name="July">
              <a:extLst>
                <a:ext uri="{FF2B5EF4-FFF2-40B4-BE49-F238E27FC236}">
                  <a16:creationId xmlns:a16="http://schemas.microsoft.com/office/drawing/2014/main" id="{D249F5D2-EF94-494C-8F07-755181FECF71}"/>
                </a:ext>
              </a:extLst>
            </p:cNvPr>
            <p:cNvSpPr/>
            <p:nvPr userDrawn="1"/>
          </p:nvSpPr>
          <p:spPr>
            <a:xfrm>
              <a:off x="10322465" y="810883"/>
              <a:ext cx="862642" cy="45578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45720" bIns="45720" anchor="ctr"/>
            <a:lstStyle>
              <a:lvl1pPr algn="ctr" defTabSz="1827650">
                <a:defRPr sz="2400">
                  <a:latin typeface="+mn-lt"/>
                  <a:ea typeface="+mn-ea"/>
                  <a:cs typeface="+mn-cs"/>
                  <a:sym typeface="Gilroy"/>
                </a:defRPr>
              </a:lvl1pPr>
            </a:lstStyle>
            <a:p>
              <a:pPr defTabSz="913825">
                <a:lnSpc>
                  <a:spcPct val="10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000000"/>
                  </a:solidFill>
                  <a:latin typeface="Gilroy" pitchFamily="2" charset="77"/>
                </a:rPr>
                <a:t>March</a:t>
              </a:r>
              <a:endParaRPr sz="1000" dirty="0">
                <a:solidFill>
                  <a:srgbClr val="000000"/>
                </a:solidFill>
                <a:latin typeface="Gilroy" pitchFamily="2" charset="77"/>
              </a:endParaRP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13E4872-BA2E-BB4E-9C1B-89A2F8BF579B}"/>
              </a:ext>
            </a:extLst>
          </p:cNvPr>
          <p:cNvCxnSpPr>
            <a:cxnSpLocks/>
          </p:cNvCxnSpPr>
          <p:nvPr userDrawn="1"/>
        </p:nvCxnSpPr>
        <p:spPr>
          <a:xfrm>
            <a:off x="5947722" y="6588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C7BB60A-9174-0445-A8B2-111929B8B4EB}"/>
              </a:ext>
            </a:extLst>
          </p:cNvPr>
          <p:cNvCxnSpPr>
            <a:cxnSpLocks/>
          </p:cNvCxnSpPr>
          <p:nvPr userDrawn="1"/>
        </p:nvCxnSpPr>
        <p:spPr>
          <a:xfrm>
            <a:off x="5186953" y="6588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277921D-572B-B34D-8863-396292034DE5}"/>
              </a:ext>
            </a:extLst>
          </p:cNvPr>
          <p:cNvCxnSpPr>
            <a:cxnSpLocks/>
          </p:cNvCxnSpPr>
          <p:nvPr userDrawn="1"/>
        </p:nvCxnSpPr>
        <p:spPr>
          <a:xfrm>
            <a:off x="4404678" y="6588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B270061-72DC-D247-BD6E-D3D7066B1D73}"/>
              </a:ext>
            </a:extLst>
          </p:cNvPr>
          <p:cNvCxnSpPr>
            <a:cxnSpLocks/>
          </p:cNvCxnSpPr>
          <p:nvPr userDrawn="1"/>
        </p:nvCxnSpPr>
        <p:spPr>
          <a:xfrm>
            <a:off x="3624142" y="6588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A6CD83-0358-1D43-9C13-B0BA370D29BF}"/>
              </a:ext>
            </a:extLst>
          </p:cNvPr>
          <p:cNvCxnSpPr>
            <a:cxnSpLocks/>
          </p:cNvCxnSpPr>
          <p:nvPr userDrawn="1"/>
        </p:nvCxnSpPr>
        <p:spPr>
          <a:xfrm>
            <a:off x="2811905" y="6588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D777429-B3B7-1F4C-B8A5-3EBAE324B6BF}"/>
              </a:ext>
            </a:extLst>
          </p:cNvPr>
          <p:cNvCxnSpPr>
            <a:cxnSpLocks/>
          </p:cNvCxnSpPr>
          <p:nvPr userDrawn="1"/>
        </p:nvCxnSpPr>
        <p:spPr>
          <a:xfrm>
            <a:off x="1957135" y="6588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277EB5D-C6EF-3542-A55A-3C95078D5F9F}"/>
              </a:ext>
            </a:extLst>
          </p:cNvPr>
          <p:cNvCxnSpPr>
            <a:cxnSpLocks/>
          </p:cNvCxnSpPr>
          <p:nvPr userDrawn="1"/>
        </p:nvCxnSpPr>
        <p:spPr>
          <a:xfrm>
            <a:off x="10320253" y="506437"/>
            <a:ext cx="0" cy="5962457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31616EE-CE9F-9F4B-B720-B201BD3E9767}"/>
              </a:ext>
            </a:extLst>
          </p:cNvPr>
          <p:cNvCxnSpPr>
            <a:cxnSpLocks/>
          </p:cNvCxnSpPr>
          <p:nvPr userDrawn="1"/>
        </p:nvCxnSpPr>
        <p:spPr>
          <a:xfrm>
            <a:off x="9410042" y="506437"/>
            <a:ext cx="0" cy="5894363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2530125-CD9D-3947-9BE7-96DF9AE69EB7}"/>
              </a:ext>
            </a:extLst>
          </p:cNvPr>
          <p:cNvCxnSpPr>
            <a:cxnSpLocks/>
          </p:cNvCxnSpPr>
          <p:nvPr userDrawn="1"/>
        </p:nvCxnSpPr>
        <p:spPr>
          <a:xfrm>
            <a:off x="8483547" y="658837"/>
            <a:ext cx="0" cy="5790601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7F15D73-BA5F-8E4D-ABC9-5E909DA116B7}"/>
              </a:ext>
            </a:extLst>
          </p:cNvPr>
          <p:cNvCxnSpPr>
            <a:cxnSpLocks/>
          </p:cNvCxnSpPr>
          <p:nvPr userDrawn="1"/>
        </p:nvCxnSpPr>
        <p:spPr>
          <a:xfrm>
            <a:off x="7598462" y="658837"/>
            <a:ext cx="0" cy="5848967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90844B6-766E-1144-BAFE-9E55E470EDA6}"/>
              </a:ext>
            </a:extLst>
          </p:cNvPr>
          <p:cNvCxnSpPr>
            <a:cxnSpLocks/>
          </p:cNvCxnSpPr>
          <p:nvPr userDrawn="1"/>
        </p:nvCxnSpPr>
        <p:spPr>
          <a:xfrm>
            <a:off x="6727390" y="6588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7" name="July">
            <a:extLst>
              <a:ext uri="{FF2B5EF4-FFF2-40B4-BE49-F238E27FC236}">
                <a16:creationId xmlns:a16="http://schemas.microsoft.com/office/drawing/2014/main" id="{33581411-EC68-114B-A346-DE40C9F6C59A}"/>
              </a:ext>
            </a:extLst>
          </p:cNvPr>
          <p:cNvSpPr/>
          <p:nvPr userDrawn="1"/>
        </p:nvSpPr>
        <p:spPr>
          <a:xfrm>
            <a:off x="11205414" y="732984"/>
            <a:ext cx="862642" cy="455784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 anchor="ctr"/>
          <a:lstStyle>
            <a:lvl1pPr algn="ctr" defTabSz="1827650">
              <a:defRPr sz="2400">
                <a:latin typeface="+mn-lt"/>
                <a:ea typeface="+mn-ea"/>
                <a:cs typeface="+mn-cs"/>
                <a:sym typeface="Gilroy"/>
              </a:defRPr>
            </a:lvl1pPr>
          </a:lstStyle>
          <a:p>
            <a:pPr defTabSz="913825">
              <a:lnSpc>
                <a:spcPct val="10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Gilroy" pitchFamily="2" charset="77"/>
              </a:rPr>
              <a:t>April</a:t>
            </a:r>
            <a:endParaRPr sz="1000" dirty="0">
              <a:solidFill>
                <a:srgbClr val="000000"/>
              </a:solidFill>
              <a:latin typeface="Gilro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014673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74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>
            <a:extLst>
              <a:ext uri="{FF2B5EF4-FFF2-40B4-BE49-F238E27FC236}">
                <a16:creationId xmlns:a16="http://schemas.microsoft.com/office/drawing/2014/main" id="{D4714590-0D19-0A4E-A51F-E11BB978AC3C}"/>
              </a:ext>
            </a:extLst>
          </p:cNvPr>
          <p:cNvSpPr/>
          <p:nvPr userDrawn="1"/>
        </p:nvSpPr>
        <p:spPr>
          <a:xfrm>
            <a:off x="811198" y="801857"/>
            <a:ext cx="10866401" cy="5476588"/>
          </a:xfrm>
          <a:prstGeom prst="rect">
            <a:avLst/>
          </a:prstGeom>
          <a:solidFill>
            <a:srgbClr val="F2F2F2">
              <a:alpha val="97561"/>
            </a:srgbClr>
          </a:solidFill>
          <a:ln w="12700">
            <a:miter lim="400000"/>
          </a:ln>
        </p:spPr>
        <p:txBody>
          <a:bodyPr tIns="45720" bIns="45720"/>
          <a:lstStyle/>
          <a:p>
            <a:pPr algn="ctr" defTabSz="913825">
              <a:lnSpc>
                <a:spcPct val="100000"/>
              </a:lnSpc>
              <a:spcBef>
                <a:spcPts val="0"/>
              </a:spcBef>
              <a:defRPr sz="3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  <a:sym typeface="Gilroy"/>
              </a:defRPr>
            </a:pPr>
            <a:endParaRPr sz="1700" b="0" i="0" dirty="0"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Gilroy" pitchFamily="2" charset="77"/>
              <a:sym typeface="Gilroy"/>
            </a:endParaRP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FF45C56A-2920-B741-9471-C6F99838F6F7}"/>
              </a:ext>
            </a:extLst>
          </p:cNvPr>
          <p:cNvGrpSpPr/>
          <p:nvPr userDrawn="1"/>
        </p:nvGrpSpPr>
        <p:grpSpPr>
          <a:xfrm>
            <a:off x="-1017" y="6348785"/>
            <a:ext cx="506723" cy="507493"/>
            <a:chOff x="0" y="0"/>
            <a:chExt cx="1013445" cy="1014983"/>
          </a:xfrm>
        </p:grpSpPr>
        <p:sp>
          <p:nvSpPr>
            <p:cNvPr id="5" name="Square">
              <a:extLst>
                <a:ext uri="{FF2B5EF4-FFF2-40B4-BE49-F238E27FC236}">
                  <a16:creationId xmlns:a16="http://schemas.microsoft.com/office/drawing/2014/main" id="{35F24BB3-56F6-914B-A2DC-03B3185B0E6E}"/>
                </a:ext>
              </a:extLst>
            </p:cNvPr>
            <p:cNvSpPr/>
            <p:nvPr/>
          </p:nvSpPr>
          <p:spPr>
            <a:xfrm>
              <a:off x="0" y="0"/>
              <a:ext cx="1013446" cy="1014984"/>
            </a:xfrm>
            <a:prstGeom prst="rect">
              <a:avLst/>
            </a:pr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spcBef>
                  <a:spcPts val="1500"/>
                </a:spcBef>
                <a:defRPr sz="3200" b="1">
                  <a:solidFill>
                    <a:srgbClr val="FFFFFF"/>
                  </a:solidFill>
                  <a:latin typeface="Gilroy Bold"/>
                  <a:ea typeface="Gilroy Bold"/>
                  <a:cs typeface="Gilroy Bold"/>
                  <a:sym typeface="Gilroy"/>
                </a:defRPr>
              </a:pPr>
              <a:endParaRPr sz="1600" dirty="0"/>
            </a:p>
          </p:txBody>
        </p:sp>
        <p:pic>
          <p:nvPicPr>
            <p:cNvPr id="6" name="Grafik-Logo_Black.png" descr="Grafik-Logo_Black.png">
              <a:extLst>
                <a:ext uri="{FF2B5EF4-FFF2-40B4-BE49-F238E27FC236}">
                  <a16:creationId xmlns:a16="http://schemas.microsoft.com/office/drawing/2014/main" id="{9AA0920E-0128-B641-9A91-5608DF7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815" y="240792"/>
              <a:ext cx="297816" cy="5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C4DFC24-C90D-9841-B7A5-6DBA453DBDFF}"/>
              </a:ext>
            </a:extLst>
          </p:cNvPr>
          <p:cNvCxnSpPr>
            <a:cxnSpLocks/>
          </p:cNvCxnSpPr>
          <p:nvPr userDrawn="1"/>
        </p:nvCxnSpPr>
        <p:spPr>
          <a:xfrm>
            <a:off x="6245839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FC443C6-964B-A14F-BF00-C6C5040672FC}"/>
              </a:ext>
            </a:extLst>
          </p:cNvPr>
          <p:cNvCxnSpPr>
            <a:cxnSpLocks/>
          </p:cNvCxnSpPr>
          <p:nvPr userDrawn="1"/>
        </p:nvCxnSpPr>
        <p:spPr>
          <a:xfrm flipV="1">
            <a:off x="505707" y="1298915"/>
            <a:ext cx="11346517" cy="1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13C54FC-A110-634A-85B0-4903B9FD2F7F}"/>
              </a:ext>
            </a:extLst>
          </p:cNvPr>
          <p:cNvCxnSpPr/>
          <p:nvPr userDrawn="1"/>
        </p:nvCxnSpPr>
        <p:spPr>
          <a:xfrm>
            <a:off x="11768234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1322A53-215E-D04C-B05F-F6EB6FA76CE3}"/>
              </a:ext>
            </a:extLst>
          </p:cNvPr>
          <p:cNvCxnSpPr>
            <a:cxnSpLocks/>
          </p:cNvCxnSpPr>
          <p:nvPr userDrawn="1"/>
        </p:nvCxnSpPr>
        <p:spPr>
          <a:xfrm>
            <a:off x="4434293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A50CE51-B3C3-7344-B4CB-E61DA1E1C509}"/>
              </a:ext>
            </a:extLst>
          </p:cNvPr>
          <p:cNvCxnSpPr>
            <a:cxnSpLocks/>
          </p:cNvCxnSpPr>
          <p:nvPr userDrawn="1"/>
        </p:nvCxnSpPr>
        <p:spPr>
          <a:xfrm>
            <a:off x="2622745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15A0737-BCF7-BC42-B9C3-31E755AE5285}"/>
              </a:ext>
            </a:extLst>
          </p:cNvPr>
          <p:cNvCxnSpPr>
            <a:cxnSpLocks/>
          </p:cNvCxnSpPr>
          <p:nvPr userDrawn="1"/>
        </p:nvCxnSpPr>
        <p:spPr>
          <a:xfrm>
            <a:off x="9868934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C5192F1-7810-7B4E-88CE-4C108A2DA160}"/>
              </a:ext>
            </a:extLst>
          </p:cNvPr>
          <p:cNvCxnSpPr>
            <a:cxnSpLocks/>
          </p:cNvCxnSpPr>
          <p:nvPr userDrawn="1"/>
        </p:nvCxnSpPr>
        <p:spPr>
          <a:xfrm>
            <a:off x="8057387" y="506437"/>
            <a:ext cx="0" cy="6063175"/>
          </a:xfrm>
          <a:prstGeom prst="line">
            <a:avLst/>
          </a:prstGeom>
          <a:noFill/>
          <a:ln w="317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222208297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>
            <a:extLst>
              <a:ext uri="{FF2B5EF4-FFF2-40B4-BE49-F238E27FC236}">
                <a16:creationId xmlns:a16="http://schemas.microsoft.com/office/drawing/2014/main" id="{D4714590-0D19-0A4E-A51F-E11BB978AC3C}"/>
              </a:ext>
            </a:extLst>
          </p:cNvPr>
          <p:cNvSpPr/>
          <p:nvPr userDrawn="1"/>
        </p:nvSpPr>
        <p:spPr>
          <a:xfrm>
            <a:off x="2822837" y="872197"/>
            <a:ext cx="8862647" cy="5476588"/>
          </a:xfrm>
          <a:prstGeom prst="rect">
            <a:avLst/>
          </a:prstGeom>
          <a:solidFill>
            <a:srgbClr val="F2F2F2">
              <a:alpha val="97561"/>
            </a:srgbClr>
          </a:solidFill>
          <a:ln w="12700">
            <a:miter lim="400000"/>
          </a:ln>
        </p:spPr>
        <p:txBody>
          <a:bodyPr tIns="45720" bIns="45720"/>
          <a:lstStyle/>
          <a:p>
            <a:pPr algn="ctr" defTabSz="913825">
              <a:lnSpc>
                <a:spcPct val="100000"/>
              </a:lnSpc>
              <a:spcBef>
                <a:spcPts val="0"/>
              </a:spcBef>
              <a:defRPr sz="3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  <a:sym typeface="Gilroy"/>
              </a:defRPr>
            </a:pPr>
            <a:endParaRPr sz="1700" b="0" i="0" dirty="0"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Gilroy" pitchFamily="2" charset="77"/>
              <a:sym typeface="Gilroy"/>
            </a:endParaRP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FF45C56A-2920-B741-9471-C6F99838F6F7}"/>
              </a:ext>
            </a:extLst>
          </p:cNvPr>
          <p:cNvGrpSpPr/>
          <p:nvPr userDrawn="1"/>
        </p:nvGrpSpPr>
        <p:grpSpPr>
          <a:xfrm>
            <a:off x="-1017" y="6348785"/>
            <a:ext cx="506723" cy="507493"/>
            <a:chOff x="0" y="0"/>
            <a:chExt cx="1013445" cy="1014983"/>
          </a:xfrm>
        </p:grpSpPr>
        <p:sp>
          <p:nvSpPr>
            <p:cNvPr id="5" name="Square">
              <a:extLst>
                <a:ext uri="{FF2B5EF4-FFF2-40B4-BE49-F238E27FC236}">
                  <a16:creationId xmlns:a16="http://schemas.microsoft.com/office/drawing/2014/main" id="{35F24BB3-56F6-914B-A2DC-03B3185B0E6E}"/>
                </a:ext>
              </a:extLst>
            </p:cNvPr>
            <p:cNvSpPr/>
            <p:nvPr/>
          </p:nvSpPr>
          <p:spPr>
            <a:xfrm>
              <a:off x="0" y="0"/>
              <a:ext cx="1013446" cy="1014984"/>
            </a:xfrm>
            <a:prstGeom prst="rect">
              <a:avLst/>
            </a:pr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spcBef>
                  <a:spcPts val="1500"/>
                </a:spcBef>
                <a:defRPr sz="3200" b="1">
                  <a:solidFill>
                    <a:srgbClr val="FFFFFF"/>
                  </a:solidFill>
                  <a:latin typeface="Gilroy Bold"/>
                  <a:ea typeface="Gilroy Bold"/>
                  <a:cs typeface="Gilroy Bold"/>
                  <a:sym typeface="Gilroy"/>
                </a:defRPr>
              </a:pPr>
              <a:endParaRPr sz="1600" dirty="0"/>
            </a:p>
          </p:txBody>
        </p:sp>
        <p:pic>
          <p:nvPicPr>
            <p:cNvPr id="6" name="Grafik-Logo_Black.png" descr="Grafik-Logo_Black.png">
              <a:extLst>
                <a:ext uri="{FF2B5EF4-FFF2-40B4-BE49-F238E27FC236}">
                  <a16:creationId xmlns:a16="http://schemas.microsoft.com/office/drawing/2014/main" id="{9AA0920E-0128-B641-9A91-5608DF7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815" y="240792"/>
              <a:ext cx="297816" cy="5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C4DFC24-C90D-9841-B7A5-6DBA453DBDFF}"/>
              </a:ext>
            </a:extLst>
          </p:cNvPr>
          <p:cNvCxnSpPr/>
          <p:nvPr userDrawn="1"/>
        </p:nvCxnSpPr>
        <p:spPr>
          <a:xfrm>
            <a:off x="2822837" y="506437"/>
            <a:ext cx="0" cy="6063175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331468E-692F-8841-8546-C40FEA29F491}"/>
              </a:ext>
            </a:extLst>
          </p:cNvPr>
          <p:cNvCxnSpPr/>
          <p:nvPr userDrawn="1"/>
        </p:nvCxnSpPr>
        <p:spPr>
          <a:xfrm>
            <a:off x="1556745" y="506437"/>
            <a:ext cx="0" cy="6063175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BCA2726-9145-3444-BBBA-1B3E309B3BC2}"/>
              </a:ext>
            </a:extLst>
          </p:cNvPr>
          <p:cNvCxnSpPr/>
          <p:nvPr userDrawn="1"/>
        </p:nvCxnSpPr>
        <p:spPr>
          <a:xfrm>
            <a:off x="4088930" y="506437"/>
            <a:ext cx="0" cy="6063175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E48F4B5-588A-5144-A08A-0265E58311BF}"/>
              </a:ext>
            </a:extLst>
          </p:cNvPr>
          <p:cNvCxnSpPr/>
          <p:nvPr userDrawn="1"/>
        </p:nvCxnSpPr>
        <p:spPr>
          <a:xfrm>
            <a:off x="5355022" y="506437"/>
            <a:ext cx="0" cy="6063175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74C30D6-A76E-A84B-A626-3198631BCD87}"/>
              </a:ext>
            </a:extLst>
          </p:cNvPr>
          <p:cNvCxnSpPr/>
          <p:nvPr userDrawn="1"/>
        </p:nvCxnSpPr>
        <p:spPr>
          <a:xfrm>
            <a:off x="6621115" y="506437"/>
            <a:ext cx="0" cy="6063175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C2B4438-D512-3A42-A4DD-938DA51BB950}"/>
              </a:ext>
            </a:extLst>
          </p:cNvPr>
          <p:cNvCxnSpPr/>
          <p:nvPr userDrawn="1"/>
        </p:nvCxnSpPr>
        <p:spPr>
          <a:xfrm>
            <a:off x="7887208" y="506437"/>
            <a:ext cx="0" cy="6063175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3AEEB95-018D-8540-9CC4-C1103D5F50B1}"/>
              </a:ext>
            </a:extLst>
          </p:cNvPr>
          <p:cNvCxnSpPr/>
          <p:nvPr userDrawn="1"/>
        </p:nvCxnSpPr>
        <p:spPr>
          <a:xfrm>
            <a:off x="9153300" y="506437"/>
            <a:ext cx="0" cy="6063175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590E70E-1D37-EC4D-8A72-DE790D2A6204}"/>
              </a:ext>
            </a:extLst>
          </p:cNvPr>
          <p:cNvCxnSpPr/>
          <p:nvPr userDrawn="1"/>
        </p:nvCxnSpPr>
        <p:spPr>
          <a:xfrm>
            <a:off x="10419393" y="506437"/>
            <a:ext cx="0" cy="6063175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5953A91-0261-F84A-983F-D510D67E71C0}"/>
              </a:ext>
            </a:extLst>
          </p:cNvPr>
          <p:cNvCxnSpPr/>
          <p:nvPr userDrawn="1"/>
        </p:nvCxnSpPr>
        <p:spPr>
          <a:xfrm>
            <a:off x="11685486" y="506437"/>
            <a:ext cx="0" cy="6063175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FC443C6-964B-A14F-BF00-C6C5040672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253446" y="1369254"/>
            <a:ext cx="10528825" cy="1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07741842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bg>
      <p:bgPr>
        <a:solidFill>
          <a:srgbClr val="182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-Logo_RightIdea_White.png" descr="Grafik-Logo_RightIdea_White.png">
            <a:extLst>
              <a:ext uri="{FF2B5EF4-FFF2-40B4-BE49-F238E27FC236}">
                <a16:creationId xmlns:a16="http://schemas.microsoft.com/office/drawing/2014/main" id="{B7838E36-81B9-BA4C-817C-B2B078009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8967"/>
          <a:stretch/>
        </p:blipFill>
        <p:spPr>
          <a:xfrm>
            <a:off x="168373" y="6459614"/>
            <a:ext cx="203102" cy="28495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MRP  |   Tenant Survey Findings  |   September 25, 2020">
            <a:extLst>
              <a:ext uri="{FF2B5EF4-FFF2-40B4-BE49-F238E27FC236}">
                <a16:creationId xmlns:a16="http://schemas.microsoft.com/office/drawing/2014/main" id="{5591A147-A325-0FD7-C835-128F31C1846C}"/>
              </a:ext>
            </a:extLst>
          </p:cNvPr>
          <p:cNvSpPr/>
          <p:nvPr userDrawn="1"/>
        </p:nvSpPr>
        <p:spPr>
          <a:xfrm>
            <a:off x="2744243" y="6512194"/>
            <a:ext cx="9272918" cy="2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 marL="0" marR="0" lvl="0" indent="0" algn="r" defTabSz="2921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424738" algn="l"/>
              </a:tabLst>
              <a:defRPr/>
            </a:pPr>
            <a:r>
              <a:rPr lang="en-US" sz="900" b="0" i="0" dirty="0">
                <a:solidFill>
                  <a:schemeClr val="bg1"/>
                </a:solidFill>
                <a:latin typeface="Gilroy" pitchFamily="2" charset="77"/>
                <a:cs typeface="Arial" panose="020B0604020202020204" pitchFamily="34" charset="0"/>
              </a:rPr>
              <a:t>Census Leadership Briefing  |  08.25.2022  |  </a:t>
            </a:r>
            <a:fld id="{86CB4B4D-7CA3-9044-876B-883B54F8677D}" type="slidenum">
              <a:rPr lang="en-US" sz="900" b="0" i="0" smtClean="0">
                <a:solidFill>
                  <a:schemeClr val="bg1"/>
                </a:solidFill>
                <a:latin typeface="Gilroy" pitchFamily="2" charset="77"/>
                <a:cs typeface="Arial" panose="020B0604020202020204" pitchFamily="34" charset="0"/>
              </a:rPr>
              <a:pPr marL="0" indent="0">
                <a:tabLst>
                  <a:tab pos="7424738" algn="l"/>
                </a:tabLst>
              </a:pPr>
              <a:t>‹#›</a:t>
            </a:fld>
            <a:r>
              <a:rPr lang="en-US" sz="900" b="0" i="0" dirty="0">
                <a:solidFill>
                  <a:schemeClr val="bg1"/>
                </a:solidFill>
                <a:latin typeface="Gilroy" pitchFamily="2" charset="77"/>
                <a:cs typeface="Arial" panose="020B0604020202020204" pitchFamily="34" charset="0"/>
              </a:rPr>
              <a:t>  </a:t>
            </a:r>
            <a:endParaRPr sz="900" b="0" i="0" dirty="0">
              <a:solidFill>
                <a:schemeClr val="bg1"/>
              </a:solidFill>
              <a:latin typeface="Gilroy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8558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ext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"/>
          <p:cNvGrpSpPr/>
          <p:nvPr/>
        </p:nvGrpSpPr>
        <p:grpSpPr>
          <a:xfrm>
            <a:off x="-1017" y="6348785"/>
            <a:ext cx="506723" cy="507493"/>
            <a:chOff x="0" y="0"/>
            <a:chExt cx="1013445" cy="1014983"/>
          </a:xfrm>
        </p:grpSpPr>
        <p:sp>
          <p:nvSpPr>
            <p:cNvPr id="72" name="Square"/>
            <p:cNvSpPr/>
            <p:nvPr/>
          </p:nvSpPr>
          <p:spPr>
            <a:xfrm>
              <a:off x="0" y="0"/>
              <a:ext cx="1013446" cy="1014984"/>
            </a:xfrm>
            <a:prstGeom prst="rect">
              <a:avLst/>
            </a:pr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lnSpc>
                  <a:spcPct val="120000"/>
                </a:lnSpc>
                <a:spcBef>
                  <a:spcPts val="1500"/>
                </a:spcBef>
                <a:defRPr sz="3200" b="1">
                  <a:solidFill>
                    <a:srgbClr val="FFFFFF"/>
                  </a:solidFill>
                  <a:latin typeface="Gilroy Bold"/>
                  <a:ea typeface="Gilroy Bold"/>
                  <a:cs typeface="Gilroy Bold"/>
                  <a:sym typeface="Gilroy"/>
                </a:defRPr>
              </a:pPr>
              <a:endParaRPr sz="1600" dirty="0"/>
            </a:p>
          </p:txBody>
        </p:sp>
        <p:pic>
          <p:nvPicPr>
            <p:cNvPr id="73" name="Grafik-Logo_Black.png" descr="Grafik-Logo_Black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815" y="240792"/>
              <a:ext cx="297816" cy="5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6" name="Optional Breadcrumb"/>
          <p:cNvSpPr txBox="1">
            <a:spLocks noGrp="1"/>
          </p:cNvSpPr>
          <p:nvPr>
            <p:ph type="body" sz="quarter" idx="22"/>
          </p:nvPr>
        </p:nvSpPr>
        <p:spPr>
          <a:xfrm>
            <a:off x="510630" y="190160"/>
            <a:ext cx="11170742" cy="15240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000" cap="all" spc="150">
                <a:solidFill>
                  <a:srgbClr val="000000"/>
                </a:solidFill>
              </a:defRPr>
            </a:lvl1pPr>
          </a:lstStyle>
          <a:p>
            <a:r>
              <a:t>Optional Breadcrumb</a:t>
            </a:r>
          </a:p>
        </p:txBody>
      </p:sp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xfrm>
            <a:off x="1016000" y="764488"/>
            <a:ext cx="10160000" cy="508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412750">
              <a:lnSpc>
                <a:spcPct val="100000"/>
              </a:lnSpc>
              <a:spcBef>
                <a:spcPts val="0"/>
              </a:spcBef>
              <a:defRPr sz="3000"/>
            </a:lvl1pPr>
          </a:lstStyle>
          <a:p>
            <a:r>
              <a:t>Title Text</a:t>
            </a:r>
          </a:p>
        </p:txBody>
      </p:sp>
      <p:sp>
        <p:nvSpPr>
          <p:cNvPr id="78" name="Body Level One…"/>
          <p:cNvSpPr txBox="1">
            <a:spLocks noGrp="1"/>
          </p:cNvSpPr>
          <p:nvPr>
            <p:ph type="body" idx="1"/>
          </p:nvPr>
        </p:nvSpPr>
        <p:spPr>
          <a:xfrm>
            <a:off x="1012915" y="1905386"/>
            <a:ext cx="10160001" cy="40613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defTabSz="292100">
              <a:spcBef>
                <a:spcPts val="1000"/>
              </a:spcBef>
              <a:buClrTx/>
              <a:buSzTx/>
              <a:buNone/>
              <a:defRPr sz="2000" b="0">
                <a:solidFill>
                  <a:srgbClr val="000000"/>
                </a:solidFill>
                <a:latin typeface="+mn-lt"/>
                <a:ea typeface="+mn-ea"/>
                <a:cs typeface="+mn-cs"/>
                <a:sym typeface="Gilroy Medium"/>
              </a:defRPr>
            </a:lvl1pPr>
            <a:lvl2pPr marL="254000" indent="-254000" defTabSz="292100">
              <a:spcBef>
                <a:spcPts val="1000"/>
              </a:spcBef>
              <a:defRPr sz="2000" b="0">
                <a:solidFill>
                  <a:srgbClr val="000000"/>
                </a:solidFill>
                <a:latin typeface="+mn-lt"/>
                <a:ea typeface="+mn-ea"/>
                <a:cs typeface="+mn-cs"/>
                <a:sym typeface="Gilroy Medium"/>
              </a:defRPr>
            </a:lvl2pPr>
            <a:lvl3pPr marL="698500" indent="-254000" defTabSz="292100">
              <a:spcBef>
                <a:spcPts val="1000"/>
              </a:spcBef>
              <a:defRPr sz="2000" b="0">
                <a:solidFill>
                  <a:srgbClr val="000000"/>
                </a:solidFill>
                <a:latin typeface="+mn-lt"/>
                <a:ea typeface="+mn-ea"/>
                <a:cs typeface="+mn-cs"/>
                <a:sym typeface="Gilroy Medium"/>
              </a:defRPr>
            </a:lvl3pPr>
            <a:lvl4pPr marL="920750" indent="-254000" defTabSz="292100">
              <a:spcBef>
                <a:spcPts val="1000"/>
              </a:spcBef>
              <a:defRPr sz="2000" b="0">
                <a:solidFill>
                  <a:srgbClr val="000000"/>
                </a:solidFill>
                <a:latin typeface="+mn-lt"/>
                <a:ea typeface="+mn-ea"/>
                <a:cs typeface="+mn-cs"/>
                <a:sym typeface="Gilroy Medium"/>
              </a:defRPr>
            </a:lvl4pPr>
            <a:lvl5pPr marL="1143000" indent="-254000" defTabSz="292100">
              <a:spcBef>
                <a:spcPts val="1000"/>
              </a:spcBef>
              <a:defRPr sz="2000" b="0">
                <a:solidFill>
                  <a:srgbClr val="000000"/>
                </a:solidFill>
                <a:latin typeface="+mn-lt"/>
                <a:ea typeface="+mn-ea"/>
                <a:cs typeface="+mn-cs"/>
                <a:sym typeface="Gilroy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965783754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Calend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E321A9B-FB3C-2241-9C6B-55FF6081F50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34315391"/>
              </p:ext>
            </p:extLst>
          </p:nvPr>
        </p:nvGraphicFramePr>
        <p:xfrm>
          <a:off x="1489211" y="943037"/>
          <a:ext cx="10311396" cy="54450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9283">
                  <a:extLst>
                    <a:ext uri="{9D8B030D-6E8A-4147-A177-3AD203B41FA5}">
                      <a16:colId xmlns:a16="http://schemas.microsoft.com/office/drawing/2014/main" val="3558723191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2264085060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981872496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692176528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4162704286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2943111433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3699223167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2533739968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4073316257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2596340124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3155175019"/>
                    </a:ext>
                  </a:extLst>
                </a:gridCol>
                <a:gridCol w="859283">
                  <a:extLst>
                    <a:ext uri="{9D8B030D-6E8A-4147-A177-3AD203B41FA5}">
                      <a16:colId xmlns:a16="http://schemas.microsoft.com/office/drawing/2014/main" val="1766918819"/>
                    </a:ext>
                  </a:extLst>
                </a:gridCol>
              </a:tblGrid>
              <a:tr h="3106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June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July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August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September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October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November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December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January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February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March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April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tx1"/>
                          </a:solidFill>
                          <a:latin typeface="Gilroy" pitchFamily="2" charset="77"/>
                          <a:cs typeface="Calibri" panose="020F0502020204030204" pitchFamily="34" charset="0"/>
                        </a:rPr>
                        <a:t>May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186102"/>
                  </a:ext>
                </a:extLst>
              </a:tr>
              <a:tr h="51344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234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228623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74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D19DCB-FFC4-2F43-8715-1E9317051FE8}"/>
              </a:ext>
            </a:extLst>
          </p:cNvPr>
          <p:cNvSpPr/>
          <p:nvPr userDrawn="1"/>
        </p:nvSpPr>
        <p:spPr>
          <a:xfrm>
            <a:off x="0" y="0"/>
            <a:ext cx="12192000" cy="5872164"/>
          </a:xfrm>
          <a:prstGeom prst="rect">
            <a:avLst/>
          </a:prstGeom>
          <a:solidFill>
            <a:srgbClr val="1C2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8176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67D80E-B129-6E5D-C213-95D709FE9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6" y="6117759"/>
            <a:ext cx="1279281" cy="499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0BA303-2F54-6635-B288-3C6F14319441}"/>
              </a:ext>
            </a:extLst>
          </p:cNvPr>
          <p:cNvSpPr txBox="1"/>
          <p:nvPr userDrawn="1"/>
        </p:nvSpPr>
        <p:spPr>
          <a:xfrm>
            <a:off x="7833853" y="6270506"/>
            <a:ext cx="4073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+mn-lt"/>
              </a:rPr>
              <a:t>Economic Census Webinar  |  02.28.2023  |  </a:t>
            </a:r>
            <a:fld id="{C57923EB-5663-814D-8520-41A222571678}" type="slidenum">
              <a:rPr lang="en-US" sz="1100" smtClean="0">
                <a:latin typeface="+mn-lt"/>
              </a:rPr>
              <a:t>‹#›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9775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67D80E-B129-6E5D-C213-95D709FE9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6" y="6117759"/>
            <a:ext cx="1279281" cy="499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0BA303-2F54-6635-B288-3C6F14319441}"/>
              </a:ext>
            </a:extLst>
          </p:cNvPr>
          <p:cNvSpPr txBox="1"/>
          <p:nvPr userDrawn="1"/>
        </p:nvSpPr>
        <p:spPr>
          <a:xfrm>
            <a:off x="7833853" y="6270506"/>
            <a:ext cx="4073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57923EB-5663-814D-8520-41A222571678}" type="slidenum">
              <a:rPr lang="en-US" sz="1100" smtClean="0">
                <a:latin typeface="+mn-lt"/>
              </a:rPr>
              <a:t>‹#›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18409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D19DCB-FFC4-2F43-8715-1E9317051FE8}"/>
              </a:ext>
            </a:extLst>
          </p:cNvPr>
          <p:cNvSpPr/>
          <p:nvPr userDrawn="1"/>
        </p:nvSpPr>
        <p:spPr>
          <a:xfrm>
            <a:off x="-164123" y="-17465"/>
            <a:ext cx="12449908" cy="6875465"/>
          </a:xfrm>
          <a:prstGeom prst="rect">
            <a:avLst/>
          </a:prstGeom>
          <a:solidFill>
            <a:srgbClr val="162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DA339A-87FB-DEDD-556F-CBED539A1A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36"/>
          <a:stretch/>
        </p:blipFill>
        <p:spPr>
          <a:xfrm>
            <a:off x="488950" y="6108700"/>
            <a:ext cx="1181219" cy="44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1B0B7F-6156-7D6A-7CA8-0F3AEA142C80}"/>
              </a:ext>
            </a:extLst>
          </p:cNvPr>
          <p:cNvSpPr txBox="1"/>
          <p:nvPr userDrawn="1"/>
        </p:nvSpPr>
        <p:spPr>
          <a:xfrm>
            <a:off x="7833853" y="6270506"/>
            <a:ext cx="4073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+mn-lt"/>
              </a:rPr>
              <a:t>Economic Census Overview  |  February 2023  |  </a:t>
            </a:r>
            <a:fld id="{C57923EB-5663-814D-8520-41A222571678}" type="slidenum">
              <a:rPr lang="en-US" sz="1100" smtClean="0">
                <a:solidFill>
                  <a:schemeClr val="bg1"/>
                </a:solidFill>
                <a:latin typeface="+mn-lt"/>
              </a:rPr>
              <a:t>‹#›</a:t>
            </a:fld>
            <a:endParaRPr lang="en-US" sz="11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733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D19DCB-FFC4-2F43-8715-1E9317051FE8}"/>
              </a:ext>
            </a:extLst>
          </p:cNvPr>
          <p:cNvSpPr/>
          <p:nvPr userDrawn="1"/>
        </p:nvSpPr>
        <p:spPr>
          <a:xfrm>
            <a:off x="-164123" y="-17465"/>
            <a:ext cx="12449908" cy="6875465"/>
          </a:xfrm>
          <a:prstGeom prst="rect">
            <a:avLst/>
          </a:prstGeom>
          <a:solidFill>
            <a:srgbClr val="0A3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7EFD37-BF12-082C-B3E7-BC58B078E3A1}"/>
              </a:ext>
            </a:extLst>
          </p:cNvPr>
          <p:cNvSpPr txBox="1"/>
          <p:nvPr userDrawn="1"/>
        </p:nvSpPr>
        <p:spPr>
          <a:xfrm>
            <a:off x="7833853" y="6270506"/>
            <a:ext cx="4073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+mn-lt"/>
              </a:rPr>
              <a:t>Economic Census Overview  |  February 2023    |  </a:t>
            </a:r>
            <a:fld id="{C57923EB-5663-814D-8520-41A222571678}" type="slidenum">
              <a:rPr lang="en-US" sz="1100" smtClean="0">
                <a:solidFill>
                  <a:schemeClr val="bg1"/>
                </a:solidFill>
                <a:latin typeface="+mn-lt"/>
              </a:rPr>
              <a:t>‹#›</a:t>
            </a:fld>
            <a:endParaRPr lang="en-US" sz="11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6748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D19DCB-FFC4-2F43-8715-1E9317051FE8}"/>
              </a:ext>
            </a:extLst>
          </p:cNvPr>
          <p:cNvSpPr/>
          <p:nvPr userDrawn="1"/>
        </p:nvSpPr>
        <p:spPr>
          <a:xfrm>
            <a:off x="-164123" y="-17465"/>
            <a:ext cx="12449908" cy="6875465"/>
          </a:xfrm>
          <a:prstGeom prst="rect">
            <a:avLst/>
          </a:prstGeom>
          <a:solidFill>
            <a:srgbClr val="0A3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7EFD37-BF12-082C-B3E7-BC58B078E3A1}"/>
              </a:ext>
            </a:extLst>
          </p:cNvPr>
          <p:cNvSpPr txBox="1"/>
          <p:nvPr userDrawn="1"/>
        </p:nvSpPr>
        <p:spPr>
          <a:xfrm>
            <a:off x="7833853" y="6270506"/>
            <a:ext cx="4073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+mn-lt"/>
              </a:rPr>
              <a:t>Economic Census Overview  |  February 2023    |  </a:t>
            </a:r>
            <a:fld id="{C57923EB-5663-814D-8520-41A222571678}" type="slidenum">
              <a:rPr lang="en-US" sz="1100" smtClean="0">
                <a:solidFill>
                  <a:schemeClr val="bg1"/>
                </a:solidFill>
                <a:latin typeface="+mn-lt"/>
              </a:rPr>
              <a:t>‹#›</a:t>
            </a:fld>
            <a:endParaRPr lang="en-US" sz="11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8134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Just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D19DCB-FFC4-2F43-8715-1E9317051FE8}"/>
              </a:ext>
            </a:extLst>
          </p:cNvPr>
          <p:cNvSpPr/>
          <p:nvPr userDrawn="1"/>
        </p:nvSpPr>
        <p:spPr>
          <a:xfrm>
            <a:off x="-164123" y="-17465"/>
            <a:ext cx="12449908" cy="6875465"/>
          </a:xfrm>
          <a:prstGeom prst="rect">
            <a:avLst/>
          </a:prstGeom>
          <a:solidFill>
            <a:srgbClr val="0A3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7EFD37-BF12-082C-B3E7-BC58B078E3A1}"/>
              </a:ext>
            </a:extLst>
          </p:cNvPr>
          <p:cNvSpPr txBox="1"/>
          <p:nvPr userDrawn="1"/>
        </p:nvSpPr>
        <p:spPr>
          <a:xfrm>
            <a:off x="11238614" y="6270506"/>
            <a:ext cx="66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57923EB-5663-814D-8520-41A222571678}" type="slidenum">
              <a:rPr lang="en-US" sz="1100" smtClean="0">
                <a:solidFill>
                  <a:schemeClr val="bg1"/>
                </a:solidFill>
                <a:latin typeface="+mn-lt"/>
              </a:rPr>
              <a:t>‹#›</a:t>
            </a:fld>
            <a:endParaRPr lang="en-US" sz="11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1039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E7152-1A0A-9D48-26D8-7B725ACB1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C4D319-B0E5-3939-5116-44368E848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66912-7AAB-A7FF-11A4-223960BA1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38E-1BE6-4821-91F3-A48CA5E178B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EE061-2677-36A9-C8BD-6D22E882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30C59-D48A-9DA8-0C62-5EBE5BCD0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685B-B0B6-4A2B-9FD6-B5758AA0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500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7BB4-DAE1-BD2A-3D41-B14FA6E78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8DF4-64BF-488D-34B4-A0F7BBDFF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FBAD1-3DBE-FD2B-CFD9-DD79D841A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38E-1BE6-4821-91F3-A48CA5E178B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3EA9A-4AC0-D2D0-803F-6816013BA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3065E-52EB-D7B2-4D69-8C77064B2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685B-B0B6-4A2B-9FD6-B5758AA0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471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A91A7-DD4D-B3E9-1C9A-E59437A0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9F3B0-2839-08F9-2ABE-16E942659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BA74F-D1A3-4667-D40C-39CF2B9A7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38E-1BE6-4821-91F3-A48CA5E178B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AA59E-E98D-AA1F-626F-AE14905C5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9920A-C954-7AEF-A941-5B36BC529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685B-B0B6-4A2B-9FD6-B5758AA0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049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295D1-E6D8-2004-EBE9-4DD1D53C1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85BDB-1DE6-A9F8-6387-4A58DA2254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91C399-4FC5-480C-839A-BAB15B3F2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6440DD-32A6-46DB-CEEF-C1702BB0D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38E-1BE6-4821-91F3-A48CA5E178B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76A02-357C-8EB5-6C30-9114E9A4C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58136-B7A6-156F-474E-D264B77C3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685B-B0B6-4A2B-9FD6-B5758AA0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178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D33BF-A242-EB03-C574-0D1644042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027B2-406F-F4FD-1C79-BFF07D75C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EE2C7-48AE-694D-25CF-4C97A5847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F35FCD-8188-A426-6997-2203FC3CB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3426A6-7576-2A77-D81A-0BCE80683A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FCBD9-9F0B-4AF6-4B68-8F70E5F8F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38E-1BE6-4821-91F3-A48CA5E178B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2BE895-291B-1193-5BD9-A86F8495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371806-3B2F-5976-198D-B490E425E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685B-B0B6-4A2B-9FD6-B5758AA0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17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E7F50-2E57-0C4B-7F2E-A32914085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5727F7-67E1-AFC9-401A-DA294F85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38E-1BE6-4821-91F3-A48CA5E178B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6B0F5C-2B6F-36E7-9047-45341CB01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FF309-2D3D-F9CA-2284-75295DD87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685B-B0B6-4A2B-9FD6-B5758AA0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059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95E5A8-1D13-DC2A-38D6-FEDC5B765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38E-1BE6-4821-91F3-A48CA5E178B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B2F937-87D3-41B6-3D8A-7BDA3B83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25C3A-9D48-607D-3FF0-9F654CBB2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685B-B0B6-4A2B-9FD6-B5758AA0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201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5E6E7-6BDA-C637-75B2-CE3378FBF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B5F8C-E392-294B-EE90-C44C48403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57422-87A9-9F78-CA7F-F394AB9BD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84B42-FD88-C63E-AE78-3B1EB0FAC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38E-1BE6-4821-91F3-A48CA5E178B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D34978-A48D-ED8E-5357-977C92FAB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5C9A0-3120-F597-3B55-D258B72A4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685B-B0B6-4A2B-9FD6-B5758AA0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84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Just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D19DCB-FFC4-2F43-8715-1E9317051FE8}"/>
              </a:ext>
            </a:extLst>
          </p:cNvPr>
          <p:cNvSpPr/>
          <p:nvPr userDrawn="1"/>
        </p:nvSpPr>
        <p:spPr>
          <a:xfrm>
            <a:off x="-164123" y="-17465"/>
            <a:ext cx="12449908" cy="6875465"/>
          </a:xfrm>
          <a:prstGeom prst="rect">
            <a:avLst/>
          </a:prstGeom>
          <a:solidFill>
            <a:srgbClr val="0A3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7EFD37-BF12-082C-B3E7-BC58B078E3A1}"/>
              </a:ext>
            </a:extLst>
          </p:cNvPr>
          <p:cNvSpPr txBox="1"/>
          <p:nvPr userDrawn="1"/>
        </p:nvSpPr>
        <p:spPr>
          <a:xfrm>
            <a:off x="7833853" y="6270506"/>
            <a:ext cx="4073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57923EB-5663-814D-8520-41A222571678}" type="slidenum">
              <a:rPr lang="en-US" sz="1100" smtClean="0">
                <a:solidFill>
                  <a:schemeClr val="bg1"/>
                </a:solidFill>
                <a:latin typeface="+mn-lt"/>
              </a:rPr>
              <a:t>‹#›</a:t>
            </a:fld>
            <a:endParaRPr lang="en-US" sz="11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213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CE1F6-F43D-CA4C-2514-DAB83103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F688D9-77CA-EBBF-08D0-D7341386C9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8F600-3357-C986-12ED-3586D5F51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AE3EFD-27D4-5180-67D7-CA1073571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38E-1BE6-4821-91F3-A48CA5E178B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6EF86-09D9-2453-D4C2-65E1EF4ED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A17A6-D248-381D-CE59-E4746C73A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685B-B0B6-4A2B-9FD6-B5758AA0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813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0ABB6-93E0-62C6-4BB6-0B14EEC6C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B85AEB-B760-AC2B-B019-106E8637B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8BB1D-026A-EF64-F1CB-72D0EC750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38E-1BE6-4821-91F3-A48CA5E178B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FCE9D-8D94-D099-EB1A-FD483184E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5D4AC-84D5-85B9-6A30-D6932BE99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685B-B0B6-4A2B-9FD6-B5758AA0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91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3C75B8-1935-DB7E-823E-11CED3498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E694B8-74B9-D4C1-89F3-57E43B5B3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9BC3A-8AF9-48D5-88DB-8E6E3C35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38E-1BE6-4821-91F3-A48CA5E178B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0EA3F-B084-F1D0-1962-C1DE307F0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FA4D4-46DF-5190-9F39-079BC9101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685B-B0B6-4A2B-9FD6-B5758AA0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364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E0698-C692-4BAC-8AA5-31A1086E72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BE63C-F39C-46D6-A692-326965996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A12AC-AEB1-4D7F-87E0-029BE3F26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44D0D-BCAC-44BB-A6A3-7683199D0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1227" y="655366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F7920-6357-4EB7-A1DF-873BB1CD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DA9E-AED8-45EA-A31E-53861B3BA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670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78B0-3C7B-41CE-9A7C-927925FDF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4E4B0-D993-47B0-ABB9-233A8EABC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15BD-FACF-436A-9D8E-10CC57373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5E0F2-F785-4F3F-B097-38C016D0B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76285-C3DD-4FC0-83CE-0C32F352B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DA9E-AED8-45EA-A31E-53861B3BA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721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1B9E-DD03-4625-9340-3D6B778D3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407" y="99195"/>
            <a:ext cx="10515600" cy="1325563"/>
          </a:xfrm>
        </p:spPr>
        <p:txBody>
          <a:bodyPr/>
          <a:lstStyle>
            <a:lvl1pPr>
              <a:defRPr cap="all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5F6D11-E010-42A3-9DC3-E2215F41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EB839-7D2B-45CC-A656-8B9BB58C1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DA9E-AED8-45EA-A31E-53861B3BA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61CFF4-ED9A-4BE6-BA75-AF6D86B7B00F}"/>
              </a:ext>
            </a:extLst>
          </p:cNvPr>
          <p:cNvSpPr txBox="1">
            <a:spLocks/>
          </p:cNvSpPr>
          <p:nvPr userDrawn="1"/>
        </p:nvSpPr>
        <p:spPr>
          <a:xfrm>
            <a:off x="435282" y="112317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15873060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71CDC-269B-4E7D-839C-96BE55114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AC326-7347-40E5-90B2-858126854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1E065-E832-414E-8A0A-5D34828BF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86C6D-DC4B-4140-8827-72728C03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D2E4F-1861-426E-8E38-2F60BD85D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DA9E-AED8-45EA-A31E-53861B3BA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875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079E8-ACC5-4373-9676-6F04699DC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BA5E3-C3D8-419B-997B-A5A705025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40708-89A4-4A34-8BC2-0C05FC4E4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01EC15-8188-460F-B167-A08B2C46F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69370-3549-495B-90AF-6DF379531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0C592-1270-491F-A76F-DA4B3EF39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DA9E-AED8-45EA-A31E-53861B3BA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163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159D1-6B8A-4224-B80D-13E138B6E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78301C-A2CD-403E-93D4-E39CF6562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BC9476-69CE-413A-8997-79A7045D2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A21B1-6846-4346-BE64-06F63FAF1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DA9E-AED8-45EA-A31E-53861B3BA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798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EE8CDC-1898-46FE-B8CF-746572F58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7086FA-A825-47EA-945B-98AE71863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47F0F-4926-4805-98A9-DC42041BF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DA9E-AED8-45EA-A31E-53861B3BA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50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Department of Commerce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045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43553-9093-455B-A3EB-664530200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66391-1EE3-429B-A1A6-3F3AB0D6E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F9AEA-F59F-4256-A8FE-F4B139628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BC165-C8C9-4870-AC26-3EC1C19CA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29982-4FD4-4727-B5EC-C4CC12A0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B74D9-54AE-4929-AD15-1F3A758D7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DA9E-AED8-45EA-A31E-53861B3BA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3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07B3E-3B66-4E11-98D8-322BB9DC2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8E7169-105D-4748-A1C9-EBFA1771C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3AA4A-445E-4CD7-BEB5-AAA1F3CB5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1DD5F-482E-4BA7-8272-D30DBD25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D0CA07-6D22-4CA1-ADB8-DC66397E7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4FCC3F-39EB-4427-BED2-220CB058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DA9E-AED8-45EA-A31E-53861B3BA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762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C8A6E-CBED-4F72-8710-7E992BCBC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CB4707-210F-455B-B5A2-88E19033B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7201D-FADF-4DE8-8631-10C4C8484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C1BD6-32D2-4F91-81FF-64F27C77D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2E43F-587F-496E-9C71-6638BA0FF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DA9E-AED8-45EA-A31E-53861B3BA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984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047472-7A6D-498F-8FF9-F53294E167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31A1F9-EBFD-442E-8EA0-8B9F3B5D39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CB245-3842-4BD6-8271-9D75B8E13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B680E-C5F5-4872-9716-E07030319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54308-F6BA-4573-9ECA-6B003CC60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DA9E-AED8-45EA-A31E-53861B3BA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290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-Logo_RightIdea_White.png" descr="Grafik-Logo_RightIdea_White.png">
            <a:extLst>
              <a:ext uri="{FF2B5EF4-FFF2-40B4-BE49-F238E27FC236}">
                <a16:creationId xmlns:a16="http://schemas.microsoft.com/office/drawing/2014/main" id="{B7838E36-81B9-BA4C-817C-B2B078009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8967"/>
          <a:stretch/>
        </p:blipFill>
        <p:spPr>
          <a:xfrm>
            <a:off x="168373" y="6459614"/>
            <a:ext cx="203102" cy="2849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17778465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093C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5073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893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971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802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0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bg>
      <p:bgPr>
        <a:solidFill>
          <a:srgbClr val="182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951820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777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703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567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185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436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177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3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FF45C56A-2920-B741-9471-C6F99838F6F7}"/>
              </a:ext>
            </a:extLst>
          </p:cNvPr>
          <p:cNvGrpSpPr/>
          <p:nvPr userDrawn="1"/>
        </p:nvGrpSpPr>
        <p:grpSpPr>
          <a:xfrm>
            <a:off x="-1017" y="6348785"/>
            <a:ext cx="506723" cy="507493"/>
            <a:chOff x="0" y="0"/>
            <a:chExt cx="1013445" cy="1014983"/>
          </a:xfrm>
        </p:grpSpPr>
        <p:sp>
          <p:nvSpPr>
            <p:cNvPr id="5" name="Square">
              <a:extLst>
                <a:ext uri="{FF2B5EF4-FFF2-40B4-BE49-F238E27FC236}">
                  <a16:creationId xmlns:a16="http://schemas.microsoft.com/office/drawing/2014/main" id="{35F24BB3-56F6-914B-A2DC-03B3185B0E6E}"/>
                </a:ext>
              </a:extLst>
            </p:cNvPr>
            <p:cNvSpPr/>
            <p:nvPr/>
          </p:nvSpPr>
          <p:spPr>
            <a:xfrm>
              <a:off x="0" y="0"/>
              <a:ext cx="1013446" cy="1014984"/>
            </a:xfrm>
            <a:prstGeom prst="rect">
              <a:avLst/>
            </a:pr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spcBef>
                  <a:spcPts val="1500"/>
                </a:spcBef>
                <a:defRPr sz="3200" b="1">
                  <a:solidFill>
                    <a:srgbClr val="FFFFFF"/>
                  </a:solidFill>
                  <a:latin typeface="Gilroy Bold"/>
                  <a:ea typeface="Gilroy Bold"/>
                  <a:cs typeface="Gilroy Bold"/>
                  <a:sym typeface="Gilroy"/>
                </a:defRPr>
              </a:pPr>
              <a:endParaRPr sz="1600" dirty="0"/>
            </a:p>
          </p:txBody>
        </p:sp>
        <p:pic>
          <p:nvPicPr>
            <p:cNvPr id="6" name="Grafik-Logo_Black.png" descr="Grafik-Logo_Black.png">
              <a:extLst>
                <a:ext uri="{FF2B5EF4-FFF2-40B4-BE49-F238E27FC236}">
                  <a16:creationId xmlns:a16="http://schemas.microsoft.com/office/drawing/2014/main" id="{9AA0920E-0128-B641-9A91-5608DF7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815" y="240792"/>
              <a:ext cx="297816" cy="5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A373A7-8E8A-2643-A29C-7CD1896C9A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8688" y="457200"/>
            <a:ext cx="5167312" cy="74295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000" b="1" i="0" baseline="0">
                <a:solidFill>
                  <a:schemeClr val="tx1"/>
                </a:solidFill>
                <a:latin typeface="Gilroy SemiBold" pitchFamily="2" charset="77"/>
              </a:defRPr>
            </a:lvl1pPr>
            <a:lvl2pPr marL="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D1DCAD-4B5C-544E-8D42-09094DE906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2988" y="1696651"/>
            <a:ext cx="9315450" cy="4619625"/>
          </a:xfrm>
          <a:prstGeom prst="rect">
            <a:avLst/>
          </a:prstGeom>
        </p:spPr>
        <p:txBody>
          <a:bodyPr/>
          <a:lstStyle>
            <a:lvl1pPr>
              <a:defRPr sz="2000" b="0" i="0" baseline="0">
                <a:solidFill>
                  <a:schemeClr val="tx1"/>
                </a:solidFill>
                <a:latin typeface="Gilroy" pitchFamily="2" charset="77"/>
              </a:defRPr>
            </a:lvl1pPr>
            <a:lvl2pPr>
              <a:defRPr sz="2000" b="0" i="0" baseline="0">
                <a:solidFill>
                  <a:schemeClr val="tx1"/>
                </a:solidFill>
                <a:latin typeface="Gilroy" pitchFamily="2" charset="77"/>
              </a:defRPr>
            </a:lvl2pPr>
            <a:lvl3pPr>
              <a:defRPr sz="2000" b="0" i="0" baseline="0">
                <a:solidFill>
                  <a:schemeClr val="tx1"/>
                </a:solidFill>
                <a:latin typeface="Gilroy" pitchFamily="2" charset="77"/>
              </a:defRPr>
            </a:lvl3pPr>
            <a:lvl4pPr>
              <a:defRPr sz="1800" b="0" i="0" baseline="0">
                <a:solidFill>
                  <a:schemeClr val="tx1"/>
                </a:solidFill>
                <a:latin typeface="Gilroy Light" pitchFamily="2" charset="77"/>
              </a:defRPr>
            </a:lvl4pPr>
            <a:lvl5pPr>
              <a:defRPr sz="2000" b="0" i="0" baseline="0">
                <a:solidFill>
                  <a:schemeClr val="tx1"/>
                </a:solidFill>
                <a:latin typeface="Gilroy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8021906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9DBF00-6528-42F1-B328-44F742AF3A8A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12" y="6013680"/>
            <a:ext cx="3877392" cy="5547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C14805-5FA3-B843-A40E-70E6181154E0}"/>
              </a:ext>
            </a:extLst>
          </p:cNvPr>
          <p:cNvSpPr/>
          <p:nvPr userDrawn="1"/>
        </p:nvSpPr>
        <p:spPr>
          <a:xfrm>
            <a:off x="211015" y="6008339"/>
            <a:ext cx="4164037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98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4" r:id="rId2"/>
    <p:sldLayoutId id="2147483729" r:id="rId3"/>
    <p:sldLayoutId id="2147483716" r:id="rId4"/>
    <p:sldLayoutId id="2147483731" r:id="rId5"/>
    <p:sldLayoutId id="2147483768" r:id="rId6"/>
    <p:sldLayoutId id="2147483776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BBD5A0-5334-9E51-BA4C-98E375E0A823}"/>
              </a:ext>
            </a:extLst>
          </p:cNvPr>
          <p:cNvSpPr txBox="1"/>
          <p:nvPr userDrawn="1"/>
        </p:nvSpPr>
        <p:spPr>
          <a:xfrm>
            <a:off x="7833853" y="6270506"/>
            <a:ext cx="4073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Economic Census Overview  |  September 2022  |  </a:t>
            </a:r>
            <a:fld id="{C57923EB-5663-814D-8520-41A222571678}" type="slidenum">
              <a:rPr lang="en-US" sz="1100" smtClean="0"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19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7" r:id="rId14"/>
    <p:sldLayoutId id="2147483748" r:id="rId15"/>
    <p:sldLayoutId id="2147483749" r:id="rId16"/>
  </p:sldLayoutIdLst>
  <p:transition spd="med"/>
  <p:hf sldNum="0" hdr="0" ftr="0" dt="0"/>
  <p:txStyles>
    <p:titleStyle>
      <a:lvl1pPr marL="0" marR="0" indent="0" algn="l" defTabSz="292100" rtl="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accent6">
              <a:hueOff val="-4390991"/>
              <a:satOff val="-83104"/>
              <a:lumOff val="-44713"/>
            </a:schemeClr>
          </a:solidFill>
          <a:uFillTx/>
          <a:latin typeface="+mn-lt"/>
          <a:ea typeface="+mn-ea"/>
          <a:cs typeface="+mn-cs"/>
          <a:sym typeface="Gilroy Medium"/>
        </a:defRPr>
      </a:lvl1pPr>
      <a:lvl2pPr marL="0" marR="0" indent="0" algn="l" defTabSz="292100" rtl="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accent6">
              <a:hueOff val="-4390991"/>
              <a:satOff val="-83104"/>
              <a:lumOff val="-44713"/>
            </a:schemeClr>
          </a:solidFill>
          <a:uFillTx/>
          <a:latin typeface="+mn-lt"/>
          <a:ea typeface="+mn-ea"/>
          <a:cs typeface="+mn-cs"/>
          <a:sym typeface="Gilroy Medium"/>
        </a:defRPr>
      </a:lvl2pPr>
      <a:lvl3pPr marL="0" marR="0" indent="0" algn="l" defTabSz="292100" rtl="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accent6">
              <a:hueOff val="-4390991"/>
              <a:satOff val="-83104"/>
              <a:lumOff val="-44713"/>
            </a:schemeClr>
          </a:solidFill>
          <a:uFillTx/>
          <a:latin typeface="+mn-lt"/>
          <a:ea typeface="+mn-ea"/>
          <a:cs typeface="+mn-cs"/>
          <a:sym typeface="Gilroy Medium"/>
        </a:defRPr>
      </a:lvl3pPr>
      <a:lvl4pPr marL="0" marR="0" indent="0" algn="l" defTabSz="292100" rtl="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accent6">
              <a:hueOff val="-4390991"/>
              <a:satOff val="-83104"/>
              <a:lumOff val="-44713"/>
            </a:schemeClr>
          </a:solidFill>
          <a:uFillTx/>
          <a:latin typeface="+mn-lt"/>
          <a:ea typeface="+mn-ea"/>
          <a:cs typeface="+mn-cs"/>
          <a:sym typeface="Gilroy Medium"/>
        </a:defRPr>
      </a:lvl4pPr>
      <a:lvl5pPr marL="0" marR="0" indent="0" algn="l" defTabSz="292100" rtl="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accent6">
              <a:hueOff val="-4390991"/>
              <a:satOff val="-83104"/>
              <a:lumOff val="-44713"/>
            </a:schemeClr>
          </a:solidFill>
          <a:uFillTx/>
          <a:latin typeface="+mn-lt"/>
          <a:ea typeface="+mn-ea"/>
          <a:cs typeface="+mn-cs"/>
          <a:sym typeface="Gilroy Medium"/>
        </a:defRPr>
      </a:lvl5pPr>
      <a:lvl6pPr marL="0" marR="0" indent="0" algn="l" defTabSz="292100" rtl="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accent6">
              <a:hueOff val="-4390991"/>
              <a:satOff val="-83104"/>
              <a:lumOff val="-44713"/>
            </a:schemeClr>
          </a:solidFill>
          <a:uFillTx/>
          <a:latin typeface="+mn-lt"/>
          <a:ea typeface="+mn-ea"/>
          <a:cs typeface="+mn-cs"/>
          <a:sym typeface="Gilroy Medium"/>
        </a:defRPr>
      </a:lvl6pPr>
      <a:lvl7pPr marL="0" marR="0" indent="0" algn="l" defTabSz="292100" rtl="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accent6">
              <a:hueOff val="-4390991"/>
              <a:satOff val="-83104"/>
              <a:lumOff val="-44713"/>
            </a:schemeClr>
          </a:solidFill>
          <a:uFillTx/>
          <a:latin typeface="+mn-lt"/>
          <a:ea typeface="+mn-ea"/>
          <a:cs typeface="+mn-cs"/>
          <a:sym typeface="Gilroy Medium"/>
        </a:defRPr>
      </a:lvl7pPr>
      <a:lvl8pPr marL="0" marR="0" indent="0" algn="l" defTabSz="292100" rtl="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accent6">
              <a:hueOff val="-4390991"/>
              <a:satOff val="-83104"/>
              <a:lumOff val="-44713"/>
            </a:schemeClr>
          </a:solidFill>
          <a:uFillTx/>
          <a:latin typeface="+mn-lt"/>
          <a:ea typeface="+mn-ea"/>
          <a:cs typeface="+mn-cs"/>
          <a:sym typeface="Gilroy Medium"/>
        </a:defRPr>
      </a:lvl8pPr>
      <a:lvl9pPr marL="0" marR="0" indent="0" algn="l" defTabSz="292100" rtl="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accent6">
              <a:hueOff val="-4390991"/>
              <a:satOff val="-83104"/>
              <a:lumOff val="-44713"/>
            </a:schemeClr>
          </a:solidFill>
          <a:uFillTx/>
          <a:latin typeface="+mn-lt"/>
          <a:ea typeface="+mn-ea"/>
          <a:cs typeface="+mn-cs"/>
          <a:sym typeface="Gilroy Medium"/>
        </a:defRPr>
      </a:lvl9pPr>
    </p:titleStyle>
    <p:bodyStyle>
      <a:lvl1pPr marL="209006" marR="0" indent="-209006" algn="l" defTabSz="412750" rtl="0" latinLnBrk="0">
        <a:lnSpc>
          <a:spcPct val="120000"/>
        </a:lnSpc>
        <a:spcBef>
          <a:spcPts val="1600"/>
        </a:spcBef>
        <a:spcAft>
          <a:spcPts val="0"/>
        </a:spcAft>
        <a:buClr>
          <a:srgbClr val="AFAFAF"/>
        </a:buClr>
        <a:buSzPct val="100000"/>
        <a:buFontTx/>
        <a:buChar char="•"/>
        <a:tabLst/>
        <a:defRPr sz="1600" b="1" i="0" u="none" strike="noStrike" cap="none" spc="0" baseline="0">
          <a:solidFill>
            <a:srgbClr val="FFFFFF"/>
          </a:solidFill>
          <a:uFillTx/>
          <a:latin typeface="Gilroy Bold"/>
          <a:ea typeface="Gilroy Bold"/>
          <a:cs typeface="Gilroy Bold"/>
          <a:sym typeface="Gilroy"/>
        </a:defRPr>
      </a:lvl1pPr>
      <a:lvl2pPr marL="203200" marR="0" indent="-203200" algn="l" defTabSz="412750" rtl="0" latinLnBrk="0">
        <a:lnSpc>
          <a:spcPct val="120000"/>
        </a:lnSpc>
        <a:spcBef>
          <a:spcPts val="1600"/>
        </a:spcBef>
        <a:spcAft>
          <a:spcPts val="0"/>
        </a:spcAft>
        <a:buClr>
          <a:srgbClr val="AFAFAF"/>
        </a:buClr>
        <a:buSzPct val="100000"/>
        <a:buFontTx/>
        <a:buChar char="•"/>
        <a:tabLst/>
        <a:defRPr sz="1600" b="1" i="0" u="none" strike="noStrike" cap="none" spc="0" baseline="0">
          <a:solidFill>
            <a:srgbClr val="FFFFFF"/>
          </a:solidFill>
          <a:uFillTx/>
          <a:latin typeface="Gilroy Bold"/>
          <a:ea typeface="Gilroy Bold"/>
          <a:cs typeface="Gilroy Bold"/>
          <a:sym typeface="Gilroy"/>
        </a:defRPr>
      </a:lvl2pPr>
      <a:lvl3pPr marL="647700" marR="0" indent="-203200" algn="l" defTabSz="412750" rtl="0" latinLnBrk="0">
        <a:lnSpc>
          <a:spcPct val="120000"/>
        </a:lnSpc>
        <a:spcBef>
          <a:spcPts val="1600"/>
        </a:spcBef>
        <a:spcAft>
          <a:spcPts val="0"/>
        </a:spcAft>
        <a:buClr>
          <a:srgbClr val="AFAFAF"/>
        </a:buClr>
        <a:buSzPct val="100000"/>
        <a:buFontTx/>
        <a:buChar char="—"/>
        <a:tabLst/>
        <a:defRPr sz="1600" b="1" i="0" u="none" strike="noStrike" cap="none" spc="0" baseline="0">
          <a:solidFill>
            <a:srgbClr val="FFFFFF"/>
          </a:solidFill>
          <a:uFillTx/>
          <a:latin typeface="Gilroy Bold"/>
          <a:ea typeface="Gilroy Bold"/>
          <a:cs typeface="Gilroy Bold"/>
          <a:sym typeface="Gilroy"/>
        </a:defRPr>
      </a:lvl3pPr>
      <a:lvl4pPr marL="869950" marR="0" indent="-203200" algn="l" defTabSz="412750" rtl="0" latinLnBrk="0">
        <a:lnSpc>
          <a:spcPct val="120000"/>
        </a:lnSpc>
        <a:spcBef>
          <a:spcPts val="1600"/>
        </a:spcBef>
        <a:spcAft>
          <a:spcPts val="0"/>
        </a:spcAft>
        <a:buClr>
          <a:srgbClr val="AFAFAF"/>
        </a:buClr>
        <a:buSzPct val="100000"/>
        <a:buFontTx/>
        <a:buChar char="»"/>
        <a:tabLst/>
        <a:defRPr sz="1600" b="1" i="0" u="none" strike="noStrike" cap="none" spc="0" baseline="0">
          <a:solidFill>
            <a:srgbClr val="FFFFFF"/>
          </a:solidFill>
          <a:uFillTx/>
          <a:latin typeface="Gilroy Bold"/>
          <a:ea typeface="Gilroy Bold"/>
          <a:cs typeface="Gilroy Bold"/>
          <a:sym typeface="Gilroy"/>
        </a:defRPr>
      </a:lvl4pPr>
      <a:lvl5pPr marL="1092200" marR="0" indent="-203200" algn="l" defTabSz="412750" rtl="0" latinLnBrk="0">
        <a:lnSpc>
          <a:spcPct val="120000"/>
        </a:lnSpc>
        <a:spcBef>
          <a:spcPts val="1600"/>
        </a:spcBef>
        <a:spcAft>
          <a:spcPts val="0"/>
        </a:spcAft>
        <a:buClr>
          <a:srgbClr val="AFAFAF"/>
        </a:buClr>
        <a:buSzPct val="100000"/>
        <a:buFontTx/>
        <a:buChar char="•"/>
        <a:tabLst/>
        <a:defRPr sz="1600" b="1" i="0" u="none" strike="noStrike" cap="none" spc="0" baseline="0">
          <a:solidFill>
            <a:srgbClr val="FFFFFF"/>
          </a:solidFill>
          <a:uFillTx/>
          <a:latin typeface="Gilroy Bold"/>
          <a:ea typeface="Gilroy Bold"/>
          <a:cs typeface="Gilroy Bold"/>
          <a:sym typeface="Gilroy"/>
        </a:defRPr>
      </a:lvl5pPr>
      <a:lvl6pPr marL="1308806" marR="0" indent="-197556" algn="l" defTabSz="412750" rtl="0" latinLnBrk="0">
        <a:lnSpc>
          <a:spcPct val="120000"/>
        </a:lnSpc>
        <a:spcBef>
          <a:spcPts val="1600"/>
        </a:spcBef>
        <a:spcAft>
          <a:spcPts val="0"/>
        </a:spcAft>
        <a:buClr>
          <a:srgbClr val="AFAFAF"/>
        </a:buClr>
        <a:buSzPct val="75000"/>
        <a:buFontTx/>
        <a:buChar char="•"/>
        <a:tabLst/>
        <a:defRPr sz="1600" b="1" i="0" u="none" strike="noStrike" cap="none" spc="0" baseline="0">
          <a:solidFill>
            <a:srgbClr val="FFFFFF"/>
          </a:solidFill>
          <a:uFillTx/>
          <a:latin typeface="Gilroy Bold"/>
          <a:ea typeface="Gilroy Bold"/>
          <a:cs typeface="Gilroy Bold"/>
          <a:sym typeface="Gilroy"/>
        </a:defRPr>
      </a:lvl6pPr>
      <a:lvl7pPr marL="1531056" marR="0" indent="-197556" algn="l" defTabSz="412750" rtl="0" latinLnBrk="0">
        <a:lnSpc>
          <a:spcPct val="120000"/>
        </a:lnSpc>
        <a:spcBef>
          <a:spcPts val="1600"/>
        </a:spcBef>
        <a:spcAft>
          <a:spcPts val="0"/>
        </a:spcAft>
        <a:buClr>
          <a:srgbClr val="AFAFAF"/>
        </a:buClr>
        <a:buSzPct val="75000"/>
        <a:buFontTx/>
        <a:buChar char="•"/>
        <a:tabLst/>
        <a:defRPr sz="1600" b="1" i="0" u="none" strike="noStrike" cap="none" spc="0" baseline="0">
          <a:solidFill>
            <a:srgbClr val="FFFFFF"/>
          </a:solidFill>
          <a:uFillTx/>
          <a:latin typeface="Gilroy Bold"/>
          <a:ea typeface="Gilroy Bold"/>
          <a:cs typeface="Gilroy Bold"/>
          <a:sym typeface="Gilroy"/>
        </a:defRPr>
      </a:lvl7pPr>
      <a:lvl8pPr marL="1753306" marR="0" indent="-197556" algn="l" defTabSz="412750" rtl="0" latinLnBrk="0">
        <a:lnSpc>
          <a:spcPct val="120000"/>
        </a:lnSpc>
        <a:spcBef>
          <a:spcPts val="1600"/>
        </a:spcBef>
        <a:spcAft>
          <a:spcPts val="0"/>
        </a:spcAft>
        <a:buClr>
          <a:srgbClr val="AFAFAF"/>
        </a:buClr>
        <a:buSzPct val="75000"/>
        <a:buFontTx/>
        <a:buChar char="•"/>
        <a:tabLst/>
        <a:defRPr sz="1600" b="1" i="0" u="none" strike="noStrike" cap="none" spc="0" baseline="0">
          <a:solidFill>
            <a:srgbClr val="FFFFFF"/>
          </a:solidFill>
          <a:uFillTx/>
          <a:latin typeface="Gilroy Bold"/>
          <a:ea typeface="Gilroy Bold"/>
          <a:cs typeface="Gilroy Bold"/>
          <a:sym typeface="Gilroy"/>
        </a:defRPr>
      </a:lvl8pPr>
      <a:lvl9pPr marL="1975556" marR="0" indent="-197556" algn="l" defTabSz="412750" rtl="0" latinLnBrk="0">
        <a:lnSpc>
          <a:spcPct val="120000"/>
        </a:lnSpc>
        <a:spcBef>
          <a:spcPts val="1600"/>
        </a:spcBef>
        <a:spcAft>
          <a:spcPts val="0"/>
        </a:spcAft>
        <a:buClr>
          <a:srgbClr val="AFAFAF"/>
        </a:buClr>
        <a:buSzPct val="75000"/>
        <a:buFontTx/>
        <a:buChar char="•"/>
        <a:tabLst/>
        <a:defRPr sz="1600" b="1" i="0" u="none" strike="noStrike" cap="none" spc="0" baseline="0">
          <a:solidFill>
            <a:srgbClr val="FFFFFF"/>
          </a:solidFill>
          <a:uFillTx/>
          <a:latin typeface="Gilroy Bold"/>
          <a:ea typeface="Gilroy Bold"/>
          <a:cs typeface="Gilroy Bold"/>
          <a:sym typeface="Gilroy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roy Medium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roy Medium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roy Medium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roy Medium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roy Medium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roy Medium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roy Medium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roy Medium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roy Medium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9DBF00-6528-42F1-B328-44F742AF3A8A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12" y="6013680"/>
            <a:ext cx="3877392" cy="5547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C14805-5FA3-B843-A40E-70E6181154E0}"/>
              </a:ext>
            </a:extLst>
          </p:cNvPr>
          <p:cNvSpPr/>
          <p:nvPr userDrawn="1"/>
        </p:nvSpPr>
        <p:spPr>
          <a:xfrm>
            <a:off x="211015" y="6008339"/>
            <a:ext cx="4164037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D8EF89-AD28-7B41-B5DC-07A6DE0B2B1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6" y="6085101"/>
            <a:ext cx="1279281" cy="49994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917285" y="6319493"/>
            <a:ext cx="4073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+mn-lt"/>
              </a:rPr>
              <a:t>U.S.</a:t>
            </a:r>
            <a:r>
              <a:rPr lang="en-US" sz="1100" baseline="0" dirty="0">
                <a:latin typeface="+mn-lt"/>
              </a:rPr>
              <a:t> Census Bureau Partner Briefing   </a:t>
            </a:r>
            <a:r>
              <a:rPr lang="en-US" sz="1100" dirty="0">
                <a:latin typeface="+mn-lt"/>
              </a:rPr>
              <a:t>|  </a:t>
            </a:r>
            <a:fld id="{C57923EB-5663-814D-8520-41A222571678}" type="slidenum">
              <a:rPr lang="en-US" sz="1100" smtClean="0">
                <a:latin typeface="+mn-lt"/>
              </a:rPr>
              <a:t>‹#›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895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BBD5A0-5334-9E51-BA4C-98E375E0A823}"/>
              </a:ext>
            </a:extLst>
          </p:cNvPr>
          <p:cNvSpPr txBox="1"/>
          <p:nvPr userDrawn="1"/>
        </p:nvSpPr>
        <p:spPr>
          <a:xfrm>
            <a:off x="7833853" y="6270506"/>
            <a:ext cx="4073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Economic Census Webinar  |  02.28.2023  |  </a:t>
            </a:r>
            <a:fld id="{C57923EB-5663-814D-8520-41A222571678}" type="slidenum">
              <a:rPr lang="en-US" sz="1100" smtClean="0"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69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2" r:id="rId14"/>
    <p:sldLayoutId id="2147483793" r:id="rId15"/>
    <p:sldLayoutId id="2147483794" r:id="rId16"/>
  </p:sldLayoutIdLst>
  <p:transition spd="med"/>
  <p:hf sldNum="0" hdr="0" ftr="0" dt="0"/>
  <p:txStyles>
    <p:titleStyle>
      <a:lvl1pPr marL="0" marR="0" indent="0" algn="l" defTabSz="292100" rtl="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accent6">
              <a:hueOff val="-4390991"/>
              <a:satOff val="-83104"/>
              <a:lumOff val="-44713"/>
            </a:schemeClr>
          </a:solidFill>
          <a:uFillTx/>
          <a:latin typeface="+mn-lt"/>
          <a:ea typeface="+mn-ea"/>
          <a:cs typeface="+mn-cs"/>
          <a:sym typeface="Gilroy Medium"/>
        </a:defRPr>
      </a:lvl1pPr>
      <a:lvl2pPr marL="0" marR="0" indent="0" algn="l" defTabSz="292100" rtl="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accent6">
              <a:hueOff val="-4390991"/>
              <a:satOff val="-83104"/>
              <a:lumOff val="-44713"/>
            </a:schemeClr>
          </a:solidFill>
          <a:uFillTx/>
          <a:latin typeface="+mn-lt"/>
          <a:ea typeface="+mn-ea"/>
          <a:cs typeface="+mn-cs"/>
          <a:sym typeface="Gilroy Medium"/>
        </a:defRPr>
      </a:lvl2pPr>
      <a:lvl3pPr marL="0" marR="0" indent="0" algn="l" defTabSz="292100" rtl="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accent6">
              <a:hueOff val="-4390991"/>
              <a:satOff val="-83104"/>
              <a:lumOff val="-44713"/>
            </a:schemeClr>
          </a:solidFill>
          <a:uFillTx/>
          <a:latin typeface="+mn-lt"/>
          <a:ea typeface="+mn-ea"/>
          <a:cs typeface="+mn-cs"/>
          <a:sym typeface="Gilroy Medium"/>
        </a:defRPr>
      </a:lvl3pPr>
      <a:lvl4pPr marL="0" marR="0" indent="0" algn="l" defTabSz="292100" rtl="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accent6">
              <a:hueOff val="-4390991"/>
              <a:satOff val="-83104"/>
              <a:lumOff val="-44713"/>
            </a:schemeClr>
          </a:solidFill>
          <a:uFillTx/>
          <a:latin typeface="+mn-lt"/>
          <a:ea typeface="+mn-ea"/>
          <a:cs typeface="+mn-cs"/>
          <a:sym typeface="Gilroy Medium"/>
        </a:defRPr>
      </a:lvl4pPr>
      <a:lvl5pPr marL="0" marR="0" indent="0" algn="l" defTabSz="292100" rtl="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accent6">
              <a:hueOff val="-4390991"/>
              <a:satOff val="-83104"/>
              <a:lumOff val="-44713"/>
            </a:schemeClr>
          </a:solidFill>
          <a:uFillTx/>
          <a:latin typeface="+mn-lt"/>
          <a:ea typeface="+mn-ea"/>
          <a:cs typeface="+mn-cs"/>
          <a:sym typeface="Gilroy Medium"/>
        </a:defRPr>
      </a:lvl5pPr>
      <a:lvl6pPr marL="0" marR="0" indent="0" algn="l" defTabSz="292100" rtl="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accent6">
              <a:hueOff val="-4390991"/>
              <a:satOff val="-83104"/>
              <a:lumOff val="-44713"/>
            </a:schemeClr>
          </a:solidFill>
          <a:uFillTx/>
          <a:latin typeface="+mn-lt"/>
          <a:ea typeface="+mn-ea"/>
          <a:cs typeface="+mn-cs"/>
          <a:sym typeface="Gilroy Medium"/>
        </a:defRPr>
      </a:lvl6pPr>
      <a:lvl7pPr marL="0" marR="0" indent="0" algn="l" defTabSz="292100" rtl="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accent6">
              <a:hueOff val="-4390991"/>
              <a:satOff val="-83104"/>
              <a:lumOff val="-44713"/>
            </a:schemeClr>
          </a:solidFill>
          <a:uFillTx/>
          <a:latin typeface="+mn-lt"/>
          <a:ea typeface="+mn-ea"/>
          <a:cs typeface="+mn-cs"/>
          <a:sym typeface="Gilroy Medium"/>
        </a:defRPr>
      </a:lvl7pPr>
      <a:lvl8pPr marL="0" marR="0" indent="0" algn="l" defTabSz="292100" rtl="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accent6">
              <a:hueOff val="-4390991"/>
              <a:satOff val="-83104"/>
              <a:lumOff val="-44713"/>
            </a:schemeClr>
          </a:solidFill>
          <a:uFillTx/>
          <a:latin typeface="+mn-lt"/>
          <a:ea typeface="+mn-ea"/>
          <a:cs typeface="+mn-cs"/>
          <a:sym typeface="Gilroy Medium"/>
        </a:defRPr>
      </a:lvl8pPr>
      <a:lvl9pPr marL="0" marR="0" indent="0" algn="l" defTabSz="292100" rtl="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accent6">
              <a:hueOff val="-4390991"/>
              <a:satOff val="-83104"/>
              <a:lumOff val="-44713"/>
            </a:schemeClr>
          </a:solidFill>
          <a:uFillTx/>
          <a:latin typeface="+mn-lt"/>
          <a:ea typeface="+mn-ea"/>
          <a:cs typeface="+mn-cs"/>
          <a:sym typeface="Gilroy Medium"/>
        </a:defRPr>
      </a:lvl9pPr>
    </p:titleStyle>
    <p:bodyStyle>
      <a:lvl1pPr marL="209006" marR="0" indent="-209006" algn="l" defTabSz="412750" rtl="0" latinLnBrk="0">
        <a:lnSpc>
          <a:spcPct val="120000"/>
        </a:lnSpc>
        <a:spcBef>
          <a:spcPts val="1600"/>
        </a:spcBef>
        <a:spcAft>
          <a:spcPts val="0"/>
        </a:spcAft>
        <a:buClr>
          <a:srgbClr val="AFAFAF"/>
        </a:buClr>
        <a:buSzPct val="100000"/>
        <a:buFontTx/>
        <a:buChar char="•"/>
        <a:tabLst/>
        <a:defRPr sz="1600" b="1" i="0" u="none" strike="noStrike" cap="none" spc="0" baseline="0">
          <a:solidFill>
            <a:srgbClr val="FFFFFF"/>
          </a:solidFill>
          <a:uFillTx/>
          <a:latin typeface="Gilroy Bold"/>
          <a:ea typeface="Gilroy Bold"/>
          <a:cs typeface="Gilroy Bold"/>
          <a:sym typeface="Gilroy"/>
        </a:defRPr>
      </a:lvl1pPr>
      <a:lvl2pPr marL="203200" marR="0" indent="-203200" algn="l" defTabSz="412750" rtl="0" latinLnBrk="0">
        <a:lnSpc>
          <a:spcPct val="120000"/>
        </a:lnSpc>
        <a:spcBef>
          <a:spcPts val="1600"/>
        </a:spcBef>
        <a:spcAft>
          <a:spcPts val="0"/>
        </a:spcAft>
        <a:buClr>
          <a:srgbClr val="AFAFAF"/>
        </a:buClr>
        <a:buSzPct val="100000"/>
        <a:buFontTx/>
        <a:buChar char="•"/>
        <a:tabLst/>
        <a:defRPr sz="1600" b="1" i="0" u="none" strike="noStrike" cap="none" spc="0" baseline="0">
          <a:solidFill>
            <a:srgbClr val="FFFFFF"/>
          </a:solidFill>
          <a:uFillTx/>
          <a:latin typeface="Gilroy Bold"/>
          <a:ea typeface="Gilroy Bold"/>
          <a:cs typeface="Gilroy Bold"/>
          <a:sym typeface="Gilroy"/>
        </a:defRPr>
      </a:lvl2pPr>
      <a:lvl3pPr marL="647700" marR="0" indent="-203200" algn="l" defTabSz="412750" rtl="0" latinLnBrk="0">
        <a:lnSpc>
          <a:spcPct val="120000"/>
        </a:lnSpc>
        <a:spcBef>
          <a:spcPts val="1600"/>
        </a:spcBef>
        <a:spcAft>
          <a:spcPts val="0"/>
        </a:spcAft>
        <a:buClr>
          <a:srgbClr val="AFAFAF"/>
        </a:buClr>
        <a:buSzPct val="100000"/>
        <a:buFontTx/>
        <a:buChar char="—"/>
        <a:tabLst/>
        <a:defRPr sz="1600" b="1" i="0" u="none" strike="noStrike" cap="none" spc="0" baseline="0">
          <a:solidFill>
            <a:srgbClr val="FFFFFF"/>
          </a:solidFill>
          <a:uFillTx/>
          <a:latin typeface="Gilroy Bold"/>
          <a:ea typeface="Gilroy Bold"/>
          <a:cs typeface="Gilroy Bold"/>
          <a:sym typeface="Gilroy"/>
        </a:defRPr>
      </a:lvl3pPr>
      <a:lvl4pPr marL="869950" marR="0" indent="-203200" algn="l" defTabSz="412750" rtl="0" latinLnBrk="0">
        <a:lnSpc>
          <a:spcPct val="120000"/>
        </a:lnSpc>
        <a:spcBef>
          <a:spcPts val="1600"/>
        </a:spcBef>
        <a:spcAft>
          <a:spcPts val="0"/>
        </a:spcAft>
        <a:buClr>
          <a:srgbClr val="AFAFAF"/>
        </a:buClr>
        <a:buSzPct val="100000"/>
        <a:buFontTx/>
        <a:buChar char="»"/>
        <a:tabLst/>
        <a:defRPr sz="1600" b="1" i="0" u="none" strike="noStrike" cap="none" spc="0" baseline="0">
          <a:solidFill>
            <a:srgbClr val="FFFFFF"/>
          </a:solidFill>
          <a:uFillTx/>
          <a:latin typeface="Gilroy Bold"/>
          <a:ea typeface="Gilroy Bold"/>
          <a:cs typeface="Gilroy Bold"/>
          <a:sym typeface="Gilroy"/>
        </a:defRPr>
      </a:lvl4pPr>
      <a:lvl5pPr marL="1092200" marR="0" indent="-203200" algn="l" defTabSz="412750" rtl="0" latinLnBrk="0">
        <a:lnSpc>
          <a:spcPct val="120000"/>
        </a:lnSpc>
        <a:spcBef>
          <a:spcPts val="1600"/>
        </a:spcBef>
        <a:spcAft>
          <a:spcPts val="0"/>
        </a:spcAft>
        <a:buClr>
          <a:srgbClr val="AFAFAF"/>
        </a:buClr>
        <a:buSzPct val="100000"/>
        <a:buFontTx/>
        <a:buChar char="•"/>
        <a:tabLst/>
        <a:defRPr sz="1600" b="1" i="0" u="none" strike="noStrike" cap="none" spc="0" baseline="0">
          <a:solidFill>
            <a:srgbClr val="FFFFFF"/>
          </a:solidFill>
          <a:uFillTx/>
          <a:latin typeface="Gilroy Bold"/>
          <a:ea typeface="Gilroy Bold"/>
          <a:cs typeface="Gilroy Bold"/>
          <a:sym typeface="Gilroy"/>
        </a:defRPr>
      </a:lvl5pPr>
      <a:lvl6pPr marL="1308806" marR="0" indent="-197556" algn="l" defTabSz="412750" rtl="0" latinLnBrk="0">
        <a:lnSpc>
          <a:spcPct val="120000"/>
        </a:lnSpc>
        <a:spcBef>
          <a:spcPts val="1600"/>
        </a:spcBef>
        <a:spcAft>
          <a:spcPts val="0"/>
        </a:spcAft>
        <a:buClr>
          <a:srgbClr val="AFAFAF"/>
        </a:buClr>
        <a:buSzPct val="75000"/>
        <a:buFontTx/>
        <a:buChar char="•"/>
        <a:tabLst/>
        <a:defRPr sz="1600" b="1" i="0" u="none" strike="noStrike" cap="none" spc="0" baseline="0">
          <a:solidFill>
            <a:srgbClr val="FFFFFF"/>
          </a:solidFill>
          <a:uFillTx/>
          <a:latin typeface="Gilroy Bold"/>
          <a:ea typeface="Gilroy Bold"/>
          <a:cs typeface="Gilroy Bold"/>
          <a:sym typeface="Gilroy"/>
        </a:defRPr>
      </a:lvl6pPr>
      <a:lvl7pPr marL="1531056" marR="0" indent="-197556" algn="l" defTabSz="412750" rtl="0" latinLnBrk="0">
        <a:lnSpc>
          <a:spcPct val="120000"/>
        </a:lnSpc>
        <a:spcBef>
          <a:spcPts val="1600"/>
        </a:spcBef>
        <a:spcAft>
          <a:spcPts val="0"/>
        </a:spcAft>
        <a:buClr>
          <a:srgbClr val="AFAFAF"/>
        </a:buClr>
        <a:buSzPct val="75000"/>
        <a:buFontTx/>
        <a:buChar char="•"/>
        <a:tabLst/>
        <a:defRPr sz="1600" b="1" i="0" u="none" strike="noStrike" cap="none" spc="0" baseline="0">
          <a:solidFill>
            <a:srgbClr val="FFFFFF"/>
          </a:solidFill>
          <a:uFillTx/>
          <a:latin typeface="Gilroy Bold"/>
          <a:ea typeface="Gilroy Bold"/>
          <a:cs typeface="Gilroy Bold"/>
          <a:sym typeface="Gilroy"/>
        </a:defRPr>
      </a:lvl7pPr>
      <a:lvl8pPr marL="1753306" marR="0" indent="-197556" algn="l" defTabSz="412750" rtl="0" latinLnBrk="0">
        <a:lnSpc>
          <a:spcPct val="120000"/>
        </a:lnSpc>
        <a:spcBef>
          <a:spcPts val="1600"/>
        </a:spcBef>
        <a:spcAft>
          <a:spcPts val="0"/>
        </a:spcAft>
        <a:buClr>
          <a:srgbClr val="AFAFAF"/>
        </a:buClr>
        <a:buSzPct val="75000"/>
        <a:buFontTx/>
        <a:buChar char="•"/>
        <a:tabLst/>
        <a:defRPr sz="1600" b="1" i="0" u="none" strike="noStrike" cap="none" spc="0" baseline="0">
          <a:solidFill>
            <a:srgbClr val="FFFFFF"/>
          </a:solidFill>
          <a:uFillTx/>
          <a:latin typeface="Gilroy Bold"/>
          <a:ea typeface="Gilroy Bold"/>
          <a:cs typeface="Gilroy Bold"/>
          <a:sym typeface="Gilroy"/>
        </a:defRPr>
      </a:lvl8pPr>
      <a:lvl9pPr marL="1975556" marR="0" indent="-197556" algn="l" defTabSz="412750" rtl="0" latinLnBrk="0">
        <a:lnSpc>
          <a:spcPct val="120000"/>
        </a:lnSpc>
        <a:spcBef>
          <a:spcPts val="1600"/>
        </a:spcBef>
        <a:spcAft>
          <a:spcPts val="0"/>
        </a:spcAft>
        <a:buClr>
          <a:srgbClr val="AFAFAF"/>
        </a:buClr>
        <a:buSzPct val="75000"/>
        <a:buFontTx/>
        <a:buChar char="•"/>
        <a:tabLst/>
        <a:defRPr sz="1600" b="1" i="0" u="none" strike="noStrike" cap="none" spc="0" baseline="0">
          <a:solidFill>
            <a:srgbClr val="FFFFFF"/>
          </a:solidFill>
          <a:uFillTx/>
          <a:latin typeface="Gilroy Bold"/>
          <a:ea typeface="Gilroy Bold"/>
          <a:cs typeface="Gilroy Bold"/>
          <a:sym typeface="Gilroy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roy Medium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roy Medium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roy Medium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roy Medium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roy Medium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roy Medium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roy Medium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roy Medium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roy Medium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9DBF00-6528-42F1-B328-44F742AF3A8A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12" y="6013680"/>
            <a:ext cx="3877392" cy="5547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C14805-5FA3-B843-A40E-70E6181154E0}"/>
              </a:ext>
            </a:extLst>
          </p:cNvPr>
          <p:cNvSpPr/>
          <p:nvPr userDrawn="1"/>
        </p:nvSpPr>
        <p:spPr>
          <a:xfrm>
            <a:off x="211015" y="6008339"/>
            <a:ext cx="4164037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26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436C56-9ADC-FD5B-1BDF-0EBD35D12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6D2CE-1C4C-8BCA-5B1B-1EB92FB60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83C33-DE9E-8A57-9688-3EB3C71CCB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1B38E-1BE6-4821-91F3-A48CA5E178B0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E3C29-6AE8-BDA5-ADE8-5242684BD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3E394-D2BE-EB71-2AD4-029115393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8685B-B0B6-4A2B-9FD6-B5758AA02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6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1C02D0-C22F-4743-BBA8-745FE396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A1B63-4CFD-4906-9854-C8195EDF2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D9CFB-9B32-4B2B-BE27-E5F3DA71AA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FDDC3-3542-49B5-AFBB-1811817796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207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D43C3-4CEB-4422-A886-4E2870707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3DA9E-AED8-45EA-A31E-53861B3BA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2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Select="1"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5" y="5796743"/>
            <a:ext cx="1810669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4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cbb.census.gov/sbe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data.census.gov/" TargetMode="External"/><Relationship Id="rId5" Type="http://schemas.openxmlformats.org/officeDocument/2006/relationships/image" Target="../media/image27.png"/><Relationship Id="rId4" Type="http://schemas.openxmlformats.org/officeDocument/2006/relationships/hyperlink" Target="http://www.census.gov/quickfacts" TargetMode="Externa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sus.gov/aie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9.png"/><Relationship Id="rId4" Type="http://schemas.openxmlformats.org/officeDocument/2006/relationships/diagramData" Target="../diagrams/data1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>
            <a:extLst>
              <a:ext uri="{FF2B5EF4-FFF2-40B4-BE49-F238E27FC236}">
                <a16:creationId xmlns:a16="http://schemas.microsoft.com/office/drawing/2014/main" id="{ABC46DFF-F832-AD73-9637-1517CCCEDFBF}"/>
              </a:ext>
            </a:extLst>
          </p:cNvPr>
          <p:cNvSpPr txBox="1">
            <a:spLocks/>
          </p:cNvSpPr>
          <p:nvPr/>
        </p:nvSpPr>
        <p:spPr>
          <a:xfrm>
            <a:off x="812222" y="1668336"/>
            <a:ext cx="5740978" cy="11430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3200" spc="100" dirty="0">
                <a:solidFill>
                  <a:srgbClr val="5FC7E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 Economic Census Update</a:t>
            </a:r>
          </a:p>
          <a:p>
            <a:pPr algn="l" fontAlgn="auto">
              <a:spcAft>
                <a:spcPts val="0"/>
              </a:spcAft>
            </a:pPr>
            <a:endParaRPr lang="en-US" sz="1000" spc="100" dirty="0">
              <a:solidFill>
                <a:srgbClr val="5FC7E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auto">
              <a:spcAft>
                <a:spcPts val="0"/>
              </a:spcAft>
            </a:pPr>
            <a:r>
              <a:rPr lang="en-US" sz="2000" spc="100" dirty="0">
                <a:solidFill>
                  <a:srgbClr val="5FC7E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Arizona State Data Center Annual Network Meeting</a:t>
            </a:r>
          </a:p>
          <a:p>
            <a:pPr algn="l" fontAlgn="auto">
              <a:spcAft>
                <a:spcPts val="0"/>
              </a:spcAft>
            </a:pPr>
            <a:r>
              <a:rPr lang="en-US" sz="2000" spc="100" dirty="0">
                <a:solidFill>
                  <a:srgbClr val="5FC7E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 26,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100" normalizeH="0" baseline="0" noProof="0" dirty="0">
              <a:ln>
                <a:noFill/>
              </a:ln>
              <a:solidFill>
                <a:srgbClr val="5FC7E7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100" normalizeH="0" baseline="0" noProof="0" dirty="0">
              <a:ln>
                <a:noFill/>
              </a:ln>
              <a:solidFill>
                <a:srgbClr val="5FC7E7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EDE2DC7-24D3-B338-06FF-A1A3C78984A3}"/>
              </a:ext>
            </a:extLst>
          </p:cNvPr>
          <p:cNvSpPr/>
          <p:nvPr/>
        </p:nvSpPr>
        <p:spPr>
          <a:xfrm>
            <a:off x="7439339" y="-372145"/>
            <a:ext cx="6503448" cy="6503448"/>
          </a:xfrm>
          <a:prstGeom prst="ellipse">
            <a:avLst/>
          </a:prstGeom>
          <a:blipFill dpi="0" rotWithShape="1">
            <a:blip r:embed="rId3"/>
            <a:srcRect/>
            <a:stretch>
              <a:fillRect l="-40000" r="-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4D8B8C-139E-9766-3295-F47259C66807}"/>
              </a:ext>
            </a:extLst>
          </p:cNvPr>
          <p:cNvSpPr/>
          <p:nvPr/>
        </p:nvSpPr>
        <p:spPr>
          <a:xfrm>
            <a:off x="0" y="5701663"/>
            <a:ext cx="12192000" cy="1010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DF818B-EC25-5251-C182-F7609E24E962}"/>
              </a:ext>
            </a:extLst>
          </p:cNvPr>
          <p:cNvSpPr txBox="1"/>
          <p:nvPr/>
        </p:nvSpPr>
        <p:spPr>
          <a:xfrm>
            <a:off x="7833853" y="6270506"/>
            <a:ext cx="4073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NJ SDC Annual Meeting  |  October 5,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5B0073-01EC-1D93-AD66-3E4C83369B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40"/>
          <a:stretch/>
        </p:blipFill>
        <p:spPr>
          <a:xfrm>
            <a:off x="949647" y="464476"/>
            <a:ext cx="1702379" cy="63545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7B397F0-CF40-F10A-D5AF-0903B8D9ABDD}"/>
              </a:ext>
            </a:extLst>
          </p:cNvPr>
          <p:cNvSpPr txBox="1">
            <a:spLocks/>
          </p:cNvSpPr>
          <p:nvPr/>
        </p:nvSpPr>
        <p:spPr>
          <a:xfrm>
            <a:off x="812222" y="4316405"/>
            <a:ext cx="6192058" cy="13852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8" indent="-317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600" b="1" dirty="0">
                <a:solidFill>
                  <a:schemeClr val="bg1"/>
                </a:solidFill>
                <a:cs typeface="Gotham Medium" pitchFamily="2" charset="0"/>
              </a:rPr>
              <a:t>Chuck Brady – U.S. Census Bureau</a:t>
            </a:r>
          </a:p>
          <a:p>
            <a:pPr marL="14288" indent="-317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600" dirty="0">
                <a:solidFill>
                  <a:schemeClr val="bg1"/>
                </a:solidFill>
                <a:cs typeface="Gotham Medium" pitchFamily="2" charset="0"/>
              </a:rPr>
              <a:t>Chief, Respondent Outreach &amp; Promotion Branch</a:t>
            </a:r>
          </a:p>
          <a:p>
            <a:pPr marL="14288" indent="-317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600" dirty="0">
                <a:solidFill>
                  <a:schemeClr val="bg1"/>
                </a:solidFill>
                <a:cs typeface="Gotham Medium" pitchFamily="2" charset="0"/>
              </a:rPr>
              <a:t>Economic Management Division</a:t>
            </a:r>
          </a:p>
          <a:p>
            <a:pPr marL="14288" marR="0" lvl="0" indent="-31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Gotham Medium" pitchFamily="2" charset="0"/>
            </a:endParaRPr>
          </a:p>
          <a:p>
            <a:pPr marL="14288" marR="0" lvl="0" indent="-31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Gotham Medium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9C056-8A81-110C-4667-A10D4D86E7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24" y="6113039"/>
            <a:ext cx="1962392" cy="45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9288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8298F-25B0-4080-97BD-AAAE566A4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015" y="265548"/>
            <a:ext cx="6853448" cy="1325563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3800" b="1" i="0" u="none" strike="noStrike" kern="1200" cap="none" spc="100" normalizeH="0" baseline="0" noProof="0" dirty="0">
                <a:ln>
                  <a:noFill/>
                </a:ln>
                <a:solidFill>
                  <a:srgbClr val="2361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2022 Economic Census - Status</a:t>
            </a:r>
            <a:br>
              <a:rPr kumimoji="0" lang="en-US" sz="3800" b="0" i="0" u="none" strike="noStrike" kern="1200" cap="none" spc="100" normalizeH="0" baseline="0" noProof="0" dirty="0">
                <a:ln>
                  <a:noFill/>
                </a:ln>
                <a:solidFill>
                  <a:srgbClr val="2361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en-US" sz="3800" b="1" spc="100" dirty="0">
              <a:solidFill>
                <a:srgbClr val="23619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F6E7EA-2BCB-B0DB-29B5-3D793A9C7390}"/>
              </a:ext>
            </a:extLst>
          </p:cNvPr>
          <p:cNvSpPr txBox="1"/>
          <p:nvPr/>
        </p:nvSpPr>
        <p:spPr>
          <a:xfrm>
            <a:off x="6936351" y="6283274"/>
            <a:ext cx="496418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ASBDC  |  September 6, 2023  |  </a:t>
            </a:r>
            <a:fld id="{C57923EB-5663-814D-8520-41A22257167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06B357B-F483-9B3F-241E-5D3E44226836}"/>
              </a:ext>
            </a:extLst>
          </p:cNvPr>
          <p:cNvGrpSpPr/>
          <p:nvPr/>
        </p:nvGrpSpPr>
        <p:grpSpPr>
          <a:xfrm>
            <a:off x="0" y="5682073"/>
            <a:ext cx="12192000" cy="1010661"/>
            <a:chOff x="0" y="5729704"/>
            <a:chExt cx="12192000" cy="101066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34EE7295-7224-DF0B-05C4-FBB50E3DB2AF}"/>
                </a:ext>
              </a:extLst>
            </p:cNvPr>
            <p:cNvSpPr/>
            <p:nvPr/>
          </p:nvSpPr>
          <p:spPr>
            <a:xfrm rot="16200000">
              <a:off x="5012265" y="1189534"/>
              <a:ext cx="27432" cy="9418320"/>
            </a:xfrm>
            <a:prstGeom prst="roundRect">
              <a:avLst>
                <a:gd name="adj" fmla="val 50000"/>
              </a:avLst>
            </a:prstGeom>
            <a:solidFill>
              <a:srgbClr val="5FC7E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31C7B28-D20F-EF0B-0A2E-8D54322A663B}"/>
                </a:ext>
              </a:extLst>
            </p:cNvPr>
            <p:cNvSpPr/>
            <p:nvPr/>
          </p:nvSpPr>
          <p:spPr>
            <a:xfrm>
              <a:off x="0" y="5729704"/>
              <a:ext cx="12192000" cy="1010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00AD3BB-07D7-F944-4774-3AD0CA899DB1}"/>
              </a:ext>
            </a:extLst>
          </p:cNvPr>
          <p:cNvSpPr txBox="1">
            <a:spLocks/>
          </p:cNvSpPr>
          <p:nvPr/>
        </p:nvSpPr>
        <p:spPr>
          <a:xfrm>
            <a:off x="965864" y="1247866"/>
            <a:ext cx="6392879" cy="4873483"/>
          </a:xfrm>
          <a:prstGeom prst="rect">
            <a:avLst/>
          </a:prstGeom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 letters were mailed out in January/February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Respondents were instructed to set up an online account on secure website to complete survey.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Response URL is </a:t>
            </a:r>
            <a:r>
              <a:rPr kumimoji="0" lang="en-US" sz="2100" b="1" i="0" u="sng" strike="noStrike" kern="1200" cap="none" spc="0" normalizeH="0" baseline="0" noProof="0" dirty="0" err="1">
                <a:ln>
                  <a:noFill/>
                </a:ln>
                <a:solidFill>
                  <a:srgbClr val="2361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portal.census.gov</a:t>
            </a:r>
            <a:endParaRPr kumimoji="0" lang="en-US" sz="2100" b="1" i="0" u="sng" strike="noStrike" kern="1200" cap="none" spc="0" normalizeH="0" baseline="0" noProof="0" dirty="0">
              <a:ln>
                <a:noFill/>
              </a:ln>
              <a:solidFill>
                <a:srgbClr val="23619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Due Date was March 15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Companies requested and received time extensions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Follow-ups have taken place over the summer and fall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Response rates are tracking around the same as the 2017 Economic Census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still collecting response…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54615E-C510-6335-713E-F768F1FF11D0}"/>
              </a:ext>
            </a:extLst>
          </p:cNvPr>
          <p:cNvSpPr txBox="1"/>
          <p:nvPr/>
        </p:nvSpPr>
        <p:spPr>
          <a:xfrm>
            <a:off x="6775719" y="6272322"/>
            <a:ext cx="496418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NJ SDC Annual Meeting|  October 5, 2023  |  </a:t>
            </a:r>
            <a:fld id="{C57923EB-5663-814D-8520-41A22257167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8158E5-3976-5FC7-93C1-9502815AC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24" y="6113039"/>
            <a:ext cx="1962392" cy="450933"/>
          </a:xfrm>
          <a:prstGeom prst="rect">
            <a:avLst/>
          </a:prstGeom>
        </p:spPr>
      </p:pic>
      <p:sp>
        <p:nvSpPr>
          <p:cNvPr id="7" name="Rounded Rectangle 36">
            <a:extLst>
              <a:ext uri="{FF2B5EF4-FFF2-40B4-BE49-F238E27FC236}">
                <a16:creationId xmlns:a16="http://schemas.microsoft.com/office/drawing/2014/main" id="{1178996A-A4DF-E36B-4D34-309DA2372131}"/>
              </a:ext>
            </a:extLst>
          </p:cNvPr>
          <p:cNvSpPr/>
          <p:nvPr/>
        </p:nvSpPr>
        <p:spPr>
          <a:xfrm rot="16200000">
            <a:off x="5036468" y="1170183"/>
            <a:ext cx="27432" cy="9326880"/>
          </a:xfrm>
          <a:prstGeom prst="roundRect">
            <a:avLst>
              <a:gd name="adj" fmla="val 50000"/>
            </a:avLst>
          </a:prstGeom>
          <a:solidFill>
            <a:srgbClr val="50CA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714FA4-9892-A94A-08AF-713C29708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5278" y="408423"/>
            <a:ext cx="4271367" cy="5551001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217455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C119C441-900E-B55A-3CCE-80C57881024F}"/>
              </a:ext>
            </a:extLst>
          </p:cNvPr>
          <p:cNvSpPr/>
          <p:nvPr/>
        </p:nvSpPr>
        <p:spPr>
          <a:xfrm>
            <a:off x="8021638" y="-192024"/>
            <a:ext cx="6502400" cy="6502401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CB02FE-45CE-7DF2-FF4E-E588F6F66917}"/>
              </a:ext>
            </a:extLst>
          </p:cNvPr>
          <p:cNvSpPr/>
          <p:nvPr/>
        </p:nvSpPr>
        <p:spPr>
          <a:xfrm>
            <a:off x="0" y="5847339"/>
            <a:ext cx="12192000" cy="1010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18298F-25B0-4080-97BD-AAAE566A4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015" y="265548"/>
            <a:ext cx="6853448" cy="1325563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3800" b="1" i="0" u="none" strike="noStrike" kern="1200" cap="none" spc="100" normalizeH="0" baseline="0" noProof="0" dirty="0">
                <a:ln>
                  <a:noFill/>
                </a:ln>
                <a:solidFill>
                  <a:srgbClr val="2361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you can help response</a:t>
            </a:r>
            <a:br>
              <a:rPr kumimoji="0" lang="en-US" sz="3800" b="0" i="0" u="none" strike="noStrike" kern="1200" cap="none" spc="100" normalizeH="0" baseline="0" noProof="0" dirty="0">
                <a:ln>
                  <a:noFill/>
                </a:ln>
                <a:solidFill>
                  <a:srgbClr val="2361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en-US" sz="3800" b="1" spc="100" dirty="0">
              <a:solidFill>
                <a:srgbClr val="23619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4AD1EE-C563-3881-5969-85CE42092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1295400"/>
            <a:ext cx="6847974" cy="467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Use key messaging where applicable in support of local businesses</a:t>
            </a:r>
          </a:p>
          <a:p>
            <a:pPr marL="685800" marR="0" lvl="1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Not every business received an Economic Census</a:t>
            </a:r>
          </a:p>
          <a:p>
            <a:pPr marL="685800" marR="0" lvl="1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Response is required by law</a:t>
            </a:r>
          </a:p>
          <a:p>
            <a:pPr marL="685800" marR="0" lvl="1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Estimates are acceptable</a:t>
            </a:r>
          </a:p>
          <a:p>
            <a:pPr marL="685800" marR="0" lvl="1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Direct to census.gov/econ</a:t>
            </a:r>
            <a:endParaRPr kumimoji="0" lang="en-US" altLang="en-US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</a:t>
            </a:r>
            <a:r>
              <a:rPr kumimoji="0" lang="en-US" alt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tilize</a:t>
            </a: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census data and demonstrate how to do so</a:t>
            </a:r>
          </a:p>
          <a:p>
            <a:pPr marL="685800" marR="0" lvl="1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Census Business Builder</a:t>
            </a:r>
          </a:p>
          <a:p>
            <a:pPr marL="685800" marR="0" lvl="1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Data.Census.Gov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3143D2-4B77-0225-FBEE-AE48BDB1F5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24" y="6113039"/>
            <a:ext cx="1962392" cy="450933"/>
          </a:xfrm>
          <a:prstGeom prst="rect">
            <a:avLst/>
          </a:prstGeom>
        </p:spPr>
      </p:pic>
      <p:sp>
        <p:nvSpPr>
          <p:cNvPr id="7" name="Rounded Rectangle 36">
            <a:extLst>
              <a:ext uri="{FF2B5EF4-FFF2-40B4-BE49-F238E27FC236}">
                <a16:creationId xmlns:a16="http://schemas.microsoft.com/office/drawing/2014/main" id="{904F3209-703A-D76F-383C-1EE1EBE6A5DF}"/>
              </a:ext>
            </a:extLst>
          </p:cNvPr>
          <p:cNvSpPr/>
          <p:nvPr/>
        </p:nvSpPr>
        <p:spPr>
          <a:xfrm rot="16200000">
            <a:off x="5036468" y="1170183"/>
            <a:ext cx="27432" cy="9326880"/>
          </a:xfrm>
          <a:prstGeom prst="roundRect">
            <a:avLst>
              <a:gd name="adj" fmla="val 50000"/>
            </a:avLst>
          </a:prstGeom>
          <a:solidFill>
            <a:srgbClr val="50CA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05F1A1-E373-66B6-634C-C96EAC79258F}"/>
              </a:ext>
            </a:extLst>
          </p:cNvPr>
          <p:cNvSpPr txBox="1"/>
          <p:nvPr/>
        </p:nvSpPr>
        <p:spPr>
          <a:xfrm>
            <a:off x="6775719" y="6272322"/>
            <a:ext cx="496418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NJ SDC Annual Meeting|  October 5, 2023  |  </a:t>
            </a:r>
            <a:fld id="{C57923EB-5663-814D-8520-41A22257167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44544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77F1EF-F2E9-C79F-2FB2-07F9AD27C75A}"/>
              </a:ext>
            </a:extLst>
          </p:cNvPr>
          <p:cNvSpPr/>
          <p:nvPr/>
        </p:nvSpPr>
        <p:spPr>
          <a:xfrm>
            <a:off x="0" y="6459414"/>
            <a:ext cx="586154" cy="398585"/>
          </a:xfrm>
          <a:prstGeom prst="rect">
            <a:avLst/>
          </a:prstGeom>
          <a:solidFill>
            <a:schemeClr val="accent6">
              <a:hueOff val="-4390991"/>
              <a:satOff val="-83104"/>
              <a:lumOff val="-44713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roy 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BE5442-055F-92A1-DF2E-B3BAECA6B3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9" t="54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1B0B66-AA9D-E9A9-A9AF-C543C4B49F5A}"/>
              </a:ext>
            </a:extLst>
          </p:cNvPr>
          <p:cNvSpPr txBox="1"/>
          <p:nvPr/>
        </p:nvSpPr>
        <p:spPr>
          <a:xfrm>
            <a:off x="0" y="3512167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 Economic Census Data</a:t>
            </a:r>
          </a:p>
        </p:txBody>
      </p:sp>
    </p:spTree>
    <p:extLst>
      <p:ext uri="{BB962C8B-B14F-4D97-AF65-F5344CB8AC3E}">
        <p14:creationId xmlns:p14="http://schemas.microsoft.com/office/powerpoint/2010/main" val="400937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5143" y="-13504"/>
            <a:ext cx="8229600" cy="990600"/>
          </a:xfrm>
        </p:spPr>
        <p:txBody>
          <a:bodyPr>
            <a:normAutofit/>
          </a:bodyPr>
          <a:lstStyle/>
          <a:p>
            <a:r>
              <a:rPr lang="en-US" sz="3800" b="1" spc="100" dirty="0">
                <a:solidFill>
                  <a:srgbClr val="2361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Accelerated Data Release Plan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0339801"/>
              </p:ext>
            </p:extLst>
          </p:nvPr>
        </p:nvGraphicFramePr>
        <p:xfrm>
          <a:off x="1205143" y="881558"/>
          <a:ext cx="9781713" cy="5094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513">
                  <a:extLst>
                    <a:ext uri="{9D8B030D-6E8A-4147-A177-3AD203B41FA5}">
                      <a16:colId xmlns:a16="http://schemas.microsoft.com/office/drawing/2014/main" val="1965226013"/>
                    </a:ext>
                  </a:extLst>
                </a:gridCol>
                <a:gridCol w="5370990">
                  <a:extLst>
                    <a:ext uri="{9D8B030D-6E8A-4147-A177-3AD203B41FA5}">
                      <a16:colId xmlns:a16="http://schemas.microsoft.com/office/drawing/2014/main" val="1109570333"/>
                    </a:ext>
                  </a:extLst>
                </a:gridCol>
                <a:gridCol w="1944210">
                  <a:extLst>
                    <a:ext uri="{9D8B030D-6E8A-4147-A177-3AD203B41FA5}">
                      <a16:colId xmlns:a16="http://schemas.microsoft.com/office/drawing/2014/main" val="2580331920"/>
                    </a:ext>
                  </a:extLst>
                </a:gridCol>
              </a:tblGrid>
              <a:tr h="540865">
                <a:tc>
                  <a:txBody>
                    <a:bodyPr/>
                    <a:lstStyle/>
                    <a:p>
                      <a:r>
                        <a:rPr lang="en-US" sz="1800" dirty="0"/>
                        <a:t>Series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Planned Release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019024"/>
                  </a:ext>
                </a:extLst>
              </a:tr>
              <a:tr h="61208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First Look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General statistics data at the 2 – 3 digit NAICS level</a:t>
                      </a:r>
                    </a:p>
                    <a:p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March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476092"/>
                  </a:ext>
                </a:extLst>
              </a:tr>
              <a:tr h="874409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Island Area Series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Guam, American Samoa, Northern Mariana Islands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U.S. Virgin Islands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Puerto 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June 2024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July 2024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June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09213"/>
                  </a:ext>
                </a:extLst>
              </a:tr>
              <a:tr h="690416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Geographic Area</a:t>
                      </a:r>
                      <a:r>
                        <a:rPr lang="en-US" sz="18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Series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General statistics data at the U.S., State, Metro Area, County, and Place level; Complete state released 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March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802194"/>
                  </a:ext>
                </a:extLst>
              </a:tr>
              <a:tr h="754643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Bridge/Comparative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Industries whose NAICS changed between 2022 and 2017/All 2-6 2022 NAICS for 2022 and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June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490644"/>
                  </a:ext>
                </a:extLst>
              </a:tr>
              <a:tr h="874409"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North American Product Classification System (NAPCS) Tables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Product details for industries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September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358313"/>
                  </a:ext>
                </a:extLst>
              </a:tr>
              <a:tr h="61208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Misc. Subjects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Trade specific, on a flow basis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Last release by March 2026</a:t>
                      </a:r>
                      <a:endParaRPr lang="en-US" sz="1800" baseline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98079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2CE772C-FBC6-00DA-2594-B8567067B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24" y="6113039"/>
            <a:ext cx="1962392" cy="450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AA904B-4A0D-E677-5443-5F66B7170E6E}"/>
              </a:ext>
            </a:extLst>
          </p:cNvPr>
          <p:cNvSpPr txBox="1"/>
          <p:nvPr/>
        </p:nvSpPr>
        <p:spPr>
          <a:xfrm>
            <a:off x="6775719" y="6272322"/>
            <a:ext cx="496418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NJ SDC Annual Meeting|  October 5, 2023  |  </a:t>
            </a:r>
            <a:fld id="{C57923EB-5663-814D-8520-41A22257167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367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EC5AB-4D79-426D-9DEC-6F36BD34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49" y="311254"/>
            <a:ext cx="11405658" cy="904878"/>
          </a:xfrm>
        </p:spPr>
        <p:txBody>
          <a:bodyPr>
            <a:noAutofit/>
          </a:bodyPr>
          <a:lstStyle/>
          <a:p>
            <a:r>
              <a:rPr lang="en-US" sz="3800" b="1" spc="100" dirty="0">
                <a:solidFill>
                  <a:srgbClr val="2361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Content - Measure the changing economy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1542FC-99CA-4415-83FA-BE9B071C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3ECC8-719A-498E-B101-491B6A355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84083-1D38-4578-8D99-27C13DEAD28A}"/>
              </a:ext>
            </a:extLst>
          </p:cNvPr>
          <p:cNvSpPr txBox="1"/>
          <p:nvPr/>
        </p:nvSpPr>
        <p:spPr>
          <a:xfrm>
            <a:off x="601661" y="1297647"/>
            <a:ext cx="6669617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Topics</a:t>
            </a:r>
          </a:p>
          <a:p>
            <a:pPr marL="1028700" lvl="1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 Technologies</a:t>
            </a:r>
          </a:p>
          <a:p>
            <a:pPr marL="1485900" lvl="2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Touchscreens and Kiosks</a:t>
            </a:r>
          </a:p>
          <a:p>
            <a:pPr marL="1485900" lvl="2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Additive manufacturing (3D Printing)</a:t>
            </a:r>
          </a:p>
          <a:p>
            <a:pPr marL="1485900" lvl="2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Radio-Frequency Identification (RFID)</a:t>
            </a:r>
          </a:p>
          <a:p>
            <a:pPr marL="1485900" lvl="2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Industrial and service robots</a:t>
            </a:r>
          </a:p>
          <a:p>
            <a:pPr marL="1028700" lvl="1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Remanufacturing</a:t>
            </a:r>
          </a:p>
          <a:p>
            <a:pPr marL="1028700" lvl="1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Telemedicine</a:t>
            </a:r>
          </a:p>
          <a:p>
            <a:pPr marL="342900">
              <a:lnSpc>
                <a:spcPct val="90000"/>
              </a:lnSpc>
              <a:spcBef>
                <a:spcPts val="600"/>
              </a:spcBef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NAPCS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1028700" lvl="1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Cannabis (also KOB)</a:t>
            </a:r>
          </a:p>
          <a:p>
            <a:pPr marL="1028700" lvl="1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Cryptocurrency 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Times New Roman" panose="02020603050405020304" pitchFamily="18" charset="0"/>
            </a:endParaRPr>
          </a:p>
          <a:p>
            <a:pPr marL="1028700" lvl="1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Electric Vehicles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336641-EC75-FFEA-2CE1-5403E14B810C}"/>
              </a:ext>
            </a:extLst>
          </p:cNvPr>
          <p:cNvSpPr/>
          <p:nvPr/>
        </p:nvSpPr>
        <p:spPr>
          <a:xfrm>
            <a:off x="0" y="5979098"/>
            <a:ext cx="12192000" cy="1010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E4273B-8A25-C29F-35C1-2A53FA722B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24" y="6113039"/>
            <a:ext cx="1962392" cy="450933"/>
          </a:xfrm>
          <a:prstGeom prst="rect">
            <a:avLst/>
          </a:prstGeom>
        </p:spPr>
      </p:pic>
      <p:sp>
        <p:nvSpPr>
          <p:cNvPr id="11" name="Rounded Rectangle 36">
            <a:extLst>
              <a:ext uri="{FF2B5EF4-FFF2-40B4-BE49-F238E27FC236}">
                <a16:creationId xmlns:a16="http://schemas.microsoft.com/office/drawing/2014/main" id="{FB84C504-F01D-3B49-DE0B-6D4AC0EC56D9}"/>
              </a:ext>
            </a:extLst>
          </p:cNvPr>
          <p:cNvSpPr/>
          <p:nvPr/>
        </p:nvSpPr>
        <p:spPr>
          <a:xfrm rot="16200000">
            <a:off x="5036468" y="1170183"/>
            <a:ext cx="27432" cy="9326880"/>
          </a:xfrm>
          <a:prstGeom prst="roundRect">
            <a:avLst>
              <a:gd name="adj" fmla="val 50000"/>
            </a:avLst>
          </a:prstGeom>
          <a:solidFill>
            <a:srgbClr val="50CA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E0B172-6EC0-8487-00E2-A5673B7F9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396" y="1347671"/>
            <a:ext cx="4500404" cy="463142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617238-B46E-F057-5769-C9331701968E}"/>
              </a:ext>
            </a:extLst>
          </p:cNvPr>
          <p:cNvSpPr txBox="1"/>
          <p:nvPr/>
        </p:nvSpPr>
        <p:spPr>
          <a:xfrm>
            <a:off x="6775719" y="6272322"/>
            <a:ext cx="496418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NJ SDC Annual Meeting|  October 5, 2023  |  </a:t>
            </a:r>
            <a:fld id="{C57923EB-5663-814D-8520-41A22257167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484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12933-504F-49FA-ACF0-9A6E174DD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139"/>
            <a:ext cx="10515600" cy="934574"/>
          </a:xfrm>
        </p:spPr>
        <p:txBody>
          <a:bodyPr>
            <a:normAutofit/>
          </a:bodyPr>
          <a:lstStyle/>
          <a:p>
            <a:r>
              <a:rPr lang="en-US" sz="3800" b="1" spc="100" dirty="0">
                <a:solidFill>
                  <a:srgbClr val="2361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Content - Industry Expansion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F7D7A-816D-47E6-AEBB-2BADB138E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625" y="1454227"/>
            <a:ext cx="10515600" cy="423044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>
                <a:highlight>
                  <a:srgbClr val="FFFFFF"/>
                </a:highlight>
              </a:rPr>
              <a:t>New Industry Subsectors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highlight>
                  <a:srgbClr val="FFFFFF"/>
                </a:highlight>
              </a:rPr>
              <a:t>1151 – Support Activities for Crop Production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highlight>
                  <a:srgbClr val="FFFFFF"/>
                </a:highlight>
              </a:rPr>
              <a:t>1152 – Support Activities for Animal Production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800" dirty="0">
              <a:highlight>
                <a:srgbClr val="FFFFFF"/>
              </a:highlight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>
                <a:highlight>
                  <a:srgbClr val="FFFFFF"/>
                </a:highlight>
              </a:rPr>
              <a:t>2022 Focus for NAICS 115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highlight>
                  <a:srgbClr val="FFFFFF"/>
                </a:highlight>
              </a:rPr>
              <a:t>Frame coverage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highlight>
                  <a:srgbClr val="FFFFFF"/>
                </a:highlight>
              </a:rPr>
              <a:t>Basic data items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800" dirty="0">
                <a:highlight>
                  <a:srgbClr val="FFFFFF"/>
                </a:highlight>
              </a:rPr>
              <a:t>Primary business activity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800" dirty="0">
                <a:highlight>
                  <a:srgbClr val="FFFFFF"/>
                </a:highlight>
              </a:rPr>
              <a:t>Receipts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800" dirty="0">
                <a:highlight>
                  <a:srgbClr val="FFFFFF"/>
                </a:highlight>
              </a:rPr>
              <a:t>Employment, payroll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3E431-1A86-430F-8208-DC1F22EEB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B73C9E-BE5C-445E-B3D8-5F7261863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223" y="2793041"/>
            <a:ext cx="6166754" cy="2983914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7" name="Rounded Rectangle 36">
            <a:extLst>
              <a:ext uri="{FF2B5EF4-FFF2-40B4-BE49-F238E27FC236}">
                <a16:creationId xmlns:a16="http://schemas.microsoft.com/office/drawing/2014/main" id="{17B96D94-E15D-3DAC-983F-D458307440C0}"/>
              </a:ext>
            </a:extLst>
          </p:cNvPr>
          <p:cNvSpPr/>
          <p:nvPr/>
        </p:nvSpPr>
        <p:spPr>
          <a:xfrm rot="16200000">
            <a:off x="5036468" y="1170183"/>
            <a:ext cx="27432" cy="9326880"/>
          </a:xfrm>
          <a:prstGeom prst="roundRect">
            <a:avLst>
              <a:gd name="adj" fmla="val 50000"/>
            </a:avLst>
          </a:prstGeom>
          <a:solidFill>
            <a:srgbClr val="50CA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B793E1-7AFB-085F-6C21-DD35372465A0}"/>
              </a:ext>
            </a:extLst>
          </p:cNvPr>
          <p:cNvSpPr/>
          <p:nvPr/>
        </p:nvSpPr>
        <p:spPr>
          <a:xfrm>
            <a:off x="0" y="5979098"/>
            <a:ext cx="12192000" cy="1010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E0D0A1-54CB-0F94-9D70-BE26B0B575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24" y="6113039"/>
            <a:ext cx="1962392" cy="4509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3AA8DB-E3CB-54E0-0ED6-939858A401C7}"/>
              </a:ext>
            </a:extLst>
          </p:cNvPr>
          <p:cNvSpPr txBox="1"/>
          <p:nvPr/>
        </p:nvSpPr>
        <p:spPr>
          <a:xfrm>
            <a:off x="6775719" y="6272322"/>
            <a:ext cx="496418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NJ SDC Annual Meeting|  October 5, 2023  |  </a:t>
            </a:r>
            <a:fld id="{C57923EB-5663-814D-8520-41A22257167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249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RP  |   Tenant Survey Findings  |   September 25, 2020">
            <a:extLst>
              <a:ext uri="{FF2B5EF4-FFF2-40B4-BE49-F238E27FC236}">
                <a16:creationId xmlns:a16="http://schemas.microsoft.com/office/drawing/2014/main" id="{F6446DD2-40E4-24DC-90C1-A36EEEAB3C22}"/>
              </a:ext>
            </a:extLst>
          </p:cNvPr>
          <p:cNvSpPr/>
          <p:nvPr/>
        </p:nvSpPr>
        <p:spPr>
          <a:xfrm>
            <a:off x="11212945" y="6512194"/>
            <a:ext cx="804216" cy="2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 marL="0" marR="0" lvl="0" indent="0" algn="r" defTabSz="2921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424738" algn="l"/>
              </a:tabLst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" pitchFamily="2" charset="77"/>
                <a:cs typeface="Arial" panose="020B0604020202020204" pitchFamily="34" charset="0"/>
                <a:sym typeface="Gilroy Medium"/>
              </a:rPr>
              <a:t>  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roy" pitchFamily="2" charset="77"/>
              <a:cs typeface="Arial" panose="020B0604020202020204" pitchFamily="34" charset="0"/>
              <a:sym typeface="Gilroy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0DE87D-3C2B-AA01-3C8D-539CAD7F899B}"/>
              </a:ext>
            </a:extLst>
          </p:cNvPr>
          <p:cNvSpPr/>
          <p:nvPr/>
        </p:nvSpPr>
        <p:spPr>
          <a:xfrm>
            <a:off x="0" y="6459414"/>
            <a:ext cx="586154" cy="398585"/>
          </a:xfrm>
          <a:prstGeom prst="rect">
            <a:avLst/>
          </a:prstGeom>
          <a:solidFill>
            <a:schemeClr val="accent6">
              <a:hueOff val="-4390991"/>
              <a:satOff val="-83104"/>
              <a:lumOff val="-44713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roy Medium"/>
            </a:endParaRPr>
          </a:p>
        </p:txBody>
      </p:sp>
      <p:pic>
        <p:nvPicPr>
          <p:cNvPr id="2" name="Picture 2" descr="Young Hispanic woman smiling to camera in a clothes shop Young Hispanic woman smiling to camera in a clothes shop women's clothing store owner stock pictures, royalty-free photos &amp; images">
            <a:extLst>
              <a:ext uri="{FF2B5EF4-FFF2-40B4-BE49-F238E27FC236}">
                <a16:creationId xmlns:a16="http://schemas.microsoft.com/office/drawing/2014/main" id="{703809BF-7F40-1966-9FA3-CEDA8E7E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1B0B66-AA9D-E9A9-A9AF-C543C4B49F5A}"/>
              </a:ext>
            </a:extLst>
          </p:cNvPr>
          <p:cNvSpPr txBox="1"/>
          <p:nvPr/>
        </p:nvSpPr>
        <p:spPr>
          <a:xfrm>
            <a:off x="0" y="3156872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“Data Stories” Campaign</a:t>
            </a:r>
          </a:p>
        </p:txBody>
      </p:sp>
    </p:spTree>
    <p:extLst>
      <p:ext uri="{BB962C8B-B14F-4D97-AF65-F5344CB8AC3E}">
        <p14:creationId xmlns:p14="http://schemas.microsoft.com/office/powerpoint/2010/main" val="204003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571795-2104-0B82-BDF3-A215E7075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2529" y="0"/>
            <a:ext cx="12454128" cy="7005447"/>
          </a:xfrm>
          <a:prstGeom prst="rect">
            <a:avLst/>
          </a:prstGeom>
        </p:spPr>
      </p:pic>
      <p:sp>
        <p:nvSpPr>
          <p:cNvPr id="9" name="Title 10">
            <a:extLst>
              <a:ext uri="{FF2B5EF4-FFF2-40B4-BE49-F238E27FC236}">
                <a16:creationId xmlns:a16="http://schemas.microsoft.com/office/drawing/2014/main" id="{BCA18C28-392E-3563-A2FC-5C242DC2EF9C}"/>
              </a:ext>
            </a:extLst>
          </p:cNvPr>
          <p:cNvSpPr txBox="1">
            <a:spLocks/>
          </p:cNvSpPr>
          <p:nvPr/>
        </p:nvSpPr>
        <p:spPr>
          <a:xfrm>
            <a:off x="712232" y="226441"/>
            <a:ext cx="5353878" cy="63887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2400"/>
              </a:spcAft>
            </a:pPr>
            <a:r>
              <a:rPr lang="en-US" sz="1600" b="0" spc="100" dirty="0">
                <a:solidFill>
                  <a:srgbClr val="50CAF0"/>
                </a:solidFill>
                <a:latin typeface="Gotham Medium" pitchFamily="2" charset="0"/>
                <a:cs typeface="Gotham Medium" pitchFamily="2" charset="0"/>
              </a:rPr>
              <a:t>Your Response Makes a Difference</a:t>
            </a:r>
            <a:endParaRPr lang="en-US" sz="1600" b="0" dirty="0">
              <a:solidFill>
                <a:srgbClr val="50CAF0"/>
              </a:solidFill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795BF99-E31A-241A-B970-7F99F2E6F25D}"/>
              </a:ext>
            </a:extLst>
          </p:cNvPr>
          <p:cNvSpPr/>
          <p:nvPr/>
        </p:nvSpPr>
        <p:spPr>
          <a:xfrm>
            <a:off x="7345739" y="5425601"/>
            <a:ext cx="3906982" cy="117763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6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E6A9ED-2AAB-F6D7-C7C1-23C588904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" y="-1"/>
            <a:ext cx="12178745" cy="6850544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8BCCD64C-EBA7-F170-895E-9D3C4131F0D0}"/>
              </a:ext>
            </a:extLst>
          </p:cNvPr>
          <p:cNvSpPr txBox="1">
            <a:spLocks/>
          </p:cNvSpPr>
          <p:nvPr/>
        </p:nvSpPr>
        <p:spPr>
          <a:xfrm>
            <a:off x="675862" y="179681"/>
            <a:ext cx="5353878" cy="63887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2400"/>
              </a:spcAft>
            </a:pPr>
            <a:r>
              <a:rPr lang="en-US" sz="1600" b="0" spc="100" dirty="0">
                <a:solidFill>
                  <a:srgbClr val="50CAF0"/>
                </a:solidFill>
                <a:latin typeface="Gotham Medium" pitchFamily="2" charset="0"/>
                <a:cs typeface="Gotham Medium" pitchFamily="2" charset="0"/>
              </a:rPr>
              <a:t>Your Response Makes a Difference</a:t>
            </a:r>
            <a:endParaRPr lang="en-US" sz="1600" b="0" dirty="0">
              <a:solidFill>
                <a:srgbClr val="50CAF0"/>
              </a:solidFill>
              <a:latin typeface="Gotham Medium" pitchFamily="2" charset="0"/>
              <a:cs typeface="Gotham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24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A7ADD79-CF35-013E-0D3A-1A2092F9E63C}"/>
              </a:ext>
            </a:extLst>
          </p:cNvPr>
          <p:cNvSpPr txBox="1">
            <a:spLocks/>
          </p:cNvSpPr>
          <p:nvPr/>
        </p:nvSpPr>
        <p:spPr>
          <a:xfrm>
            <a:off x="292101" y="490264"/>
            <a:ext cx="11480042" cy="66224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spc="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Census Bureau Data Tools –  Free and Available Online</a:t>
            </a:r>
            <a:endParaRPr lang="en-US" sz="3600" b="0" spc="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D2C29C5F-6756-3AEA-23E3-389D6F374415}"/>
              </a:ext>
            </a:extLst>
          </p:cNvPr>
          <p:cNvSpPr txBox="1">
            <a:spLocks/>
          </p:cNvSpPr>
          <p:nvPr/>
        </p:nvSpPr>
        <p:spPr>
          <a:xfrm>
            <a:off x="76200" y="2315319"/>
            <a:ext cx="4066697" cy="662247"/>
          </a:xfrm>
          <a:prstGeom prst="rect">
            <a:avLst/>
          </a:prstGeom>
          <a:effectLst/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spc="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cbb.census.gov</a:t>
            </a:r>
            <a:endParaRPr lang="en-US" sz="2400" spc="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534B2D86-C163-6369-2ECD-C7D5D7185B2F}"/>
              </a:ext>
            </a:extLst>
          </p:cNvPr>
          <p:cNvSpPr txBox="1">
            <a:spLocks/>
          </p:cNvSpPr>
          <p:nvPr/>
        </p:nvSpPr>
        <p:spPr>
          <a:xfrm>
            <a:off x="366430" y="1533098"/>
            <a:ext cx="3482437" cy="662247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600" b="0" spc="100" dirty="0">
                <a:solidFill>
                  <a:srgbClr val="50CA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by industry and geography</a:t>
            </a:r>
          </a:p>
        </p:txBody>
      </p:sp>
      <p:sp>
        <p:nvSpPr>
          <p:cNvPr id="19" name="Title 10">
            <a:extLst>
              <a:ext uri="{FF2B5EF4-FFF2-40B4-BE49-F238E27FC236}">
                <a16:creationId xmlns:a16="http://schemas.microsoft.com/office/drawing/2014/main" id="{641CAED1-9FC4-637A-8C4F-E9B085AFBBCD}"/>
              </a:ext>
            </a:extLst>
          </p:cNvPr>
          <p:cNvSpPr txBox="1">
            <a:spLocks/>
          </p:cNvSpPr>
          <p:nvPr/>
        </p:nvSpPr>
        <p:spPr>
          <a:xfrm>
            <a:off x="4294244" y="2315319"/>
            <a:ext cx="3414655" cy="662247"/>
          </a:xfrm>
          <a:prstGeom prst="rect">
            <a:avLst/>
          </a:prstGeom>
          <a:effectLst/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spc="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census.gov/quickfacts</a:t>
            </a:r>
            <a:endParaRPr lang="en-US" sz="2400" spc="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itle 10">
            <a:extLst>
              <a:ext uri="{FF2B5EF4-FFF2-40B4-BE49-F238E27FC236}">
                <a16:creationId xmlns:a16="http://schemas.microsoft.com/office/drawing/2014/main" id="{534C2C71-49DA-AFE3-C89A-7D306288489F}"/>
              </a:ext>
            </a:extLst>
          </p:cNvPr>
          <p:cNvSpPr txBox="1">
            <a:spLocks/>
          </p:cNvSpPr>
          <p:nvPr/>
        </p:nvSpPr>
        <p:spPr>
          <a:xfrm>
            <a:off x="4531711" y="1533098"/>
            <a:ext cx="3101219" cy="662247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600" b="0" spc="100" dirty="0">
                <a:solidFill>
                  <a:srgbClr val="50CA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by geography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90CF181-4294-C134-19DA-D78EA2D86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694" y="3226637"/>
            <a:ext cx="3759253" cy="2252645"/>
          </a:xfrm>
          <a:prstGeom prst="rect">
            <a:avLst/>
          </a:prstGeom>
        </p:spPr>
      </p:pic>
      <p:sp>
        <p:nvSpPr>
          <p:cNvPr id="23" name="Title 10">
            <a:extLst>
              <a:ext uri="{FF2B5EF4-FFF2-40B4-BE49-F238E27FC236}">
                <a16:creationId xmlns:a16="http://schemas.microsoft.com/office/drawing/2014/main" id="{1922E4C7-CD9E-D41E-F5CF-F80A70BB34CA}"/>
              </a:ext>
            </a:extLst>
          </p:cNvPr>
          <p:cNvSpPr txBox="1">
            <a:spLocks/>
          </p:cNvSpPr>
          <p:nvPr/>
        </p:nvSpPr>
        <p:spPr>
          <a:xfrm>
            <a:off x="8021935" y="2315319"/>
            <a:ext cx="3942394" cy="662247"/>
          </a:xfrm>
          <a:prstGeom prst="rect">
            <a:avLst/>
          </a:prstGeom>
          <a:effectLst/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spc="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data.census.gov</a:t>
            </a:r>
            <a:endParaRPr lang="en-US" sz="2400" b="0" spc="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4174A8C-402A-A7A9-B41D-595E210638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2932" y="3239493"/>
            <a:ext cx="3920400" cy="2234207"/>
          </a:xfrm>
          <a:prstGeom prst="rect">
            <a:avLst/>
          </a:prstGeom>
        </p:spPr>
      </p:pic>
      <p:sp>
        <p:nvSpPr>
          <p:cNvPr id="25" name="Title 10">
            <a:extLst>
              <a:ext uri="{FF2B5EF4-FFF2-40B4-BE49-F238E27FC236}">
                <a16:creationId xmlns:a16="http://schemas.microsoft.com/office/drawing/2014/main" id="{C6A4272C-0F09-4A45-1B78-A2109C54E7E3}"/>
              </a:ext>
            </a:extLst>
          </p:cNvPr>
          <p:cNvSpPr txBox="1">
            <a:spLocks/>
          </p:cNvSpPr>
          <p:nvPr/>
        </p:nvSpPr>
        <p:spPr>
          <a:xfrm>
            <a:off x="7543800" y="1533098"/>
            <a:ext cx="4898665" cy="662247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600" b="0" spc="100" dirty="0">
                <a:solidFill>
                  <a:srgbClr val="50CA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Explore all Census Bureau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D2485-BA2F-DA79-5E19-CB7173C004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36"/>
          <a:stretch/>
        </p:blipFill>
        <p:spPr>
          <a:xfrm>
            <a:off x="488950" y="6108700"/>
            <a:ext cx="1181219" cy="44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316947-6B4E-EEE7-27FD-179F0FD7D8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1" y="3214689"/>
            <a:ext cx="3900488" cy="2281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01933C-197B-D560-D2F1-38D301760EC7}"/>
              </a:ext>
            </a:extLst>
          </p:cNvPr>
          <p:cNvSpPr/>
          <p:nvPr/>
        </p:nvSpPr>
        <p:spPr>
          <a:xfrm>
            <a:off x="8701873" y="6099349"/>
            <a:ext cx="3263197" cy="576174"/>
          </a:xfrm>
          <a:prstGeom prst="rect">
            <a:avLst/>
          </a:prstGeom>
          <a:solidFill>
            <a:srgbClr val="162E48"/>
          </a:solidFill>
          <a:ln>
            <a:solidFill>
              <a:srgbClr val="162E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62E48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20C679-C860-1FF7-8C6A-8D33B38F0667}"/>
              </a:ext>
            </a:extLst>
          </p:cNvPr>
          <p:cNvSpPr txBox="1"/>
          <p:nvPr/>
        </p:nvSpPr>
        <p:spPr>
          <a:xfrm>
            <a:off x="6729895" y="6302362"/>
            <a:ext cx="51348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  <a:latin typeface="+mn-lt"/>
              </a:rPr>
              <a:t>LAACC Small Business Strong Webinar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03.22.2023  |  </a:t>
            </a:r>
            <a:fld id="{C57923EB-5663-814D-8520-41A22257167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8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hard hat&#10;&#10;Description automatically generated with medium confidence">
            <a:extLst>
              <a:ext uri="{FF2B5EF4-FFF2-40B4-BE49-F238E27FC236}">
                <a16:creationId xmlns:a16="http://schemas.microsoft.com/office/drawing/2014/main" id="{216CF5AD-F213-EFA9-927E-433B1735C3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742" y="-648723"/>
            <a:ext cx="7221712" cy="7506723"/>
          </a:xfrm>
          <a:prstGeom prst="rect">
            <a:avLst/>
          </a:prstGeom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847106-4390-7C49-E3AA-9507B9C4BB86}"/>
              </a:ext>
            </a:extLst>
          </p:cNvPr>
          <p:cNvSpPr/>
          <p:nvPr/>
        </p:nvSpPr>
        <p:spPr>
          <a:xfrm rot="16200000">
            <a:off x="5036468" y="1170183"/>
            <a:ext cx="27432" cy="9326880"/>
          </a:xfrm>
          <a:prstGeom prst="roundRect">
            <a:avLst>
              <a:gd name="adj" fmla="val 50000"/>
            </a:avLst>
          </a:prstGeom>
          <a:solidFill>
            <a:srgbClr val="50CA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363A2E8-0E7C-7018-FE48-F22A562735DD}"/>
              </a:ext>
            </a:extLst>
          </p:cNvPr>
          <p:cNvSpPr/>
          <p:nvPr/>
        </p:nvSpPr>
        <p:spPr>
          <a:xfrm>
            <a:off x="0" y="5847339"/>
            <a:ext cx="12192000" cy="1010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9778E5-5705-B618-8E11-2C5B95D273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24" y="6113039"/>
            <a:ext cx="1962392" cy="450933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F5FB92A-5771-6057-4034-4B62A3949046}"/>
              </a:ext>
            </a:extLst>
          </p:cNvPr>
          <p:cNvSpPr txBox="1">
            <a:spLocks/>
          </p:cNvSpPr>
          <p:nvPr/>
        </p:nvSpPr>
        <p:spPr>
          <a:xfrm>
            <a:off x="971832" y="1306006"/>
            <a:ext cx="5927731" cy="40022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400" dirty="0"/>
              <a:t>Introduction – Census Bureau Surveys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Economic Census?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Economic Census Data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Stories Campaign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Annual Integrated Economic Survey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Q&amp;A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AD294684-404A-152E-A446-8E879EF6D3BD}"/>
              </a:ext>
            </a:extLst>
          </p:cNvPr>
          <p:cNvSpPr txBox="1">
            <a:spLocks/>
          </p:cNvSpPr>
          <p:nvPr/>
        </p:nvSpPr>
        <p:spPr>
          <a:xfrm>
            <a:off x="994279" y="440375"/>
            <a:ext cx="5168348" cy="898949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100" normalizeH="0" baseline="0" noProof="0" dirty="0">
                <a:ln>
                  <a:noFill/>
                </a:ln>
                <a:solidFill>
                  <a:srgbClr val="234388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Agenda</a:t>
            </a:r>
            <a:endParaRPr kumimoji="0" lang="en-US" sz="3800" b="0" i="0" u="none" strike="noStrike" kern="1200" cap="none" spc="100" normalizeH="0" baseline="0" noProof="0" dirty="0">
              <a:ln>
                <a:noFill/>
              </a:ln>
              <a:solidFill>
                <a:srgbClr val="234388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97BD11-0282-636B-F998-51E75539CFB6}"/>
              </a:ext>
            </a:extLst>
          </p:cNvPr>
          <p:cNvSpPr txBox="1"/>
          <p:nvPr/>
        </p:nvSpPr>
        <p:spPr>
          <a:xfrm>
            <a:off x="6775719" y="6272322"/>
            <a:ext cx="496418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NJ SDC Annual Meeting|  October 5, 2023  |  </a:t>
            </a:r>
            <a:fld id="{C57923EB-5663-814D-8520-41A22257167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76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RP  |   Tenant Survey Findings  |   September 25, 2020">
            <a:extLst>
              <a:ext uri="{FF2B5EF4-FFF2-40B4-BE49-F238E27FC236}">
                <a16:creationId xmlns:a16="http://schemas.microsoft.com/office/drawing/2014/main" id="{F6446DD2-40E4-24DC-90C1-A36EEEAB3C22}"/>
              </a:ext>
            </a:extLst>
          </p:cNvPr>
          <p:cNvSpPr/>
          <p:nvPr/>
        </p:nvSpPr>
        <p:spPr>
          <a:xfrm>
            <a:off x="11212945" y="6512194"/>
            <a:ext cx="804216" cy="2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 marL="0" marR="0" lvl="0" indent="0" algn="r" defTabSz="2921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424738" algn="l"/>
              </a:tabLst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" pitchFamily="2" charset="77"/>
                <a:cs typeface="Arial" panose="020B0604020202020204" pitchFamily="34" charset="0"/>
                <a:sym typeface="Gilroy Medium"/>
              </a:rPr>
              <a:t>  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roy" pitchFamily="2" charset="77"/>
              <a:cs typeface="Arial" panose="020B0604020202020204" pitchFamily="34" charset="0"/>
              <a:sym typeface="Gilroy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0DE87D-3C2B-AA01-3C8D-539CAD7F899B}"/>
              </a:ext>
            </a:extLst>
          </p:cNvPr>
          <p:cNvSpPr/>
          <p:nvPr/>
        </p:nvSpPr>
        <p:spPr>
          <a:xfrm>
            <a:off x="0" y="6459414"/>
            <a:ext cx="586154" cy="398585"/>
          </a:xfrm>
          <a:prstGeom prst="rect">
            <a:avLst/>
          </a:prstGeom>
          <a:solidFill>
            <a:schemeClr val="accent6">
              <a:hueOff val="-4390991"/>
              <a:satOff val="-83104"/>
              <a:lumOff val="-44713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roy Medium"/>
            </a:endParaRPr>
          </a:p>
        </p:txBody>
      </p:sp>
      <p:pic>
        <p:nvPicPr>
          <p:cNvPr id="2" name="Picture 2" descr="Young Hispanic woman smiling to camera in a clothes shop Young Hispanic woman smiling to camera in a clothes shop women's clothing store owner stock pictures, royalty-free photos &amp; images">
            <a:extLst>
              <a:ext uri="{FF2B5EF4-FFF2-40B4-BE49-F238E27FC236}">
                <a16:creationId xmlns:a16="http://schemas.microsoft.com/office/drawing/2014/main" id="{703809BF-7F40-1966-9FA3-CEDA8E7E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1B0B66-AA9D-E9A9-A9AF-C543C4B49F5A}"/>
              </a:ext>
            </a:extLst>
          </p:cNvPr>
          <p:cNvSpPr txBox="1"/>
          <p:nvPr/>
        </p:nvSpPr>
        <p:spPr>
          <a:xfrm>
            <a:off x="0" y="3156872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“Data Stories” Campaign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Two – Data Awareness &amp; Usage 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[IN DEVELOPMENT]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60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0">
            <a:extLst>
              <a:ext uri="{FF2B5EF4-FFF2-40B4-BE49-F238E27FC236}">
                <a16:creationId xmlns:a16="http://schemas.microsoft.com/office/drawing/2014/main" id="{93EDEC82-04BB-574D-B0DA-DA48BC72EA73}"/>
              </a:ext>
            </a:extLst>
          </p:cNvPr>
          <p:cNvSpPr txBox="1">
            <a:spLocks/>
          </p:cNvSpPr>
          <p:nvPr/>
        </p:nvSpPr>
        <p:spPr>
          <a:xfrm>
            <a:off x="889038" y="291548"/>
            <a:ext cx="7426287" cy="66224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3800" spc="100" dirty="0">
                <a:solidFill>
                  <a:srgbClr val="2361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 Research Findings</a:t>
            </a:r>
            <a:endParaRPr lang="en-US" sz="3800" b="0" spc="100" dirty="0">
              <a:solidFill>
                <a:srgbClr val="23619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DDC72F8-29FC-724F-BD23-7CBAF2D96BE5}"/>
              </a:ext>
            </a:extLst>
          </p:cNvPr>
          <p:cNvSpPr txBox="1">
            <a:spLocks/>
          </p:cNvSpPr>
          <p:nvPr/>
        </p:nvSpPr>
        <p:spPr>
          <a:xfrm>
            <a:off x="889038" y="1088441"/>
            <a:ext cx="7476749" cy="4612272"/>
          </a:xfrm>
          <a:prstGeom prst="rect">
            <a:avLst/>
          </a:prstGeom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2750" fontAlgn="auto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0000"/>
              </a:buClr>
              <a:buSzPct val="100000"/>
              <a:tabLst>
                <a:tab pos="5768975" algn="l"/>
              </a:tabLst>
              <a:defRPr/>
            </a:pPr>
            <a:r>
              <a:rPr lang="en-US" sz="2100" b="0" kern="0" dirty="0">
                <a:solidFill>
                  <a:srgbClr val="000000"/>
                </a:solidFill>
                <a:ea typeface="Gilroy Medium" pitchFamily="2" charset="77"/>
                <a:cs typeface="Gilroy Medium" pitchFamily="2" charset="77"/>
              </a:rPr>
              <a:t>Survey respondents simply want to know that the information they provide is being used and that Census data exist –</a:t>
            </a:r>
            <a:r>
              <a:rPr lang="en-US" sz="2100" b="1" kern="0" dirty="0">
                <a:solidFill>
                  <a:srgbClr val="000000"/>
                </a:solidFill>
                <a:ea typeface="Gilroy Medium Italic" pitchFamily="2" charset="77"/>
                <a:cs typeface="Gilroy Medium Italic" pitchFamily="2" charset="77"/>
              </a:rPr>
              <a:t> they will likely just glance at data shown in the ads</a:t>
            </a:r>
            <a:r>
              <a:rPr lang="en-US" sz="2100" b="0" kern="0" dirty="0">
                <a:solidFill>
                  <a:srgbClr val="000000"/>
                </a:solidFill>
                <a:ea typeface="Gilroy Medium" pitchFamily="2" charset="77"/>
                <a:cs typeface="Gilroy Medium" pitchFamily="2" charset="77"/>
              </a:rPr>
              <a:t>.</a:t>
            </a:r>
          </a:p>
          <a:p>
            <a:pPr defTabSz="412750" fontAlgn="auto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0000"/>
              </a:buClr>
              <a:buSzPct val="100000"/>
              <a:tabLst>
                <a:tab pos="5768975" algn="l"/>
              </a:tabLst>
              <a:defRPr/>
            </a:pPr>
            <a:r>
              <a:rPr lang="en-US" sz="2100" b="0" kern="0" dirty="0">
                <a:solidFill>
                  <a:srgbClr val="000000"/>
                </a:solidFill>
                <a:ea typeface="Gilroy Medium" pitchFamily="2" charset="77"/>
                <a:cs typeface="Gilroy Medium" pitchFamily="2" charset="77"/>
              </a:rPr>
              <a:t>But </a:t>
            </a:r>
            <a:r>
              <a:rPr lang="en-US" sz="2100" b="1" kern="0" dirty="0">
                <a:solidFill>
                  <a:srgbClr val="000000"/>
                </a:solidFill>
                <a:ea typeface="Gilroy Medium Italic" pitchFamily="2" charset="77"/>
                <a:cs typeface="Gilroy Medium Italic" pitchFamily="2" charset="77"/>
              </a:rPr>
              <a:t>data users are more likely to 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Gilroy Medium Italic" pitchFamily="2" charset="77"/>
                <a:cs typeface="Gilroy Medium Italic" pitchFamily="2" charset="77"/>
                <a:sym typeface="Gilroy"/>
              </a:rPr>
              <a:t>scrutinize the charts and data presented 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Gilroy Medium" pitchFamily="2" charset="77"/>
                <a:cs typeface="Gilroy Medium" pitchFamily="2" charset="77"/>
                <a:sym typeface="Gilroy"/>
              </a:rPr>
              <a:t>and think through how they would actually use them for decision making. </a:t>
            </a:r>
          </a:p>
          <a:p>
            <a:pPr lvl="1" defTabSz="412750" fontAlgn="auto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0000"/>
              </a:buClr>
              <a:buSzPct val="100000"/>
              <a:buFont typeface="System Font Regular"/>
              <a:buChar char="-"/>
              <a:tabLst>
                <a:tab pos="5768975" algn="l"/>
              </a:tabLst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Gilroy Medium" pitchFamily="2" charset="77"/>
                <a:cs typeface="Gilroy Medium" pitchFamily="2" charset="77"/>
                <a:sym typeface="Gilroy"/>
              </a:rPr>
              <a:t>They are looking to 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Gilroy Medium Italic" pitchFamily="2" charset="77"/>
                <a:cs typeface="Gilroy Medium Italic" pitchFamily="2" charset="77"/>
                <a:sym typeface="Gilroy"/>
              </a:rPr>
              <a:t>“connect the dots” 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Gilroy Medium" pitchFamily="2" charset="77"/>
                <a:cs typeface="Gilroy Medium" pitchFamily="2" charset="77"/>
                <a:sym typeface="Gilroy"/>
              </a:rPr>
              <a:t>from the statistics shown in the ad to use case.</a:t>
            </a:r>
          </a:p>
          <a:p>
            <a:pPr defTabSz="412750" fontAlgn="auto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0000"/>
              </a:buClr>
              <a:buSzPct val="100000"/>
              <a:tabLst>
                <a:tab pos="5768975" algn="l"/>
              </a:tabLst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Gilroy Medium" pitchFamily="2" charset="77"/>
                <a:cs typeface="Gilroy Medium" pitchFamily="2" charset="77"/>
                <a:sym typeface="Gilroy"/>
              </a:rPr>
              <a:t>There is need for more detailed data and stronger alignment with case examples in next-round Data Story ads.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Gilroy"/>
            </a:endParaRPr>
          </a:p>
          <a:p>
            <a:pPr defTabSz="412750" fontAlgn="auto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0000"/>
              </a:buClr>
              <a:buSzPct val="100000"/>
              <a:tabLst>
                <a:tab pos="5768975" algn="l"/>
              </a:tabLst>
              <a:defRPr/>
            </a:pPr>
            <a:endParaRPr lang="en-US" sz="2200" b="1" dirty="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847106-4390-7C49-E3AA-9507B9C4BB86}"/>
              </a:ext>
            </a:extLst>
          </p:cNvPr>
          <p:cNvSpPr/>
          <p:nvPr/>
        </p:nvSpPr>
        <p:spPr>
          <a:xfrm rot="16200000">
            <a:off x="6088028" y="118623"/>
            <a:ext cx="27432" cy="11430000"/>
          </a:xfrm>
          <a:prstGeom prst="roundRect">
            <a:avLst>
              <a:gd name="adj" fmla="val 50000"/>
            </a:avLst>
          </a:prstGeom>
          <a:solidFill>
            <a:srgbClr val="50CA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A91952-9D8E-5978-DD15-D7C4E3F269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631" y="985545"/>
            <a:ext cx="2242360" cy="4491908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5369ECFA-8937-F2B3-DC6A-EF2801FE06F1}"/>
              </a:ext>
            </a:extLst>
          </p:cNvPr>
          <p:cNvSpPr/>
          <p:nvPr/>
        </p:nvSpPr>
        <p:spPr>
          <a:xfrm rot="16979107" flipH="1" flipV="1">
            <a:off x="10031246" y="2319187"/>
            <a:ext cx="1733825" cy="1776607"/>
          </a:xfrm>
          <a:prstGeom prst="arc">
            <a:avLst>
              <a:gd name="adj1" fmla="val 9855391"/>
              <a:gd name="adj2" fmla="val 20348375"/>
            </a:avLst>
          </a:prstGeom>
          <a:ln w="53975">
            <a:solidFill>
              <a:srgbClr val="FF0000"/>
            </a:solidFill>
            <a:prstDash val="sysDot"/>
            <a:headEnd type="triangl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roy Medium"/>
              <a:sym typeface="Gilroy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03C080-9F1A-626B-F5A6-4FE6C0AA1F4B}"/>
              </a:ext>
            </a:extLst>
          </p:cNvPr>
          <p:cNvSpPr txBox="1"/>
          <p:nvPr/>
        </p:nvSpPr>
        <p:spPr>
          <a:xfrm>
            <a:off x="6775719" y="6272322"/>
            <a:ext cx="496418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NJ SDC Annual Meeting|  October 5, 2023  |  </a:t>
            </a:r>
            <a:fld id="{C57923EB-5663-814D-8520-41A22257167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92C4A6-69CF-0C0C-F482-D525795B61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24" y="6113039"/>
            <a:ext cx="1962392" cy="45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1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DEE1297-9939-C236-25E8-1698CA6EB4B8}"/>
              </a:ext>
            </a:extLst>
          </p:cNvPr>
          <p:cNvGrpSpPr/>
          <p:nvPr/>
        </p:nvGrpSpPr>
        <p:grpSpPr>
          <a:xfrm>
            <a:off x="994231" y="534944"/>
            <a:ext cx="5878840" cy="954107"/>
            <a:chOff x="994231" y="349206"/>
            <a:chExt cx="5878840" cy="9541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64099E-B98C-CD96-16D0-4AF7F71C9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027"/>
            <a:stretch/>
          </p:blipFill>
          <p:spPr>
            <a:xfrm>
              <a:off x="994231" y="459143"/>
              <a:ext cx="1799211" cy="6671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049114-6DF4-45FE-0EE8-465D19841555}"/>
                </a:ext>
              </a:extLst>
            </p:cNvPr>
            <p:cNvSpPr txBox="1"/>
            <p:nvPr/>
          </p:nvSpPr>
          <p:spPr>
            <a:xfrm>
              <a:off x="3012916" y="349206"/>
              <a:ext cx="38601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2800" dirty="0">
                  <a:solidFill>
                    <a:srgbClr val="9BE5FF"/>
                  </a:solidFill>
                  <a:latin typeface="Gotham Medium" pitchFamily="2" charset="0"/>
                  <a:cs typeface="Gotham Medium" pitchFamily="2" charset="0"/>
                </a:rPr>
                <a:t>Grow your business with Census data.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AC3401B-F940-1C5E-3185-AA6385C81421}"/>
              </a:ext>
            </a:extLst>
          </p:cNvPr>
          <p:cNvSpPr txBox="1"/>
          <p:nvPr/>
        </p:nvSpPr>
        <p:spPr>
          <a:xfrm>
            <a:off x="938686" y="3261845"/>
            <a:ext cx="6939222" cy="2923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300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Census economic statistics are free and available online. </a:t>
            </a:r>
            <a:r>
              <a:rPr lang="en-US" sz="1300" u="sng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LEARN MORE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4814D3-9F85-E297-E292-8B185914A5E0}"/>
              </a:ext>
            </a:extLst>
          </p:cNvPr>
          <p:cNvSpPr txBox="1"/>
          <p:nvPr/>
        </p:nvSpPr>
        <p:spPr>
          <a:xfrm>
            <a:off x="272375" y="110888"/>
            <a:ext cx="3326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Phase 2 Data Stories – In Development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9E34990-42EE-DF84-B7AB-17A5555EA3B7}"/>
              </a:ext>
            </a:extLst>
          </p:cNvPr>
          <p:cNvGrpSpPr/>
          <p:nvPr/>
        </p:nvGrpSpPr>
        <p:grpSpPr>
          <a:xfrm>
            <a:off x="920672" y="1617717"/>
            <a:ext cx="6682627" cy="7630009"/>
            <a:chOff x="920672" y="1617717"/>
            <a:chExt cx="6682627" cy="763000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643D82D-C73A-E833-654E-C46813891D34}"/>
                </a:ext>
              </a:extLst>
            </p:cNvPr>
            <p:cNvGrpSpPr/>
            <p:nvPr/>
          </p:nvGrpSpPr>
          <p:grpSpPr>
            <a:xfrm>
              <a:off x="920672" y="1617717"/>
              <a:ext cx="6682627" cy="2189252"/>
              <a:chOff x="920672" y="1617717"/>
              <a:chExt cx="6682627" cy="2189252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9D11BCA-54EA-D2B2-16A7-287EB81370A9}"/>
                  </a:ext>
                </a:extLst>
              </p:cNvPr>
              <p:cNvSpPr txBox="1"/>
              <p:nvPr/>
            </p:nvSpPr>
            <p:spPr>
              <a:xfrm>
                <a:off x="920672" y="1617717"/>
                <a:ext cx="54441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Gotham Bold" pitchFamily="2" charset="0"/>
                    <a:cs typeface="Gotham Bold" pitchFamily="2" charset="0"/>
                  </a:rPr>
                  <a:t>MEET KARI</a:t>
                </a:r>
              </a:p>
            </p:txBody>
          </p:sp>
          <p:sp>
            <p:nvSpPr>
              <p:cNvPr id="8" name="Survey Methodology…">
                <a:extLst>
                  <a:ext uri="{FF2B5EF4-FFF2-40B4-BE49-F238E27FC236}">
                    <a16:creationId xmlns:a16="http://schemas.microsoft.com/office/drawing/2014/main" id="{E904EA5B-E7DD-D596-0C7D-FA2FCCD27E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4668" y="2040398"/>
                <a:ext cx="6678631" cy="1766571"/>
              </a:xfrm>
              <a:prstGeom prst="rect">
                <a:avLst/>
              </a:prstGeom>
            </p:spPr>
            <p:txBody>
              <a:bodyPr/>
              <a:lstStyle>
                <a:lvl1pPr marL="209006" marR="0" indent="-209006" algn="l" defTabSz="412750" rtl="0" latinLnBrk="0">
                  <a:lnSpc>
                    <a:spcPct val="12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AFAFAF"/>
                  </a:buClr>
                  <a:buSzPct val="100000"/>
                  <a:buFontTx/>
                  <a:buChar char="•"/>
                  <a:tabLst/>
                  <a:defRPr sz="1600" b="1" i="0" u="none" strike="noStrike" cap="none" spc="0" baseline="0">
                    <a:solidFill>
                      <a:srgbClr val="FFFFFF"/>
                    </a:solidFill>
                    <a:uFillTx/>
                    <a:latin typeface="Gilroy Bold"/>
                    <a:ea typeface="Gilroy Bold"/>
                    <a:cs typeface="Gilroy Bold"/>
                    <a:sym typeface="Gilroy"/>
                  </a:defRPr>
                </a:lvl1pPr>
                <a:lvl2pPr marL="203200" marR="0" indent="-203200" algn="l" defTabSz="412750" rtl="0" latinLnBrk="0">
                  <a:lnSpc>
                    <a:spcPct val="12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AFAFAF"/>
                  </a:buClr>
                  <a:buSzPct val="100000"/>
                  <a:buFontTx/>
                  <a:buChar char="•"/>
                  <a:tabLst/>
                  <a:defRPr sz="1600" b="1" i="0" u="none" strike="noStrike" cap="none" spc="0" baseline="0">
                    <a:solidFill>
                      <a:srgbClr val="FFFFFF"/>
                    </a:solidFill>
                    <a:uFillTx/>
                    <a:latin typeface="Gilroy Bold"/>
                    <a:ea typeface="Gilroy Bold"/>
                    <a:cs typeface="Gilroy Bold"/>
                    <a:sym typeface="Gilroy"/>
                  </a:defRPr>
                </a:lvl2pPr>
                <a:lvl3pPr marL="647700" marR="0" indent="-203200" algn="l" defTabSz="412750" rtl="0" latinLnBrk="0">
                  <a:lnSpc>
                    <a:spcPct val="12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AFAFAF"/>
                  </a:buClr>
                  <a:buSzPct val="100000"/>
                  <a:buFontTx/>
                  <a:buChar char="—"/>
                  <a:tabLst/>
                  <a:defRPr sz="1600" b="1" i="0" u="none" strike="noStrike" cap="none" spc="0" baseline="0">
                    <a:solidFill>
                      <a:srgbClr val="FFFFFF"/>
                    </a:solidFill>
                    <a:uFillTx/>
                    <a:latin typeface="Gilroy Bold"/>
                    <a:ea typeface="Gilroy Bold"/>
                    <a:cs typeface="Gilroy Bold"/>
                    <a:sym typeface="Gilroy"/>
                  </a:defRPr>
                </a:lvl3pPr>
                <a:lvl4pPr marL="869950" marR="0" indent="-203200" algn="l" defTabSz="412750" rtl="0" latinLnBrk="0">
                  <a:lnSpc>
                    <a:spcPct val="12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AFAFAF"/>
                  </a:buClr>
                  <a:buSzPct val="100000"/>
                  <a:buFontTx/>
                  <a:buChar char="»"/>
                  <a:tabLst/>
                  <a:defRPr sz="1600" b="1" i="0" u="none" strike="noStrike" cap="none" spc="0" baseline="0">
                    <a:solidFill>
                      <a:srgbClr val="FFFFFF"/>
                    </a:solidFill>
                    <a:uFillTx/>
                    <a:latin typeface="Gilroy Bold"/>
                    <a:ea typeface="Gilroy Bold"/>
                    <a:cs typeface="Gilroy Bold"/>
                    <a:sym typeface="Gilroy"/>
                  </a:defRPr>
                </a:lvl4pPr>
                <a:lvl5pPr marL="1092200" marR="0" indent="-203200" algn="l" defTabSz="412750" rtl="0" latinLnBrk="0">
                  <a:lnSpc>
                    <a:spcPct val="12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AFAFAF"/>
                  </a:buClr>
                  <a:buSzPct val="100000"/>
                  <a:buFontTx/>
                  <a:buChar char="•"/>
                  <a:tabLst/>
                  <a:defRPr sz="1600" b="1" i="0" u="none" strike="noStrike" cap="none" spc="0" baseline="0">
                    <a:solidFill>
                      <a:srgbClr val="FFFFFF"/>
                    </a:solidFill>
                    <a:uFillTx/>
                    <a:latin typeface="Gilroy Bold"/>
                    <a:ea typeface="Gilroy Bold"/>
                    <a:cs typeface="Gilroy Bold"/>
                    <a:sym typeface="Gilroy"/>
                  </a:defRPr>
                </a:lvl5pPr>
                <a:lvl6pPr marL="1308806" marR="0" indent="-197556" algn="l" defTabSz="412750" rtl="0" latinLnBrk="0">
                  <a:lnSpc>
                    <a:spcPct val="12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AFAFAF"/>
                  </a:buClr>
                  <a:buSzPct val="75000"/>
                  <a:buFontTx/>
                  <a:buChar char="•"/>
                  <a:tabLst/>
                  <a:defRPr sz="1600" b="1" i="0" u="none" strike="noStrike" cap="none" spc="0" baseline="0">
                    <a:solidFill>
                      <a:srgbClr val="FFFFFF"/>
                    </a:solidFill>
                    <a:uFillTx/>
                    <a:latin typeface="Gilroy Bold"/>
                    <a:ea typeface="Gilroy Bold"/>
                    <a:cs typeface="Gilroy Bold"/>
                    <a:sym typeface="Gilroy"/>
                  </a:defRPr>
                </a:lvl6pPr>
                <a:lvl7pPr marL="1531056" marR="0" indent="-197556" algn="l" defTabSz="412750" rtl="0" latinLnBrk="0">
                  <a:lnSpc>
                    <a:spcPct val="12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AFAFAF"/>
                  </a:buClr>
                  <a:buSzPct val="75000"/>
                  <a:buFontTx/>
                  <a:buChar char="•"/>
                  <a:tabLst/>
                  <a:defRPr sz="1600" b="1" i="0" u="none" strike="noStrike" cap="none" spc="0" baseline="0">
                    <a:solidFill>
                      <a:srgbClr val="FFFFFF"/>
                    </a:solidFill>
                    <a:uFillTx/>
                    <a:latin typeface="Gilroy Bold"/>
                    <a:ea typeface="Gilroy Bold"/>
                    <a:cs typeface="Gilroy Bold"/>
                    <a:sym typeface="Gilroy"/>
                  </a:defRPr>
                </a:lvl7pPr>
                <a:lvl8pPr marL="1753306" marR="0" indent="-197556" algn="l" defTabSz="412750" rtl="0" latinLnBrk="0">
                  <a:lnSpc>
                    <a:spcPct val="12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AFAFAF"/>
                  </a:buClr>
                  <a:buSzPct val="75000"/>
                  <a:buFontTx/>
                  <a:buChar char="•"/>
                  <a:tabLst/>
                  <a:defRPr sz="1600" b="1" i="0" u="none" strike="noStrike" cap="none" spc="0" baseline="0">
                    <a:solidFill>
                      <a:srgbClr val="FFFFFF"/>
                    </a:solidFill>
                    <a:uFillTx/>
                    <a:latin typeface="Gilroy Bold"/>
                    <a:ea typeface="Gilroy Bold"/>
                    <a:cs typeface="Gilroy Bold"/>
                    <a:sym typeface="Gilroy"/>
                  </a:defRPr>
                </a:lvl8pPr>
                <a:lvl9pPr marL="1975556" marR="0" indent="-197556" algn="l" defTabSz="412750" rtl="0" latinLnBrk="0">
                  <a:lnSpc>
                    <a:spcPct val="12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AFAFAF"/>
                  </a:buClr>
                  <a:buSzPct val="75000"/>
                  <a:buFontTx/>
                  <a:buChar char="•"/>
                  <a:tabLst/>
                  <a:defRPr sz="1600" b="1" i="0" u="none" strike="noStrike" cap="none" spc="0" baseline="0">
                    <a:solidFill>
                      <a:srgbClr val="FFFFFF"/>
                    </a:solidFill>
                    <a:uFillTx/>
                    <a:latin typeface="Gilroy Bold"/>
                    <a:ea typeface="Gilroy Bold"/>
                    <a:cs typeface="Gilroy Bold"/>
                    <a:sym typeface="Gilroy"/>
                  </a:defRPr>
                </a:lvl9pPr>
              </a:lstStyle>
              <a:p>
                <a:pPr marL="0" lvl="1" indent="0" hangingPunct="1">
                  <a:lnSpc>
                    <a:spcPts val="2500"/>
                  </a:lnSpc>
                  <a:spcBef>
                    <a:spcPts val="0"/>
                  </a:spcBef>
                  <a:spcAft>
                    <a:spcPts val="2400"/>
                  </a:spcAft>
                  <a:buNone/>
                </a:pPr>
                <a:r>
                  <a:rPr lang="en-US" sz="2000" b="0" dirty="0">
                    <a:solidFill>
                      <a:schemeClr val="bg1"/>
                    </a:solidFill>
                    <a:latin typeface="Gotham Book" pitchFamily="2" charset="0"/>
                    <a:cs typeface="Gotham Book" pitchFamily="2" charset="0"/>
                  </a:rPr>
                  <a:t>Kari used Census Bureau data to help pick   Loudoun County as the location for her new women’s clothing store outside Washington, D.C.</a:t>
                </a:r>
                <a:endParaRPr lang="en-US" b="0" dirty="0">
                  <a:solidFill>
                    <a:schemeClr val="bg1"/>
                  </a:solidFill>
                  <a:latin typeface="Gotham Book" pitchFamily="2" charset="0"/>
                  <a:cs typeface="Gotham Book" pitchFamily="2" charset="0"/>
                </a:endParaRPr>
              </a:p>
            </p:txBody>
          </p:sp>
        </p:grpSp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053629DE-C7C3-5DA3-5539-6B3F069817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5" t="4888" r="30788" b="-4888"/>
            <a:stretch/>
          </p:blipFill>
          <p:spPr bwMode="auto">
            <a:xfrm>
              <a:off x="983637" y="3635798"/>
              <a:ext cx="5611928" cy="5611928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307856-66C6-89CA-90DF-87E293759138}"/>
              </a:ext>
            </a:extLst>
          </p:cNvPr>
          <p:cNvGrpSpPr/>
          <p:nvPr/>
        </p:nvGrpSpPr>
        <p:grpSpPr>
          <a:xfrm>
            <a:off x="7569352" y="366251"/>
            <a:ext cx="4317844" cy="6168756"/>
            <a:chOff x="7569352" y="366251"/>
            <a:chExt cx="4317844" cy="616875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2B23BA-0ABB-4C2E-D6E8-C187A752DE65}"/>
                </a:ext>
              </a:extLst>
            </p:cNvPr>
            <p:cNvSpPr txBox="1"/>
            <p:nvPr/>
          </p:nvSpPr>
          <p:spPr>
            <a:xfrm>
              <a:off x="7583533" y="366251"/>
              <a:ext cx="4303663" cy="5138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>
                <a:lnSpc>
                  <a:spcPts val="1700"/>
                </a:lnSpc>
                <a:spcBef>
                  <a:spcPts val="0"/>
                </a:spcBef>
              </a:pPr>
              <a:r>
                <a:rPr lang="en-US" sz="1300" dirty="0">
                  <a:solidFill>
                    <a:schemeClr val="bg1"/>
                  </a:solidFill>
                  <a:latin typeface="Gotham Medium" pitchFamily="2" charset="0"/>
                  <a:cs typeface="Gotham Medium" pitchFamily="2" charset="0"/>
                </a:rPr>
                <a:t>Annual Consumer Expenditures per Household on Women’s Apparel – Washington, D.C. suburbs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545F60-B137-34AB-8EB1-E001D330F556}"/>
                </a:ext>
              </a:extLst>
            </p:cNvPr>
            <p:cNvSpPr txBox="1"/>
            <p:nvPr/>
          </p:nvSpPr>
          <p:spPr>
            <a:xfrm>
              <a:off x="7569352" y="4294707"/>
              <a:ext cx="1497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00000"/>
                </a:lnSpc>
                <a:spcBef>
                  <a:spcPts val="0"/>
                </a:spcBef>
              </a:pPr>
              <a:r>
                <a:rPr lang="en-US" sz="2800" b="1" dirty="0">
                  <a:solidFill>
                    <a:srgbClr val="60C6E8"/>
                  </a:solidFill>
                  <a:latin typeface="Gotham Bold" pitchFamily="2" charset="0"/>
                  <a:cs typeface="Gotham Bold" pitchFamily="2" charset="0"/>
                </a:rPr>
                <a:t>$1,436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205746-EC31-CBC7-B722-1376CD60B123}"/>
                </a:ext>
              </a:extLst>
            </p:cNvPr>
            <p:cNvSpPr txBox="1"/>
            <p:nvPr/>
          </p:nvSpPr>
          <p:spPr>
            <a:xfrm>
              <a:off x="7625098" y="3915278"/>
              <a:ext cx="4016828" cy="292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300" dirty="0">
                  <a:solidFill>
                    <a:schemeClr val="bg1"/>
                  </a:solidFill>
                  <a:latin typeface="Gotham Medium" pitchFamily="2" charset="0"/>
                  <a:cs typeface="Gotham Medium" pitchFamily="2" charset="0"/>
                </a:rPr>
                <a:t>Loudoun County, Virginia – Census Statistics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668280-BC8D-BFBF-72FC-1AAA32BE0489}"/>
                </a:ext>
              </a:extLst>
            </p:cNvPr>
            <p:cNvSpPr txBox="1"/>
            <p:nvPr/>
          </p:nvSpPr>
          <p:spPr>
            <a:xfrm>
              <a:off x="9005528" y="4329850"/>
              <a:ext cx="2670624" cy="461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Gotham Book" pitchFamily="2" charset="0"/>
                  <a:cs typeface="Gotham Book" pitchFamily="2" charset="0"/>
                </a:rPr>
                <a:t>Annual spending per household on women’s apparel (2021)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BFC548-04C6-8674-3609-FE3219F7236A}"/>
                </a:ext>
              </a:extLst>
            </p:cNvPr>
            <p:cNvSpPr txBox="1"/>
            <p:nvPr/>
          </p:nvSpPr>
          <p:spPr>
            <a:xfrm>
              <a:off x="7569352" y="4883594"/>
              <a:ext cx="1497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00000"/>
                </a:lnSpc>
                <a:spcBef>
                  <a:spcPts val="0"/>
                </a:spcBef>
              </a:pPr>
              <a:r>
                <a:rPr lang="en-US" sz="2800" b="1" dirty="0">
                  <a:solidFill>
                    <a:srgbClr val="60C6E8"/>
                  </a:solidFill>
                  <a:latin typeface="Gotham Bold" pitchFamily="2" charset="0"/>
                  <a:cs typeface="Gotham Bold" pitchFamily="2" charset="0"/>
                </a:rPr>
                <a:t>50.0%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D14470-244F-D320-E5FA-7DB0BA572571}"/>
                </a:ext>
              </a:extLst>
            </p:cNvPr>
            <p:cNvSpPr txBox="1"/>
            <p:nvPr/>
          </p:nvSpPr>
          <p:spPr>
            <a:xfrm>
              <a:off x="9025625" y="5020084"/>
              <a:ext cx="2378946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Gotham Book" pitchFamily="2" charset="0"/>
                  <a:cs typeface="Gotham Book" pitchFamily="2" charset="0"/>
                </a:rPr>
                <a:t>Female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3FB9442-2D23-DACC-A03F-3A2B4F176FA4}"/>
                </a:ext>
              </a:extLst>
            </p:cNvPr>
            <p:cNvSpPr txBox="1"/>
            <p:nvPr/>
          </p:nvSpPr>
          <p:spPr>
            <a:xfrm>
              <a:off x="7569352" y="5463377"/>
              <a:ext cx="1497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00000"/>
                </a:lnSpc>
                <a:spcBef>
                  <a:spcPts val="0"/>
                </a:spcBef>
              </a:pPr>
              <a:r>
                <a:rPr lang="en-US" sz="2800" b="1" dirty="0">
                  <a:solidFill>
                    <a:srgbClr val="60C6E8"/>
                  </a:solidFill>
                  <a:latin typeface="Gotham Bold" pitchFamily="2" charset="0"/>
                  <a:cs typeface="Gotham Bold" pitchFamily="2" charset="0"/>
                </a:rPr>
                <a:t>28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EE89B6-53DF-9400-5B78-3B68C17221D0}"/>
                </a:ext>
              </a:extLst>
            </p:cNvPr>
            <p:cNvSpPr txBox="1"/>
            <p:nvPr/>
          </p:nvSpPr>
          <p:spPr>
            <a:xfrm>
              <a:off x="9025624" y="5494566"/>
              <a:ext cx="2663053" cy="461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Gotham Book" pitchFamily="2" charset="0"/>
                  <a:cs typeface="Gotham Book" pitchFamily="2" charset="0"/>
                </a:rPr>
                <a:t>Women’s clothing stores, employer establishments (2021)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1E5BAEB-D563-85C4-1A17-B47AA0564FC6}"/>
                </a:ext>
              </a:extLst>
            </p:cNvPr>
            <p:cNvSpPr txBox="1"/>
            <p:nvPr/>
          </p:nvSpPr>
          <p:spPr>
            <a:xfrm>
              <a:off x="7860014" y="6134897"/>
              <a:ext cx="3564653" cy="400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00" dirty="0">
                  <a:solidFill>
                    <a:schemeClr val="bg1">
                      <a:lumMod val="85000"/>
                    </a:schemeClr>
                  </a:solidFill>
                </a:rPr>
                <a:t>Source: Census Business Builder Local Business Profile, &lt;https://cbb.census.gov/sbe&gt;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EE2619-91A2-5B9C-C483-DCE306858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758" b="8858"/>
            <a:stretch/>
          </p:blipFill>
          <p:spPr>
            <a:xfrm>
              <a:off x="7642808" y="1045028"/>
              <a:ext cx="3836543" cy="2687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34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04814D3-9F85-E297-E292-8B185914A5E0}"/>
              </a:ext>
            </a:extLst>
          </p:cNvPr>
          <p:cNvSpPr txBox="1"/>
          <p:nvPr/>
        </p:nvSpPr>
        <p:spPr>
          <a:xfrm>
            <a:off x="0" y="110888"/>
            <a:ext cx="2600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Phase 2 – In Development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B7D6F2-5D26-CFF7-D4DF-283BBCB41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903"/>
            <a:ext cx="6520996" cy="45671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11F6F3-068F-2F80-C029-DDFD0020C6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096"/>
          <a:stretch/>
        </p:blipFill>
        <p:spPr>
          <a:xfrm>
            <a:off x="4109480" y="1238593"/>
            <a:ext cx="8082520" cy="6645772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053629DE-C7C3-5DA3-5539-6B3F06981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" t="4888" r="30788" b="-4888"/>
          <a:stretch/>
        </p:blipFill>
        <p:spPr bwMode="auto">
          <a:xfrm>
            <a:off x="429207" y="4888153"/>
            <a:ext cx="3638940" cy="3638940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7056C3E7-308C-6633-5E60-287482FEF205}"/>
              </a:ext>
            </a:extLst>
          </p:cNvPr>
          <p:cNvSpPr txBox="1">
            <a:spLocks/>
          </p:cNvSpPr>
          <p:nvPr/>
        </p:nvSpPr>
        <p:spPr>
          <a:xfrm>
            <a:off x="6668175" y="719789"/>
            <a:ext cx="5295900" cy="5211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2361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from Census Business Builder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3892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1475CF-2806-CDE8-A283-59A59CBE69E5}"/>
              </a:ext>
            </a:extLst>
          </p:cNvPr>
          <p:cNvSpPr/>
          <p:nvPr/>
        </p:nvSpPr>
        <p:spPr>
          <a:xfrm>
            <a:off x="0" y="6459414"/>
            <a:ext cx="586154" cy="398585"/>
          </a:xfrm>
          <a:prstGeom prst="rect">
            <a:avLst/>
          </a:prstGeom>
          <a:solidFill>
            <a:schemeClr val="accent6">
              <a:hueOff val="-4390991"/>
              <a:satOff val="-83104"/>
              <a:lumOff val="-44713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roy Mediu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C0EE70-76A0-24C6-6EC7-78C7149A12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56542"/>
            <a:ext cx="12192001" cy="7877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1B0B66-AA9D-E9A9-A9AF-C543C4B49F5A}"/>
              </a:ext>
            </a:extLst>
          </p:cNvPr>
          <p:cNvSpPr txBox="1"/>
          <p:nvPr/>
        </p:nvSpPr>
        <p:spPr>
          <a:xfrm>
            <a:off x="199293" y="3153453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Annual Integrated Economic Survey</a:t>
            </a:r>
          </a:p>
        </p:txBody>
      </p:sp>
    </p:spTree>
    <p:extLst>
      <p:ext uri="{BB962C8B-B14F-4D97-AF65-F5344CB8AC3E}">
        <p14:creationId xmlns:p14="http://schemas.microsoft.com/office/powerpoint/2010/main" val="84355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105" y="290769"/>
            <a:ext cx="3215518" cy="600831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Annual Integrated Economic Survey (AIES)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Calibri Ligh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Calibri Ligh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Streamlined design that integrates and replaces seven existing annual business surveys into 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FFDF4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ONE 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single survey.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326074D6-483C-5A8D-FC02-AE66A71A80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" r="270" b="243"/>
          <a:stretch/>
        </p:blipFill>
        <p:spPr>
          <a:xfrm>
            <a:off x="4502428" y="1111192"/>
            <a:ext cx="7206218" cy="471783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C63ECC8-719A-498E-B101-491B6A35558E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20881" y="1357447"/>
            <a:ext cx="10842384" cy="4446193"/>
          </a:xfrm>
          <a:prstGeom prst="rect">
            <a:avLst/>
          </a:prstGeom>
        </p:spPr>
        <p:txBody>
          <a:bodyPr vert="horz" lIns="91440" tIns="45720" rIns="91440" bIns="45720" numCol="3" spcCol="2743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387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9988AB-C272-BF0E-653D-B794954B3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Annual Integrated Economic Survey (AIES)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C63ECC8-719A-498E-B101-491B6A35558E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0881" y="292402"/>
            <a:ext cx="10532919" cy="10948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20881" y="1357447"/>
            <a:ext cx="10842384" cy="4446193"/>
          </a:xfrm>
          <a:prstGeom prst="rect">
            <a:avLst/>
          </a:prstGeom>
        </p:spPr>
        <p:txBody>
          <a:bodyPr vert="horz" lIns="91440" tIns="45720" rIns="91440" bIns="45720" numCol="3" spcCol="2743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C6F7FB37-8525-C43E-8A90-8BB5A6C559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094859"/>
          <a:ext cx="10839225" cy="4175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06B410E-B864-8DA1-C845-40ADA034899A}"/>
              </a:ext>
            </a:extLst>
          </p:cNvPr>
          <p:cNvSpPr txBox="1"/>
          <p:nvPr/>
        </p:nvSpPr>
        <p:spPr>
          <a:xfrm>
            <a:off x="644055" y="1694575"/>
            <a:ext cx="663528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collected in the AIES?</a:t>
            </a:r>
          </a:p>
        </p:txBody>
      </p:sp>
    </p:spTree>
    <p:extLst>
      <p:ext uri="{BB962C8B-B14F-4D97-AF65-F5344CB8AC3E}">
        <p14:creationId xmlns:p14="http://schemas.microsoft.com/office/powerpoint/2010/main" val="85984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9988AB-C272-BF0E-653D-B794954B3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Annual Integrated Economic Survey (AIES)</a:t>
            </a:r>
          </a:p>
        </p:txBody>
      </p: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05DEDDDC-0CBC-D900-F6CB-028E3021A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707173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/>
              <a:t>Next Steps:</a:t>
            </a:r>
          </a:p>
          <a:p>
            <a:pPr marL="0" indent="0">
              <a:buNone/>
            </a:pPr>
            <a:r>
              <a:rPr lang="en-US" sz="2000"/>
              <a:t>- Sample collection begins by invitation - Fall of 2023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r>
              <a:rPr lang="en-US" sz="2000"/>
              <a:t>- Existing annual surveys begin transition process - Winter 2023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r>
              <a:rPr lang="en-US" sz="2000"/>
              <a:t>- AIES Launch - Spring 2024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More information/updates can be found at : </a:t>
            </a:r>
            <a:r>
              <a:rPr lang="en-US" sz="2000">
                <a:hlinkClick r:id="rId3"/>
              </a:rPr>
              <a:t>www.census.gov/aies</a:t>
            </a: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Contact us at: ECON.AIES.Help@census.gov</a:t>
            </a:r>
            <a:endParaRPr lang="en-US" sz="2000">
              <a:cs typeface="Calibri"/>
            </a:endParaRPr>
          </a:p>
          <a:p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C63ECC8-719A-498E-B101-491B6A35558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0881" y="292402"/>
            <a:ext cx="10532919" cy="10948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20881" y="1357447"/>
            <a:ext cx="10842384" cy="4446193"/>
          </a:xfrm>
          <a:prstGeom prst="rect">
            <a:avLst/>
          </a:prstGeom>
        </p:spPr>
        <p:txBody>
          <a:bodyPr vert="horz" lIns="91440" tIns="45720" rIns="91440" bIns="45720" numCol="3" spcCol="2743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377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CC3886-2D8F-0A41-8261-1B57110FE8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8"/>
          <a:stretch/>
        </p:blipFill>
        <p:spPr>
          <a:xfrm>
            <a:off x="-315512" y="-12700"/>
            <a:ext cx="12618720" cy="7014754"/>
          </a:xfrm>
          <a:prstGeom prst="rect">
            <a:avLst/>
          </a:prstGeom>
        </p:spPr>
      </p:pic>
      <p:sp>
        <p:nvSpPr>
          <p:cNvPr id="6" name="Title 10">
            <a:extLst>
              <a:ext uri="{FF2B5EF4-FFF2-40B4-BE49-F238E27FC236}">
                <a16:creationId xmlns:a16="http://schemas.microsoft.com/office/drawing/2014/main" id="{990DD7B1-F368-C548-8051-83B7F93C0083}"/>
              </a:ext>
            </a:extLst>
          </p:cNvPr>
          <p:cNvSpPr txBox="1">
            <a:spLocks/>
          </p:cNvSpPr>
          <p:nvPr/>
        </p:nvSpPr>
        <p:spPr>
          <a:xfrm>
            <a:off x="3276080" y="3175239"/>
            <a:ext cx="5397500" cy="63887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2400"/>
              </a:spcAft>
            </a:pPr>
            <a:r>
              <a:rPr lang="en-US" sz="6600" spc="100" dirty="0">
                <a:solidFill>
                  <a:srgbClr val="F9F9F9"/>
                </a:solidFill>
                <a:latin typeface="+mn-lt"/>
                <a:cs typeface="Arial" panose="020B0604020202020204" pitchFamily="34" charset="0"/>
              </a:rPr>
              <a:t>Q &amp; A</a:t>
            </a:r>
            <a:endParaRPr lang="en-US" sz="6600" dirty="0">
              <a:solidFill>
                <a:srgbClr val="F9F9F9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71A694-8872-463B-2AC7-13E30163AF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359" y="990600"/>
            <a:ext cx="3591443" cy="82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53052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CC3886-2D8F-0A41-8261-1B57110FE8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8"/>
          <a:stretch/>
        </p:blipFill>
        <p:spPr>
          <a:xfrm>
            <a:off x="-315512" y="0"/>
            <a:ext cx="12618720" cy="7014754"/>
          </a:xfrm>
          <a:prstGeom prst="rect">
            <a:avLst/>
          </a:prstGeom>
        </p:spPr>
      </p:pic>
      <p:sp>
        <p:nvSpPr>
          <p:cNvPr id="6" name="Title 10">
            <a:extLst>
              <a:ext uri="{FF2B5EF4-FFF2-40B4-BE49-F238E27FC236}">
                <a16:creationId xmlns:a16="http://schemas.microsoft.com/office/drawing/2014/main" id="{990DD7B1-F368-C548-8051-83B7F93C0083}"/>
              </a:ext>
            </a:extLst>
          </p:cNvPr>
          <p:cNvSpPr txBox="1">
            <a:spLocks/>
          </p:cNvSpPr>
          <p:nvPr/>
        </p:nvSpPr>
        <p:spPr>
          <a:xfrm>
            <a:off x="3295098" y="2807590"/>
            <a:ext cx="5397500" cy="63887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2400"/>
              </a:spcAft>
            </a:pPr>
            <a:r>
              <a:rPr lang="en-US" sz="6600" spc="100" dirty="0">
                <a:solidFill>
                  <a:srgbClr val="F9F9F9"/>
                </a:solidFill>
                <a:latin typeface="+mn-lt"/>
                <a:cs typeface="Arial" panose="020B0604020202020204" pitchFamily="34" charset="0"/>
              </a:rPr>
              <a:t>Thank You</a:t>
            </a:r>
            <a:endParaRPr lang="en-US" sz="6600" dirty="0">
              <a:solidFill>
                <a:srgbClr val="F9F9F9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71A694-8872-463B-2AC7-13E30163AF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359" y="990600"/>
            <a:ext cx="3591443" cy="825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B366A1-FC13-897E-496A-1BEFA1FCC195}"/>
              </a:ext>
            </a:extLst>
          </p:cNvPr>
          <p:cNvSpPr txBox="1"/>
          <p:nvPr/>
        </p:nvSpPr>
        <p:spPr>
          <a:xfrm>
            <a:off x="740179" y="5105726"/>
            <a:ext cx="10711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n-lt"/>
              </a:rPr>
              <a:t>Charles.F.Brady@census.gov</a:t>
            </a:r>
          </a:p>
          <a:p>
            <a:r>
              <a:rPr lang="en-US" sz="2400" b="1" dirty="0">
                <a:solidFill>
                  <a:schemeClr val="bg1"/>
                </a:solidFill>
                <a:latin typeface="+mn-lt"/>
              </a:rPr>
              <a:t>(301) 763-6707</a:t>
            </a:r>
          </a:p>
          <a:p>
            <a:endParaRPr lang="en-US" sz="2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81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F0F611-8528-1916-42DD-425636137D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459" y="-411480"/>
            <a:ext cx="13104459" cy="7269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1B0B66-AA9D-E9A9-A9AF-C543C4B49F5A}"/>
              </a:ext>
            </a:extLst>
          </p:cNvPr>
          <p:cNvSpPr txBox="1"/>
          <p:nvPr/>
        </p:nvSpPr>
        <p:spPr>
          <a:xfrm>
            <a:off x="0" y="3488721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Census Bureau Surveys</a:t>
            </a:r>
          </a:p>
        </p:txBody>
      </p:sp>
    </p:spTree>
    <p:extLst>
      <p:ext uri="{BB962C8B-B14F-4D97-AF65-F5344CB8AC3E}">
        <p14:creationId xmlns:p14="http://schemas.microsoft.com/office/powerpoint/2010/main" val="16446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112578" y="65044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AE3BBC6-A95D-CB64-9D18-1AFF34E5FC5E}"/>
              </a:ext>
            </a:extLst>
          </p:cNvPr>
          <p:cNvSpPr/>
          <p:nvPr/>
        </p:nvSpPr>
        <p:spPr>
          <a:xfrm>
            <a:off x="-2050613" y="-363905"/>
            <a:ext cx="6503448" cy="6503448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7D2914-7DA7-E4CA-FEA2-4B80B9E07921}"/>
              </a:ext>
            </a:extLst>
          </p:cNvPr>
          <p:cNvGrpSpPr/>
          <p:nvPr/>
        </p:nvGrpSpPr>
        <p:grpSpPr>
          <a:xfrm>
            <a:off x="380706" y="6117759"/>
            <a:ext cx="11610142" cy="499949"/>
            <a:chOff x="380706" y="6117759"/>
            <a:chExt cx="11610142" cy="49994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520D436-BFCF-8A95-D4B3-9E3159270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706" y="6117759"/>
              <a:ext cx="1279281" cy="49994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FFAC49-B40E-153F-BE5F-45BDC958B24B}"/>
                </a:ext>
              </a:extLst>
            </p:cNvPr>
            <p:cNvSpPr txBox="1"/>
            <p:nvPr/>
          </p:nvSpPr>
          <p:spPr>
            <a:xfrm>
              <a:off x="7917285" y="6270506"/>
              <a:ext cx="40735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U.S. Census Bureau Partner Briefing   |  </a:t>
              </a:r>
              <a:fld id="{C57923EB-5663-814D-8520-41A222571678}" type="slidenum">
                <a: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4</a:t>
              </a:fld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42002BE-CBBE-7F24-83B7-45A6E57BF55D}"/>
              </a:ext>
            </a:extLst>
          </p:cNvPr>
          <p:cNvGrpSpPr/>
          <p:nvPr/>
        </p:nvGrpSpPr>
        <p:grpSpPr>
          <a:xfrm>
            <a:off x="0" y="5858381"/>
            <a:ext cx="12192000" cy="1031387"/>
            <a:chOff x="0" y="5884978"/>
            <a:chExt cx="12192000" cy="1031387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5A050593-CCB8-C072-95E4-BC2C54DADE75}"/>
                </a:ext>
              </a:extLst>
            </p:cNvPr>
            <p:cNvSpPr/>
            <p:nvPr/>
          </p:nvSpPr>
          <p:spPr>
            <a:xfrm rot="16200000">
              <a:off x="7176345" y="1280974"/>
              <a:ext cx="27432" cy="9235440"/>
            </a:xfrm>
            <a:prstGeom prst="roundRect">
              <a:avLst>
                <a:gd name="adj" fmla="val 50000"/>
              </a:avLst>
            </a:prstGeom>
            <a:solidFill>
              <a:srgbClr val="5FC7E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F4CC4B1-7A76-27BF-4DE6-21EDA33568BA}"/>
                </a:ext>
              </a:extLst>
            </p:cNvPr>
            <p:cNvSpPr/>
            <p:nvPr/>
          </p:nvSpPr>
          <p:spPr>
            <a:xfrm>
              <a:off x="0" y="5905704"/>
              <a:ext cx="12192000" cy="1010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itle 10">
            <a:extLst>
              <a:ext uri="{FF2B5EF4-FFF2-40B4-BE49-F238E27FC236}">
                <a16:creationId xmlns:a16="http://schemas.microsoft.com/office/drawing/2014/main" id="{E7480F96-503E-9705-6AEE-0FC51FE1F658}"/>
              </a:ext>
            </a:extLst>
          </p:cNvPr>
          <p:cNvSpPr txBox="1">
            <a:spLocks/>
          </p:cNvSpPr>
          <p:nvPr/>
        </p:nvSpPr>
        <p:spPr>
          <a:xfrm>
            <a:off x="5098595" y="312104"/>
            <a:ext cx="6372969" cy="587703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100" normalizeH="0" baseline="0" noProof="0" dirty="0">
                <a:ln>
                  <a:noFill/>
                </a:ln>
                <a:solidFill>
                  <a:srgbClr val="236194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Census Bureau measures more than people</a:t>
            </a:r>
            <a:endParaRPr kumimoji="0" lang="en-US" sz="3800" b="0" i="0" u="none" strike="noStrike" kern="1200" cap="none" spc="100" normalizeH="0" baseline="0" noProof="0" dirty="0">
              <a:ln>
                <a:noFill/>
              </a:ln>
              <a:solidFill>
                <a:srgbClr val="236194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47DFB6-CA16-D44C-39D2-8E3F7267FEB3}"/>
              </a:ext>
            </a:extLst>
          </p:cNvPr>
          <p:cNvGrpSpPr/>
          <p:nvPr/>
        </p:nvGrpSpPr>
        <p:grpSpPr>
          <a:xfrm>
            <a:off x="5096200" y="1619422"/>
            <a:ext cx="5368411" cy="1111905"/>
            <a:chOff x="5108075" y="1678797"/>
            <a:chExt cx="5368411" cy="1111905"/>
          </a:xfrm>
        </p:grpSpPr>
        <p:sp>
          <p:nvSpPr>
            <p:cNvPr id="21" name="Content Placeholder 4">
              <a:extLst>
                <a:ext uri="{FF2B5EF4-FFF2-40B4-BE49-F238E27FC236}">
                  <a16:creationId xmlns:a16="http://schemas.microsoft.com/office/drawing/2014/main" id="{CDE644C1-C917-12CE-4148-27467FFB64C6}"/>
                </a:ext>
              </a:extLst>
            </p:cNvPr>
            <p:cNvSpPr txBox="1">
              <a:spLocks/>
            </p:cNvSpPr>
            <p:nvPr/>
          </p:nvSpPr>
          <p:spPr>
            <a:xfrm>
              <a:off x="5108075" y="1678797"/>
              <a:ext cx="3655914" cy="1111905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95275" marR="0" lvl="0" indent="-295275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charset="0"/>
                  <a:cs typeface="Calibri"/>
                </a:rPr>
                <a:t>Most people know that the U.S. Census Bureau measures the population every 10 years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charset="0"/>
                  <a:cs typeface="Calibri"/>
                </a:rPr>
                <a:t>.</a:t>
              </a:r>
              <a:endPara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The 2020 U.S. Census and you – Waldo Community Action Partners">
              <a:extLst>
                <a:ext uri="{FF2B5EF4-FFF2-40B4-BE49-F238E27FC236}">
                  <a16:creationId xmlns:a16="http://schemas.microsoft.com/office/drawing/2014/main" id="{7FC9342E-A5DF-2F37-6469-A3ACEF0EC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8835" y="1731679"/>
              <a:ext cx="1427651" cy="809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C1D00059-4CA2-D90E-B988-FF82DE05F0CB}"/>
              </a:ext>
            </a:extLst>
          </p:cNvPr>
          <p:cNvSpPr txBox="1">
            <a:spLocks/>
          </p:cNvSpPr>
          <p:nvPr/>
        </p:nvSpPr>
        <p:spPr>
          <a:xfrm>
            <a:off x="5096199" y="2903519"/>
            <a:ext cx="5805349" cy="1561605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5275" marR="0" lvl="0" indent="-2952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charset="0"/>
                <a:cs typeface="Calibri"/>
              </a:rPr>
              <a:t>But most people don’t know that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charset="0"/>
                <a:cs typeface="Calibri"/>
              </a:rPr>
              <a:t>we also measure the economy.</a:t>
            </a:r>
          </a:p>
          <a:p>
            <a:pPr marL="6858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charset="0"/>
                <a:cs typeface="Calibri"/>
              </a:rPr>
              <a:t>In fact, the Census Bureau conducts more than 30 economic surveys each year.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charset="0"/>
              <a:cs typeface="Calibri"/>
            </a:endParaRPr>
          </a:p>
          <a:p>
            <a:pPr marL="752475" marR="0" lvl="1" indent="-2952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charset="0"/>
              <a:cs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125BFB-4FE6-065C-8039-3828795ECDA6}"/>
              </a:ext>
            </a:extLst>
          </p:cNvPr>
          <p:cNvGrpSpPr/>
          <p:nvPr/>
        </p:nvGrpSpPr>
        <p:grpSpPr>
          <a:xfrm>
            <a:off x="5096199" y="4579919"/>
            <a:ext cx="6492414" cy="1111905"/>
            <a:chOff x="5108074" y="4484915"/>
            <a:chExt cx="6492414" cy="1111905"/>
          </a:xfrm>
        </p:grpSpPr>
        <p:sp>
          <p:nvSpPr>
            <p:cNvPr id="6" name="Content Placeholder 4">
              <a:extLst>
                <a:ext uri="{FF2B5EF4-FFF2-40B4-BE49-F238E27FC236}">
                  <a16:creationId xmlns:a16="http://schemas.microsoft.com/office/drawing/2014/main" id="{B40C40C1-C4AE-50D4-15A3-E830BE6F95DB}"/>
                </a:ext>
              </a:extLst>
            </p:cNvPr>
            <p:cNvSpPr txBox="1">
              <a:spLocks/>
            </p:cNvSpPr>
            <p:nvPr/>
          </p:nvSpPr>
          <p:spPr>
            <a:xfrm>
              <a:off x="5108074" y="4484915"/>
              <a:ext cx="3655915" cy="1111905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95275" marR="0" lvl="0" indent="-295275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charset="0"/>
                  <a:cs typeface="Calibri"/>
                </a:rPr>
                <a:t>This includes the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charset="0"/>
                  <a:cs typeface="Calibri"/>
                </a:rPr>
                <a:t>Economic Census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charset="0"/>
                  <a:cs typeface="Calibri"/>
                </a:rPr>
                <a:t>which measures U.S. businesses every 5 years.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E7A662C-B79D-D442-3652-16E5E8DAC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7884" y="4676126"/>
              <a:ext cx="2492604" cy="57276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FCD9F54-3C6E-EDA4-44CD-4B3409E592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52" y="6175844"/>
            <a:ext cx="1962392" cy="4509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5C387F-D3EA-6FED-1E47-1E79BD4BEA2E}"/>
              </a:ext>
            </a:extLst>
          </p:cNvPr>
          <p:cNvSpPr txBox="1"/>
          <p:nvPr/>
        </p:nvSpPr>
        <p:spPr>
          <a:xfrm>
            <a:off x="6775719" y="6272322"/>
            <a:ext cx="496418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NJ SDC Annual Meeting|  October 5, 2023  |  </a:t>
            </a:r>
            <a:fld id="{C57923EB-5663-814D-8520-41A22257167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9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6E917BD0-5B5A-5233-E176-40C0CA6C8425}"/>
              </a:ext>
            </a:extLst>
          </p:cNvPr>
          <p:cNvGrpSpPr/>
          <p:nvPr/>
        </p:nvGrpSpPr>
        <p:grpSpPr>
          <a:xfrm>
            <a:off x="0" y="5921531"/>
            <a:ext cx="12192000" cy="1010661"/>
            <a:chOff x="0" y="5905704"/>
            <a:chExt cx="12192000" cy="101066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062316-C86B-B2EE-FB76-B841E564B141}"/>
                </a:ext>
              </a:extLst>
            </p:cNvPr>
            <p:cNvSpPr/>
            <p:nvPr/>
          </p:nvSpPr>
          <p:spPr>
            <a:xfrm>
              <a:off x="0" y="5905704"/>
              <a:ext cx="12192000" cy="1010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C8E7189-82FE-059A-5531-8843FB8F3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706" y="6117759"/>
              <a:ext cx="1279281" cy="499949"/>
            </a:xfrm>
            <a:prstGeom prst="rect">
              <a:avLst/>
            </a:prstGeom>
          </p:spPr>
        </p:pic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F299B6E-53C2-4DDD-B784-771EA955A2D7}"/>
              </a:ext>
            </a:extLst>
          </p:cNvPr>
          <p:cNvGraphicFramePr/>
          <p:nvPr/>
        </p:nvGraphicFramePr>
        <p:xfrm>
          <a:off x="7188132" y="1325259"/>
          <a:ext cx="4813299" cy="4543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Content Placeholder 9"/>
          <p:cNvSpPr txBox="1">
            <a:spLocks/>
          </p:cNvSpPr>
          <p:nvPr/>
        </p:nvSpPr>
        <p:spPr>
          <a:xfrm>
            <a:off x="674058" y="1211565"/>
            <a:ext cx="5442951" cy="45562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Census Bureau economic programs are a key source for official statistics: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4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E88973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NEW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 Frequency data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Monthly and quarterly small sample surveys provide the most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A3D0E5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TIMELY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data available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Annual surveys have larger samples and provide the most up-to-date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B2CD96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TREND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data available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Every 5 years, the Censuses measure businesses and governments and provide the most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E8CC7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COMPREHENSIVE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data available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Plus,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62B7C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FOUNDATIONAL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administrative data from the Business Register to supplement or produce additional economic products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28A46A-D529-4BDA-B86C-45248C627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264" y="379162"/>
            <a:ext cx="10707189" cy="741251"/>
          </a:xfrm>
          <a:noFill/>
          <a:ln>
            <a:noFill/>
          </a:ln>
        </p:spPr>
        <p:txBody>
          <a:bodyPr lIns="83114" tIns="83114" rIns="83114" bIns="83114" anchor="t" anchorCtr="0">
            <a:noAutofit/>
          </a:bodyPr>
          <a:lstStyle/>
          <a:p>
            <a:pPr algn="ctr"/>
            <a:r>
              <a:rPr lang="en-US" sz="4000" b="1" spc="100" dirty="0">
                <a:solidFill>
                  <a:srgbClr val="2361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Census Economic Programs</a:t>
            </a:r>
            <a:endParaRPr lang="en-US" sz="4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847E31-F1C0-425B-A2FE-C66D2826F23F}"/>
              </a:ext>
            </a:extLst>
          </p:cNvPr>
          <p:cNvGrpSpPr/>
          <p:nvPr/>
        </p:nvGrpSpPr>
        <p:grpSpPr>
          <a:xfrm>
            <a:off x="8105265" y="1505067"/>
            <a:ext cx="1489516" cy="660403"/>
            <a:chOff x="6831270" y="1631154"/>
            <a:chExt cx="2561413" cy="66040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F4A9D77-303D-4791-BE2C-E054DF3AC5C9}"/>
                </a:ext>
              </a:extLst>
            </p:cNvPr>
            <p:cNvGrpSpPr/>
            <p:nvPr/>
          </p:nvGrpSpPr>
          <p:grpSpPr>
            <a:xfrm>
              <a:off x="6831270" y="1631154"/>
              <a:ext cx="2561413" cy="660403"/>
              <a:chOff x="3194521" y="367683"/>
              <a:chExt cx="3282479" cy="869614"/>
            </a:xfrm>
          </p:grpSpPr>
          <p:sp>
            <p:nvSpPr>
              <p:cNvPr id="5" name="Flowchart: Delay 4">
                <a:extLst>
                  <a:ext uri="{FF2B5EF4-FFF2-40B4-BE49-F238E27FC236}">
                    <a16:creationId xmlns:a16="http://schemas.microsoft.com/office/drawing/2014/main" id="{8DEB28EA-2834-4C8A-AACB-01719B8ED56A}"/>
                  </a:ext>
                </a:extLst>
              </p:cNvPr>
              <p:cNvSpPr/>
              <p:nvPr/>
            </p:nvSpPr>
            <p:spPr>
              <a:xfrm rot="10800000">
                <a:off x="3194521" y="367683"/>
                <a:ext cx="1015526" cy="869612"/>
              </a:xfrm>
              <a:prstGeom prst="flowChartDelay">
                <a:avLst/>
              </a:prstGeom>
              <a:solidFill>
                <a:schemeClr val="bg1">
                  <a:lumMod val="7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B0C64A3-BFD5-406A-A201-F085576BBFC2}"/>
                  </a:ext>
                </a:extLst>
              </p:cNvPr>
              <p:cNvSpPr/>
              <p:nvPr/>
            </p:nvSpPr>
            <p:spPr>
              <a:xfrm>
                <a:off x="4210050" y="367685"/>
                <a:ext cx="2266950" cy="869612"/>
              </a:xfrm>
              <a:prstGeom prst="rect">
                <a:avLst/>
              </a:prstGeom>
              <a:solidFill>
                <a:schemeClr val="bg1">
                  <a:lumMod val="7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4250DC-426E-4772-B7EA-ADD339F0F01A}"/>
                </a:ext>
              </a:extLst>
            </p:cNvPr>
            <p:cNvSpPr txBox="1"/>
            <p:nvPr/>
          </p:nvSpPr>
          <p:spPr>
            <a:xfrm>
              <a:off x="7093728" y="1807467"/>
              <a:ext cx="22799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High Frequency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AB17AC-2174-4167-A5DD-260A921AFE42}"/>
              </a:ext>
            </a:extLst>
          </p:cNvPr>
          <p:cNvGrpSpPr/>
          <p:nvPr/>
        </p:nvGrpSpPr>
        <p:grpSpPr>
          <a:xfrm>
            <a:off x="7749664" y="2409375"/>
            <a:ext cx="1845117" cy="660403"/>
            <a:chOff x="7082956" y="1631154"/>
            <a:chExt cx="2324552" cy="6604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62080B5-9549-4BA5-805C-B51FA82E7480}"/>
                </a:ext>
              </a:extLst>
            </p:cNvPr>
            <p:cNvGrpSpPr/>
            <p:nvPr/>
          </p:nvGrpSpPr>
          <p:grpSpPr>
            <a:xfrm>
              <a:off x="7082956" y="1631154"/>
              <a:ext cx="2309727" cy="660403"/>
              <a:chOff x="3517059" y="367683"/>
              <a:chExt cx="2959941" cy="869614"/>
            </a:xfrm>
          </p:grpSpPr>
          <p:sp>
            <p:nvSpPr>
              <p:cNvPr id="18" name="Flowchart: Delay 17">
                <a:extLst>
                  <a:ext uri="{FF2B5EF4-FFF2-40B4-BE49-F238E27FC236}">
                    <a16:creationId xmlns:a16="http://schemas.microsoft.com/office/drawing/2014/main" id="{38E114FF-9DE9-4245-B280-1B53BB8148D9}"/>
                  </a:ext>
                </a:extLst>
              </p:cNvPr>
              <p:cNvSpPr/>
              <p:nvPr/>
            </p:nvSpPr>
            <p:spPr>
              <a:xfrm rot="10800000">
                <a:off x="3517059" y="367683"/>
                <a:ext cx="692989" cy="869612"/>
              </a:xfrm>
              <a:prstGeom prst="flowChartDelay">
                <a:avLst/>
              </a:prstGeom>
              <a:solidFill>
                <a:schemeClr val="bg1">
                  <a:lumMod val="7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8F8F33-7890-4E68-B642-51EC087F0492}"/>
                  </a:ext>
                </a:extLst>
              </p:cNvPr>
              <p:cNvSpPr/>
              <p:nvPr/>
            </p:nvSpPr>
            <p:spPr>
              <a:xfrm>
                <a:off x="4210050" y="367685"/>
                <a:ext cx="2266950" cy="869612"/>
              </a:xfrm>
              <a:prstGeom prst="rect">
                <a:avLst/>
              </a:prstGeom>
              <a:solidFill>
                <a:schemeClr val="bg1">
                  <a:lumMod val="7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FDEFD8-5C36-4632-855C-2E515846CFFB}"/>
                </a:ext>
              </a:extLst>
            </p:cNvPr>
            <p:cNvSpPr txBox="1"/>
            <p:nvPr/>
          </p:nvSpPr>
          <p:spPr>
            <a:xfrm>
              <a:off x="7162806" y="1807467"/>
              <a:ext cx="2244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Monthly &amp; Quarterly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C99674F-B026-4FC7-8265-16D598091506}"/>
              </a:ext>
            </a:extLst>
          </p:cNvPr>
          <p:cNvGrpSpPr/>
          <p:nvPr/>
        </p:nvGrpSpPr>
        <p:grpSpPr>
          <a:xfrm>
            <a:off x="7258319" y="3289544"/>
            <a:ext cx="2336462" cy="660403"/>
            <a:chOff x="7098361" y="1631154"/>
            <a:chExt cx="2309147" cy="66040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E5498D1-87BB-4CC4-8F6B-603377C4FD69}"/>
                </a:ext>
              </a:extLst>
            </p:cNvPr>
            <p:cNvGrpSpPr/>
            <p:nvPr/>
          </p:nvGrpSpPr>
          <p:grpSpPr>
            <a:xfrm>
              <a:off x="7098361" y="1631154"/>
              <a:ext cx="2294323" cy="660403"/>
              <a:chOff x="3536800" y="367683"/>
              <a:chExt cx="2940200" cy="869614"/>
            </a:xfrm>
          </p:grpSpPr>
          <p:sp>
            <p:nvSpPr>
              <p:cNvPr id="23" name="Flowchart: Delay 22">
                <a:extLst>
                  <a:ext uri="{FF2B5EF4-FFF2-40B4-BE49-F238E27FC236}">
                    <a16:creationId xmlns:a16="http://schemas.microsoft.com/office/drawing/2014/main" id="{52A06300-1897-4FF5-BC85-B9E752D32061}"/>
                  </a:ext>
                </a:extLst>
              </p:cNvPr>
              <p:cNvSpPr/>
              <p:nvPr/>
            </p:nvSpPr>
            <p:spPr>
              <a:xfrm rot="10800000">
                <a:off x="3536800" y="367683"/>
                <a:ext cx="673248" cy="869612"/>
              </a:xfrm>
              <a:prstGeom prst="flowChartDelay">
                <a:avLst/>
              </a:prstGeom>
              <a:solidFill>
                <a:schemeClr val="bg1">
                  <a:lumMod val="7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3F0BB89-9460-4045-B279-C8E86F290987}"/>
                  </a:ext>
                </a:extLst>
              </p:cNvPr>
              <p:cNvSpPr/>
              <p:nvPr/>
            </p:nvSpPr>
            <p:spPr>
              <a:xfrm>
                <a:off x="4210050" y="367685"/>
                <a:ext cx="2266950" cy="869612"/>
              </a:xfrm>
              <a:prstGeom prst="rect">
                <a:avLst/>
              </a:prstGeom>
              <a:solidFill>
                <a:schemeClr val="bg1">
                  <a:lumMod val="7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FC185CE-E3F7-4B2C-B056-2B979C0E989E}"/>
                </a:ext>
              </a:extLst>
            </p:cNvPr>
            <p:cNvSpPr txBox="1"/>
            <p:nvPr/>
          </p:nvSpPr>
          <p:spPr>
            <a:xfrm>
              <a:off x="7272179" y="1807467"/>
              <a:ext cx="21353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Annual Surveys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8C6905C-33C1-431A-956A-BC2059503AC7}"/>
              </a:ext>
            </a:extLst>
          </p:cNvPr>
          <p:cNvGrpSpPr/>
          <p:nvPr/>
        </p:nvGrpSpPr>
        <p:grpSpPr>
          <a:xfrm>
            <a:off x="6775720" y="4153892"/>
            <a:ext cx="2819061" cy="660402"/>
            <a:chOff x="7117189" y="1631155"/>
            <a:chExt cx="2290319" cy="66040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742AF54-50C4-49DC-A9B8-5C17C36AD4BF}"/>
                </a:ext>
              </a:extLst>
            </p:cNvPr>
            <p:cNvGrpSpPr/>
            <p:nvPr/>
          </p:nvGrpSpPr>
          <p:grpSpPr>
            <a:xfrm>
              <a:off x="7117189" y="1631155"/>
              <a:ext cx="2275494" cy="660402"/>
              <a:chOff x="3560929" y="367684"/>
              <a:chExt cx="2916071" cy="869613"/>
            </a:xfrm>
          </p:grpSpPr>
          <p:sp>
            <p:nvSpPr>
              <p:cNvPr id="29" name="Flowchart: Delay 28">
                <a:extLst>
                  <a:ext uri="{FF2B5EF4-FFF2-40B4-BE49-F238E27FC236}">
                    <a16:creationId xmlns:a16="http://schemas.microsoft.com/office/drawing/2014/main" id="{A2A4108A-51D9-499F-B085-6E9196C59E55}"/>
                  </a:ext>
                </a:extLst>
              </p:cNvPr>
              <p:cNvSpPr/>
              <p:nvPr/>
            </p:nvSpPr>
            <p:spPr>
              <a:xfrm rot="10800000">
                <a:off x="3560929" y="367684"/>
                <a:ext cx="649120" cy="869612"/>
              </a:xfrm>
              <a:prstGeom prst="flowChartDelay">
                <a:avLst/>
              </a:prstGeom>
              <a:solidFill>
                <a:schemeClr val="bg1">
                  <a:lumMod val="7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92AD701-E510-4B50-873C-2DF20BB99582}"/>
                  </a:ext>
                </a:extLst>
              </p:cNvPr>
              <p:cNvSpPr/>
              <p:nvPr/>
            </p:nvSpPr>
            <p:spPr>
              <a:xfrm>
                <a:off x="4210050" y="367685"/>
                <a:ext cx="2266950" cy="869612"/>
              </a:xfrm>
              <a:prstGeom prst="rect">
                <a:avLst/>
              </a:prstGeom>
              <a:solidFill>
                <a:schemeClr val="bg1">
                  <a:lumMod val="7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7B43CA6-EBAF-4131-9A52-3EF50289B5C8}"/>
                </a:ext>
              </a:extLst>
            </p:cNvPr>
            <p:cNvSpPr txBox="1"/>
            <p:nvPr/>
          </p:nvSpPr>
          <p:spPr>
            <a:xfrm>
              <a:off x="7272179" y="1807467"/>
              <a:ext cx="21353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Censuses – Every 5 Years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57CE0BC-2CF7-494D-AD28-81E88C3F8D0D}"/>
              </a:ext>
            </a:extLst>
          </p:cNvPr>
          <p:cNvGrpSpPr/>
          <p:nvPr/>
        </p:nvGrpSpPr>
        <p:grpSpPr>
          <a:xfrm>
            <a:off x="6286771" y="5068352"/>
            <a:ext cx="3308010" cy="660402"/>
            <a:chOff x="7117189" y="1631155"/>
            <a:chExt cx="2290319" cy="66040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6C26DE4-F73B-4DAF-A7E7-F25A156602BB}"/>
                </a:ext>
              </a:extLst>
            </p:cNvPr>
            <p:cNvGrpSpPr/>
            <p:nvPr/>
          </p:nvGrpSpPr>
          <p:grpSpPr>
            <a:xfrm>
              <a:off x="7117189" y="1631155"/>
              <a:ext cx="2275494" cy="660402"/>
              <a:chOff x="3560929" y="367684"/>
              <a:chExt cx="2916071" cy="869613"/>
            </a:xfrm>
          </p:grpSpPr>
          <p:sp>
            <p:nvSpPr>
              <p:cNvPr id="34" name="Flowchart: Delay 33">
                <a:extLst>
                  <a:ext uri="{FF2B5EF4-FFF2-40B4-BE49-F238E27FC236}">
                    <a16:creationId xmlns:a16="http://schemas.microsoft.com/office/drawing/2014/main" id="{F9A87424-76F8-47D9-B590-51F4EA784439}"/>
                  </a:ext>
                </a:extLst>
              </p:cNvPr>
              <p:cNvSpPr/>
              <p:nvPr/>
            </p:nvSpPr>
            <p:spPr>
              <a:xfrm rot="10800000">
                <a:off x="3560929" y="367684"/>
                <a:ext cx="649120" cy="869612"/>
              </a:xfrm>
              <a:prstGeom prst="flowChartDelay">
                <a:avLst/>
              </a:prstGeom>
              <a:solidFill>
                <a:schemeClr val="bg1">
                  <a:lumMod val="7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61DDE10-2A4C-4DDB-B3DF-6368D1988C15}"/>
                  </a:ext>
                </a:extLst>
              </p:cNvPr>
              <p:cNvSpPr/>
              <p:nvPr/>
            </p:nvSpPr>
            <p:spPr>
              <a:xfrm>
                <a:off x="4210050" y="367685"/>
                <a:ext cx="2266950" cy="869612"/>
              </a:xfrm>
              <a:prstGeom prst="rect">
                <a:avLst/>
              </a:prstGeom>
              <a:solidFill>
                <a:schemeClr val="bg1">
                  <a:lumMod val="7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84AA433-29ED-454F-8A92-CA4FC1495C38}"/>
                </a:ext>
              </a:extLst>
            </p:cNvPr>
            <p:cNvSpPr txBox="1"/>
            <p:nvPr/>
          </p:nvSpPr>
          <p:spPr>
            <a:xfrm>
              <a:off x="7272179" y="1807467"/>
              <a:ext cx="21353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Administrative Data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1FA2F-EA47-4E1A-8EB4-646B2FBB5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F9446-C225-4916-BF80-186F9CA2A9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8926"/>
            <a:ext cx="3090940" cy="5060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088619-C1DE-D985-4F00-2C21FA604AA2}"/>
              </a:ext>
            </a:extLst>
          </p:cNvPr>
          <p:cNvSpPr/>
          <p:nvPr/>
        </p:nvSpPr>
        <p:spPr>
          <a:xfrm>
            <a:off x="0" y="5900018"/>
            <a:ext cx="12192000" cy="1010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36">
            <a:extLst>
              <a:ext uri="{FF2B5EF4-FFF2-40B4-BE49-F238E27FC236}">
                <a16:creationId xmlns:a16="http://schemas.microsoft.com/office/drawing/2014/main" id="{8DE84E1D-2C92-7B8D-5353-A38A68996851}"/>
              </a:ext>
            </a:extLst>
          </p:cNvPr>
          <p:cNvSpPr/>
          <p:nvPr/>
        </p:nvSpPr>
        <p:spPr>
          <a:xfrm rot="16200000">
            <a:off x="5036468" y="1170183"/>
            <a:ext cx="27432" cy="9326880"/>
          </a:xfrm>
          <a:prstGeom prst="roundRect">
            <a:avLst>
              <a:gd name="adj" fmla="val 50000"/>
            </a:avLst>
          </a:prstGeom>
          <a:solidFill>
            <a:srgbClr val="50CA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49ED0-020D-8F0A-07A1-AC23156F65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65" y="6177661"/>
            <a:ext cx="1962392" cy="4509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121CFEE-A29A-0893-0833-53B5227965AE}"/>
              </a:ext>
            </a:extLst>
          </p:cNvPr>
          <p:cNvSpPr txBox="1"/>
          <p:nvPr/>
        </p:nvSpPr>
        <p:spPr>
          <a:xfrm>
            <a:off x="6775719" y="6272322"/>
            <a:ext cx="496418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NJ SDC Annual Meeting|  October 5, 2023  |  </a:t>
            </a:r>
            <a:fld id="{C57923EB-5663-814D-8520-41A22257167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59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A49CC7-193F-0400-F984-6CDAC64897E6}"/>
              </a:ext>
            </a:extLst>
          </p:cNvPr>
          <p:cNvSpPr/>
          <p:nvPr/>
        </p:nvSpPr>
        <p:spPr>
          <a:xfrm>
            <a:off x="0" y="6459414"/>
            <a:ext cx="586154" cy="398585"/>
          </a:xfrm>
          <a:prstGeom prst="rect">
            <a:avLst/>
          </a:prstGeom>
          <a:solidFill>
            <a:schemeClr val="accent6">
              <a:hueOff val="-4390991"/>
              <a:satOff val="-83104"/>
              <a:lumOff val="-44713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roy Mediu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82BF7E-70A4-E162-8B96-0CE8FC1562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459" y="-1"/>
            <a:ext cx="131044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1B0B66-AA9D-E9A9-A9AF-C543C4B49F5A}"/>
              </a:ext>
            </a:extLst>
          </p:cNvPr>
          <p:cNvSpPr txBox="1"/>
          <p:nvPr/>
        </p:nvSpPr>
        <p:spPr>
          <a:xfrm>
            <a:off x="0" y="3488721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What is the Economic Census?</a:t>
            </a:r>
          </a:p>
        </p:txBody>
      </p:sp>
    </p:spTree>
    <p:extLst>
      <p:ext uri="{BB962C8B-B14F-4D97-AF65-F5344CB8AC3E}">
        <p14:creationId xmlns:p14="http://schemas.microsoft.com/office/powerpoint/2010/main" val="88490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C119C441-900E-B55A-3CCE-80C57881024F}"/>
              </a:ext>
            </a:extLst>
          </p:cNvPr>
          <p:cNvSpPr/>
          <p:nvPr/>
        </p:nvSpPr>
        <p:spPr>
          <a:xfrm>
            <a:off x="8021638" y="-192024"/>
            <a:ext cx="6502400" cy="6502401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18298F-25B0-4080-97BD-AAAE566A4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015" y="265548"/>
            <a:ext cx="6651399" cy="1325563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3800" b="1" i="0" u="none" strike="noStrike" kern="1200" cap="none" spc="100" normalizeH="0" baseline="0" noProof="0" dirty="0">
                <a:ln>
                  <a:noFill/>
                </a:ln>
                <a:solidFill>
                  <a:srgbClr val="2361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Economic Census</a:t>
            </a:r>
            <a:br>
              <a:rPr kumimoji="0" lang="en-US" sz="3800" b="0" i="0" u="none" strike="noStrike" kern="1200" cap="none" spc="100" normalizeH="0" baseline="0" noProof="0" dirty="0">
                <a:ln>
                  <a:noFill/>
                </a:ln>
                <a:solidFill>
                  <a:srgbClr val="2361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en-US" sz="3800" b="1" spc="100" dirty="0">
              <a:solidFill>
                <a:srgbClr val="23619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190BA9-667B-451F-B8A1-E8228E9CC443}"/>
              </a:ext>
            </a:extLst>
          </p:cNvPr>
          <p:cNvSpPr txBox="1"/>
          <p:nvPr/>
        </p:nvSpPr>
        <p:spPr>
          <a:xfrm>
            <a:off x="1032259" y="1310144"/>
            <a:ext cx="6681217" cy="46422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official measure of U.S. business and the economy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Economic Census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collection is concluding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Companies report their 2022 year-end numbers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release is planned for early 2024 through 2026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Response is mandatory under Title 13, U.S. Code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Census Bureau is also required by law to keep information private and secure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 is used for statistical purposes only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 will be free and available online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AC871C-65A1-FDCA-7C4C-C514A723AF42}"/>
              </a:ext>
            </a:extLst>
          </p:cNvPr>
          <p:cNvSpPr/>
          <p:nvPr/>
        </p:nvSpPr>
        <p:spPr>
          <a:xfrm>
            <a:off x="0" y="5847339"/>
            <a:ext cx="12192000" cy="1010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36">
            <a:extLst>
              <a:ext uri="{FF2B5EF4-FFF2-40B4-BE49-F238E27FC236}">
                <a16:creationId xmlns:a16="http://schemas.microsoft.com/office/drawing/2014/main" id="{B9282220-1358-6B7A-879F-05897F3FDA66}"/>
              </a:ext>
            </a:extLst>
          </p:cNvPr>
          <p:cNvSpPr/>
          <p:nvPr/>
        </p:nvSpPr>
        <p:spPr>
          <a:xfrm rot="16200000">
            <a:off x="5036468" y="1170183"/>
            <a:ext cx="27432" cy="9326880"/>
          </a:xfrm>
          <a:prstGeom prst="roundRect">
            <a:avLst>
              <a:gd name="adj" fmla="val 50000"/>
            </a:avLst>
          </a:prstGeom>
          <a:solidFill>
            <a:srgbClr val="50CA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D396DC-BF16-73B2-C9A4-7439CF85C9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24" y="6113039"/>
            <a:ext cx="1962392" cy="450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743BAE-05B0-AA5E-5FA6-1407B4BD9C66}"/>
              </a:ext>
            </a:extLst>
          </p:cNvPr>
          <p:cNvSpPr txBox="1"/>
          <p:nvPr/>
        </p:nvSpPr>
        <p:spPr>
          <a:xfrm>
            <a:off x="6775719" y="6272322"/>
            <a:ext cx="496418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NJ SDC Annual Meeting|  October 5, 2023  |  </a:t>
            </a:r>
            <a:fld id="{C57923EB-5663-814D-8520-41A22257167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8651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DDC72F8-29FC-724F-BD23-7CBAF2D96BE5}"/>
              </a:ext>
            </a:extLst>
          </p:cNvPr>
          <p:cNvSpPr txBox="1">
            <a:spLocks/>
          </p:cNvSpPr>
          <p:nvPr/>
        </p:nvSpPr>
        <p:spPr>
          <a:xfrm>
            <a:off x="762000" y="2320866"/>
            <a:ext cx="3108960" cy="4003734"/>
          </a:xfrm>
          <a:prstGeom prst="rect">
            <a:avLst/>
          </a:prstGeom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businesses with employees, and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a sample of smaller businesses are required to respond.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93EDEC82-04BB-574D-B0DA-DA48BC72EA73}"/>
              </a:ext>
            </a:extLst>
          </p:cNvPr>
          <p:cNvSpPr txBox="1">
            <a:spLocks/>
          </p:cNvSpPr>
          <p:nvPr/>
        </p:nvSpPr>
        <p:spPr>
          <a:xfrm>
            <a:off x="761999" y="316261"/>
            <a:ext cx="5074921" cy="66224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100" normalizeH="0" baseline="0" noProof="0" dirty="0">
                <a:ln>
                  <a:noFill/>
                </a:ln>
                <a:solidFill>
                  <a:srgbClr val="236194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Note: Most companies do not receive the Economic Census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DD7986E-1C59-5151-F11E-3C3FA07B7A50}"/>
              </a:ext>
            </a:extLst>
          </p:cNvPr>
          <p:cNvSpPr/>
          <p:nvPr/>
        </p:nvSpPr>
        <p:spPr>
          <a:xfrm rot="16200000">
            <a:off x="3527708" y="2678943"/>
            <a:ext cx="27432" cy="6309360"/>
          </a:xfrm>
          <a:prstGeom prst="roundRect">
            <a:avLst>
              <a:gd name="adj" fmla="val 50000"/>
            </a:avLst>
          </a:prstGeom>
          <a:solidFill>
            <a:srgbClr val="50CA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8CE057D-7EEE-C594-DCAE-4FE33612FA1D}"/>
              </a:ext>
            </a:extLst>
          </p:cNvPr>
          <p:cNvGrpSpPr/>
          <p:nvPr/>
        </p:nvGrpSpPr>
        <p:grpSpPr>
          <a:xfrm>
            <a:off x="5312543" y="-594036"/>
            <a:ext cx="7078041" cy="7077860"/>
            <a:chOff x="5442115" y="-566738"/>
            <a:chExt cx="7424928" cy="742473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804D128-1B5F-A93E-87B1-306AEB6FA162}"/>
                </a:ext>
              </a:extLst>
            </p:cNvPr>
            <p:cNvGrpSpPr/>
            <p:nvPr/>
          </p:nvGrpSpPr>
          <p:grpSpPr>
            <a:xfrm>
              <a:off x="5442115" y="-566738"/>
              <a:ext cx="7424928" cy="7424738"/>
              <a:chOff x="2202657" y="-180976"/>
              <a:chExt cx="7424928" cy="7424738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A0D78703-59F0-EF6F-90C4-1E45782582E1}"/>
                  </a:ext>
                </a:extLst>
              </p:cNvPr>
              <p:cNvGrpSpPr/>
              <p:nvPr/>
            </p:nvGrpSpPr>
            <p:grpSpPr>
              <a:xfrm>
                <a:off x="2202657" y="-180976"/>
                <a:ext cx="7424928" cy="7424738"/>
                <a:chOff x="2202657" y="-180976"/>
                <a:chExt cx="7424928" cy="7424738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85D078E0-4D3B-8C55-40E0-D3B21645C9D3}"/>
                    </a:ext>
                  </a:extLst>
                </p:cNvPr>
                <p:cNvSpPr/>
                <p:nvPr/>
              </p:nvSpPr>
              <p:spPr>
                <a:xfrm>
                  <a:off x="2202657" y="-180976"/>
                  <a:ext cx="7424927" cy="7424738"/>
                </a:xfrm>
                <a:prstGeom prst="ellipse">
                  <a:avLst/>
                </a:prstGeom>
                <a:blipFill>
                  <a:blip r:embed="rId3"/>
                  <a:stretch>
                    <a:fillRect l="-11576" t="5048" r="-14040" b="5048"/>
                  </a:stretch>
                </a:blip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Gilroy Medium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D45529E0-3AD3-AF6C-4225-B7049FC03939}"/>
                    </a:ext>
                  </a:extLst>
                </p:cNvPr>
                <p:cNvSpPr/>
                <p:nvPr/>
              </p:nvSpPr>
              <p:spPr>
                <a:xfrm>
                  <a:off x="2202658" y="-180976"/>
                  <a:ext cx="7424927" cy="7424738"/>
                </a:xfrm>
                <a:prstGeom prst="ellipse">
                  <a:avLst/>
                </a:prstGeom>
                <a:solidFill>
                  <a:srgbClr val="FBB73B">
                    <a:alpha val="44000"/>
                  </a:srgbClr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Gilroy Medium"/>
                  </a:endParaRP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EF5D981-80E6-2D09-5626-EBCC4B40B642}"/>
                  </a:ext>
                </a:extLst>
              </p:cNvPr>
              <p:cNvSpPr txBox="1"/>
              <p:nvPr/>
            </p:nvSpPr>
            <p:spPr>
              <a:xfrm>
                <a:off x="3014661" y="1756009"/>
                <a:ext cx="3353905" cy="12567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t">
                <a:spAutoFit/>
              </a:bodyPr>
              <a:lstStyle/>
              <a:p>
                <a:pPr marL="0" marR="0" lvl="0" indent="0" algn="l" defTabSz="584200" rtl="0" eaLnBrk="1" fontAlgn="auto" latinLnBrk="0" hangingPunct="0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  <a:sym typeface="Gilroy Medium"/>
                  </a:rPr>
                  <a:t>There are more than </a:t>
                </a:r>
              </a:p>
              <a:p>
                <a:pPr marL="0" marR="0" lvl="0" indent="0" algn="l" defTabSz="584200" rtl="0" eaLnBrk="1" fontAlgn="auto" latinLnBrk="0" hangingPunct="0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  <a:sym typeface="Gilroy Medium"/>
                  </a:rPr>
                  <a:t>~ 30 million businesses in the United States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BA55EBB-920A-B624-299C-57F9317D2BC8}"/>
                </a:ext>
              </a:extLst>
            </p:cNvPr>
            <p:cNvGrpSpPr/>
            <p:nvPr/>
          </p:nvGrpSpPr>
          <p:grpSpPr>
            <a:xfrm>
              <a:off x="8494442" y="2388781"/>
              <a:ext cx="3943350" cy="3943350"/>
              <a:chOff x="5254984" y="2774543"/>
              <a:chExt cx="3943350" cy="394335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1167221-7092-B9B5-9179-24BBBD50FD25}"/>
                  </a:ext>
                </a:extLst>
              </p:cNvPr>
              <p:cNvSpPr/>
              <p:nvPr/>
            </p:nvSpPr>
            <p:spPr>
              <a:xfrm>
                <a:off x="5254984" y="2774543"/>
                <a:ext cx="3943350" cy="394335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Gilroy Medium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3EDA455-0B6F-F8C6-C451-1740A1DD30E9}"/>
                  </a:ext>
                </a:extLst>
              </p:cNvPr>
              <p:cNvSpPr txBox="1"/>
              <p:nvPr/>
            </p:nvSpPr>
            <p:spPr>
              <a:xfrm>
                <a:off x="5963891" y="3284728"/>
                <a:ext cx="2488052" cy="11028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t">
                <a:sp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  <a:sym typeface="Gilroy Medium"/>
                  </a:rPr>
                  <a:t>~ 8 million are employer business establishments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F246E78-F354-4F5B-626D-6CBC701B7E07}"/>
                </a:ext>
              </a:extLst>
            </p:cNvPr>
            <p:cNvGrpSpPr/>
            <p:nvPr/>
          </p:nvGrpSpPr>
          <p:grpSpPr>
            <a:xfrm>
              <a:off x="9932716" y="4150905"/>
              <a:ext cx="2047875" cy="2047875"/>
              <a:chOff x="6693258" y="4536667"/>
              <a:chExt cx="2047875" cy="2047875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5FCB6E9-6187-29B1-D483-F44BFC6995CD}"/>
                  </a:ext>
                </a:extLst>
              </p:cNvPr>
              <p:cNvSpPr/>
              <p:nvPr/>
            </p:nvSpPr>
            <p:spPr>
              <a:xfrm>
                <a:off x="6693258" y="4536667"/>
                <a:ext cx="2047875" cy="2047875"/>
              </a:xfrm>
              <a:prstGeom prst="ellipse">
                <a:avLst/>
              </a:prstGeom>
              <a:solidFill>
                <a:srgbClr val="213C5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Gilroy Medium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1F912C1-8AC1-8829-ED64-D0FE9D22A6F1}"/>
                  </a:ext>
                </a:extLst>
              </p:cNvPr>
              <p:cNvSpPr txBox="1"/>
              <p:nvPr/>
            </p:nvSpPr>
            <p:spPr>
              <a:xfrm>
                <a:off x="6860312" y="4980272"/>
                <a:ext cx="1713768" cy="12699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t">
                <a:sp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  <a:sym typeface="Gilroy Medium"/>
                  </a:rPr>
                  <a:t>~ 4 million receive th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e Economic Census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  <a:sym typeface="Gilroy Medium"/>
                </a:endParaRPr>
              </a:p>
            </p:txBody>
          </p:sp>
        </p:grp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D5B708D-94FE-AB41-D720-A43DF45B5B25}"/>
              </a:ext>
            </a:extLst>
          </p:cNvPr>
          <p:cNvSpPr/>
          <p:nvPr/>
        </p:nvSpPr>
        <p:spPr>
          <a:xfrm>
            <a:off x="0" y="5847339"/>
            <a:ext cx="12192000" cy="1010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7DA033-F6C5-B1E0-F677-2B3CD84513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24" y="6113039"/>
            <a:ext cx="1962392" cy="4509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E80809-FEE7-3060-B0CD-A05EEAFF4B95}"/>
              </a:ext>
            </a:extLst>
          </p:cNvPr>
          <p:cNvSpPr txBox="1"/>
          <p:nvPr/>
        </p:nvSpPr>
        <p:spPr>
          <a:xfrm>
            <a:off x="6775719" y="6272322"/>
            <a:ext cx="496418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NJ SDC Annual Meeting|  October 5, 2023  |  </a:t>
            </a:r>
            <a:fld id="{C57923EB-5663-814D-8520-41A22257167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77688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C119C441-900E-B55A-3CCE-80C57881024F}"/>
              </a:ext>
            </a:extLst>
          </p:cNvPr>
          <p:cNvSpPr/>
          <p:nvPr/>
        </p:nvSpPr>
        <p:spPr>
          <a:xfrm>
            <a:off x="8021638" y="-192024"/>
            <a:ext cx="6502400" cy="6502401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F6E7EA-2BCB-B0DB-29B5-3D793A9C7390}"/>
              </a:ext>
            </a:extLst>
          </p:cNvPr>
          <p:cNvSpPr txBox="1"/>
          <p:nvPr/>
        </p:nvSpPr>
        <p:spPr>
          <a:xfrm>
            <a:off x="6936351" y="6283274"/>
            <a:ext cx="496418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ASBDC  |  September 6, 2023  |  </a:t>
            </a:r>
            <a:fld id="{C57923EB-5663-814D-8520-41A22257167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485C68-C7E9-081E-FC09-55A41BC01F61}"/>
              </a:ext>
            </a:extLst>
          </p:cNvPr>
          <p:cNvSpPr txBox="1"/>
          <p:nvPr/>
        </p:nvSpPr>
        <p:spPr>
          <a:xfrm>
            <a:off x="7088751" y="6435674"/>
            <a:ext cx="496418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ASBDC  |  September 6, 2023  |  </a:t>
            </a:r>
            <a:fld id="{C57923EB-5663-814D-8520-41A22257167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423AF88-544F-A1DC-7A16-AC0C41BA00E4}"/>
              </a:ext>
            </a:extLst>
          </p:cNvPr>
          <p:cNvSpPr txBox="1">
            <a:spLocks/>
          </p:cNvSpPr>
          <p:nvPr/>
        </p:nvSpPr>
        <p:spPr>
          <a:xfrm>
            <a:off x="1032716" y="1306006"/>
            <a:ext cx="6051839" cy="40022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Economic Census asks for the following information for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business location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692150" marR="0" lvl="0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>
                <a:prstClr val="black"/>
              </a:buClr>
              <a:buSzTx/>
              <a:buFont typeface="System Font Regular"/>
              <a:buChar char="-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Employer Identification Number</a:t>
            </a:r>
          </a:p>
          <a:p>
            <a:pPr marL="692150" marR="0" lvl="0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>
                <a:prstClr val="black"/>
              </a:buClr>
              <a:buSzTx/>
              <a:buFont typeface="System Font Regular"/>
              <a:buChar char="-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location</a:t>
            </a:r>
          </a:p>
          <a:p>
            <a:pPr marL="692150" marR="0" lvl="0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>
                <a:prstClr val="black"/>
              </a:buClr>
              <a:buSzTx/>
              <a:buFont typeface="System Font Regular"/>
              <a:buChar char="-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business activity</a:t>
            </a:r>
          </a:p>
          <a:p>
            <a:pPr marL="692150" marR="0" lvl="0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>
                <a:prstClr val="black"/>
              </a:buClr>
              <a:buSzTx/>
              <a:buFont typeface="System Font Regular"/>
              <a:buChar char="-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Sales, receipts, or revenue</a:t>
            </a:r>
          </a:p>
          <a:p>
            <a:pPr marL="692150" marR="0" lvl="0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>
                <a:prstClr val="black"/>
              </a:buClr>
              <a:buSzTx/>
              <a:buFont typeface="System Font Regular"/>
              <a:buChar char="-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Employment and payroll</a:t>
            </a:r>
          </a:p>
          <a:p>
            <a:pPr marL="692150" marR="0" lvl="0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>
                <a:prstClr val="black"/>
              </a:buClr>
              <a:buSzTx/>
              <a:buFont typeface="System Font Regular"/>
              <a:buChar char="-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Industry-specific questions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260568-DB36-CFAE-8984-F7C481F29308}"/>
              </a:ext>
            </a:extLst>
          </p:cNvPr>
          <p:cNvSpPr txBox="1">
            <a:spLocks/>
          </p:cNvSpPr>
          <p:nvPr/>
        </p:nvSpPr>
        <p:spPr>
          <a:xfrm>
            <a:off x="890015" y="313676"/>
            <a:ext cx="665139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100" normalizeH="0" baseline="0" noProof="0" dirty="0">
                <a:ln>
                  <a:noFill/>
                </a:ln>
                <a:solidFill>
                  <a:srgbClr val="236194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Information Required</a:t>
            </a:r>
            <a:br>
              <a:rPr kumimoji="0" lang="en-US" sz="3800" b="0" i="0" u="none" strike="noStrike" kern="1200" cap="none" spc="100" normalizeH="0" baseline="0" noProof="0" dirty="0">
                <a:ln>
                  <a:noFill/>
                </a:ln>
                <a:solidFill>
                  <a:srgbClr val="236194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kumimoji="0" lang="en-US" sz="3800" b="1" i="0" u="none" strike="noStrike" kern="1200" cap="none" spc="100" normalizeH="0" baseline="0" noProof="0" dirty="0">
              <a:ln>
                <a:noFill/>
              </a:ln>
              <a:solidFill>
                <a:srgbClr val="236194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963C4F5-B811-77AD-8492-D536D8AE494C}"/>
              </a:ext>
            </a:extLst>
          </p:cNvPr>
          <p:cNvSpPr/>
          <p:nvPr/>
        </p:nvSpPr>
        <p:spPr>
          <a:xfrm>
            <a:off x="7444359" y="-377001"/>
            <a:ext cx="7506723" cy="7506723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985" r="-624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2AC8AD-6FE9-7E91-65A2-7A0D4E3AF264}"/>
              </a:ext>
            </a:extLst>
          </p:cNvPr>
          <p:cNvSpPr/>
          <p:nvPr/>
        </p:nvSpPr>
        <p:spPr>
          <a:xfrm>
            <a:off x="0" y="5847339"/>
            <a:ext cx="12192000" cy="1010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36">
            <a:extLst>
              <a:ext uri="{FF2B5EF4-FFF2-40B4-BE49-F238E27FC236}">
                <a16:creationId xmlns:a16="http://schemas.microsoft.com/office/drawing/2014/main" id="{88915114-9641-C39B-0EFC-6DCE40417168}"/>
              </a:ext>
            </a:extLst>
          </p:cNvPr>
          <p:cNvSpPr/>
          <p:nvPr/>
        </p:nvSpPr>
        <p:spPr>
          <a:xfrm rot="16200000">
            <a:off x="5036468" y="1170183"/>
            <a:ext cx="27432" cy="9326880"/>
          </a:xfrm>
          <a:prstGeom prst="roundRect">
            <a:avLst>
              <a:gd name="adj" fmla="val 50000"/>
            </a:avLst>
          </a:prstGeom>
          <a:solidFill>
            <a:srgbClr val="50CA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0C8C2F-9A53-7839-EEC2-A3A09904FB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24" y="6113039"/>
            <a:ext cx="1962392" cy="4509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17BF17-9418-0212-96DF-AFAA3DA9AA4C}"/>
              </a:ext>
            </a:extLst>
          </p:cNvPr>
          <p:cNvSpPr txBox="1"/>
          <p:nvPr/>
        </p:nvSpPr>
        <p:spPr>
          <a:xfrm>
            <a:off x="6775719" y="6272322"/>
            <a:ext cx="496418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NJ SDC Annual Meeting|  October 5, 2023  |  </a:t>
            </a:r>
            <a:fld id="{C57923EB-5663-814D-8520-41A22257167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545463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Standard Widescreen Template" id="{8196AB31-EAC9-43A6-AB09-884533ACEA3D}" vid="{AEF36F8B-787C-4517-817E-50F3CC1D1B1C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EBEBEB"/>
      </a:lt2>
      <a:accent1>
        <a:srgbClr val="D14E00"/>
      </a:accent1>
      <a:accent2>
        <a:srgbClr val="419193"/>
      </a:accent2>
      <a:accent3>
        <a:srgbClr val="D19316"/>
      </a:accent3>
      <a:accent4>
        <a:srgbClr val="A92B9E"/>
      </a:accent4>
      <a:accent5>
        <a:srgbClr val="0067D1"/>
      </a:accent5>
      <a:accent6>
        <a:srgbClr val="A7D113"/>
      </a:accent6>
      <a:hlink>
        <a:srgbClr val="0000FF"/>
      </a:hlink>
      <a:folHlink>
        <a:srgbClr val="FF00FF"/>
      </a:folHlink>
    </a:clrScheme>
    <a:fontScheme name="White">
      <a:majorFont>
        <a:latin typeface="Gilroy Medium"/>
        <a:ea typeface="Gilroy Medium"/>
        <a:cs typeface="Gilroy Medium"/>
      </a:majorFont>
      <a:minorFont>
        <a:latin typeface="Gilroy Medium"/>
        <a:ea typeface="Gilroy Medium"/>
        <a:cs typeface="Gilroy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hueOff val="-4390991"/>
            <a:satOff val="-83104"/>
            <a:lumOff val="-4471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roy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6">
              <a:hueOff val="-4390991"/>
              <a:satOff val="-83104"/>
              <a:lumOff val="-4471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2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chemeClr val="accent6">
                <a:hueOff val="-4390991"/>
                <a:satOff val="-83104"/>
                <a:lumOff val="-44713"/>
              </a:schemeClr>
            </a:solidFill>
            <a:effectLst/>
            <a:uFillTx/>
            <a:latin typeface="+mn-lt"/>
            <a:ea typeface="+mn-ea"/>
            <a:cs typeface="+mn-cs"/>
            <a:sym typeface="Gilroy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Standard Widescreen Template" id="{8196AB31-EAC9-43A6-AB09-884533ACEA3D}" vid="{AEF36F8B-787C-4517-817E-50F3CC1D1B1C}"/>
    </a:ext>
  </a:extLst>
</a:theme>
</file>

<file path=ppt/theme/theme4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EBEBEB"/>
      </a:lt2>
      <a:accent1>
        <a:srgbClr val="D14E00"/>
      </a:accent1>
      <a:accent2>
        <a:srgbClr val="419193"/>
      </a:accent2>
      <a:accent3>
        <a:srgbClr val="D19316"/>
      </a:accent3>
      <a:accent4>
        <a:srgbClr val="A92B9E"/>
      </a:accent4>
      <a:accent5>
        <a:srgbClr val="0067D1"/>
      </a:accent5>
      <a:accent6>
        <a:srgbClr val="A7D113"/>
      </a:accent6>
      <a:hlink>
        <a:srgbClr val="0000FF"/>
      </a:hlink>
      <a:folHlink>
        <a:srgbClr val="FF00FF"/>
      </a:folHlink>
    </a:clrScheme>
    <a:fontScheme name="White">
      <a:majorFont>
        <a:latin typeface="Gilroy Medium"/>
        <a:ea typeface="Gilroy Medium"/>
        <a:cs typeface="Gilroy Medium"/>
      </a:majorFont>
      <a:minorFont>
        <a:latin typeface="Gilroy Medium"/>
        <a:ea typeface="Gilroy Medium"/>
        <a:cs typeface="Gilroy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hueOff val="-4390991"/>
            <a:satOff val="-83104"/>
            <a:lumOff val="-4471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roy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6">
              <a:hueOff val="-4390991"/>
              <a:satOff val="-83104"/>
              <a:lumOff val="-4471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2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chemeClr val="accent6">
                <a:hueOff val="-4390991"/>
                <a:satOff val="-83104"/>
                <a:lumOff val="-44713"/>
              </a:schemeClr>
            </a:solidFill>
            <a:effectLst/>
            <a:uFillTx/>
            <a:latin typeface="+mn-lt"/>
            <a:ea typeface="+mn-ea"/>
            <a:cs typeface="+mn-cs"/>
            <a:sym typeface="Gilroy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Standard Widescreen Template" id="{8196AB31-EAC9-43A6-AB09-884533ACEA3D}" vid="{AEF36F8B-787C-4517-817E-50F3CC1D1B1C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3354E-5BB8-4862-BEE7-BC3FEB8D11B1}" vid="{3298F120-FA11-4377-A61F-DEF45B0F9C36}"/>
    </a:ext>
  </a:ext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42af4b1-c551-450a-9f89-76df0847d19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FE28DCF60A55469A767A693C98DF30" ma:contentTypeVersion="13" ma:contentTypeDescription="Create a new document." ma:contentTypeScope="" ma:versionID="f07c64f5f60c0d30a548d7e831e845bc">
  <xsd:schema xmlns:xsd="http://www.w3.org/2001/XMLSchema" xmlns:xs="http://www.w3.org/2001/XMLSchema" xmlns:p="http://schemas.microsoft.com/office/2006/metadata/properties" xmlns:ns3="caecc2cd-c125-47bb-b7d8-61f5602bf9df" xmlns:ns4="f42af4b1-c551-450a-9f89-76df0847d194" targetNamespace="http://schemas.microsoft.com/office/2006/metadata/properties" ma:root="true" ma:fieldsID="2f1e84b2901bfdeaa320abc0c53505a8" ns3:_="" ns4:_="">
    <xsd:import namespace="caecc2cd-c125-47bb-b7d8-61f5602bf9df"/>
    <xsd:import namespace="f42af4b1-c551-450a-9f89-76df0847d19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LengthInSeconds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ecc2cd-c125-47bb-b7d8-61f5602bf9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2af4b1-c551-450a-9f89-76df0847d1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599379-9DE4-4145-B552-13186D47889E}">
  <ds:schemaRefs>
    <ds:schemaRef ds:uri="http://purl.org/dc/terms/"/>
    <ds:schemaRef ds:uri="f42af4b1-c551-450a-9f89-76df0847d194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caecc2cd-c125-47bb-b7d8-61f5602bf9df"/>
  </ds:schemaRefs>
</ds:datastoreItem>
</file>

<file path=customXml/itemProps2.xml><?xml version="1.0" encoding="utf-8"?>
<ds:datastoreItem xmlns:ds="http://schemas.openxmlformats.org/officeDocument/2006/customXml" ds:itemID="{8E91237B-CD5F-4C22-A937-29434FB635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ecc2cd-c125-47bb-b7d8-61f5602bf9df"/>
    <ds:schemaRef ds:uri="f42af4b1-c551-450a-9f89-76df0847d1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536FEF-B137-44D6-9EB7-0618CD6A71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51879</TotalTime>
  <Words>1431</Words>
  <Application>Microsoft Office PowerPoint</Application>
  <PresentationFormat>Widescreen</PresentationFormat>
  <Paragraphs>241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53" baseType="lpstr">
      <vt:lpstr>Arial</vt:lpstr>
      <vt:lpstr>Arial Black</vt:lpstr>
      <vt:lpstr>Calibri</vt:lpstr>
      <vt:lpstr>Calibri Light</vt:lpstr>
      <vt:lpstr>Franklin Gothic Demi Cond</vt:lpstr>
      <vt:lpstr>Gilroy</vt:lpstr>
      <vt:lpstr>Gilroy Bold</vt:lpstr>
      <vt:lpstr>Gilroy Light</vt:lpstr>
      <vt:lpstr>Gilroy Medium</vt:lpstr>
      <vt:lpstr>Gilroy SemiBold</vt:lpstr>
      <vt:lpstr>Gotham Bold</vt:lpstr>
      <vt:lpstr>Gotham Book</vt:lpstr>
      <vt:lpstr>Gotham Medium</vt:lpstr>
      <vt:lpstr>System Font Regular</vt:lpstr>
      <vt:lpstr>Times New Roman</vt:lpstr>
      <vt:lpstr>Wingdings</vt:lpstr>
      <vt:lpstr>1_Office Theme</vt:lpstr>
      <vt:lpstr>White</vt:lpstr>
      <vt:lpstr>2_Office Theme</vt:lpstr>
      <vt:lpstr>2_White</vt:lpstr>
      <vt:lpstr>3_Office Theme</vt:lpstr>
      <vt:lpstr>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Census Economic Programs</vt:lpstr>
      <vt:lpstr>PowerPoint Presentation</vt:lpstr>
      <vt:lpstr>The Economic Census </vt:lpstr>
      <vt:lpstr>PowerPoint Presentation</vt:lpstr>
      <vt:lpstr>PowerPoint Presentation</vt:lpstr>
      <vt:lpstr>2022 Economic Census - Status </vt:lpstr>
      <vt:lpstr>How you can help response </vt:lpstr>
      <vt:lpstr>PowerPoint Presentation</vt:lpstr>
      <vt:lpstr>Accelerated Data Release Plan</vt:lpstr>
      <vt:lpstr>New Content - Measure the changing economy</vt:lpstr>
      <vt:lpstr>New Content - Industry Expansion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Annual Integrated Economic Survey (AIES)</vt:lpstr>
      <vt:lpstr>Annual Integrated Economic Survey (AIES)</vt:lpstr>
      <vt:lpstr>PowerPoint Presentation</vt:lpstr>
      <vt:lpstr>PowerPoint Presentation</vt:lpstr>
    </vt:vector>
  </TitlesOfParts>
  <Manager/>
  <Company>WB&amp;A Market Research,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Bethany Black</dc:creator>
  <cp:keywords/>
  <dc:description/>
  <cp:lastModifiedBy>Charles F Brady (CENSUS/EMD FED)</cp:lastModifiedBy>
  <cp:revision>3115</cp:revision>
  <cp:lastPrinted>2017-10-21T12:49:33Z</cp:lastPrinted>
  <dcterms:created xsi:type="dcterms:W3CDTF">2015-09-08T21:18:09Z</dcterms:created>
  <dcterms:modified xsi:type="dcterms:W3CDTF">2023-10-26T16:51:52Z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0x01010019FE28DCF60A55469A767A693C98DF30</vt:lpwstr>
  </property>
</Properties>
</file>